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10058400" cx="7315200"/>
  <p:notesSz cx="6858000" cy="9144000"/>
  <p:embeddedFontLst>
    <p:embeddedFont>
      <p:font typeface="Proxima Nova"/>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ProximaNova-bold.fntdata"/><Relationship Id="rId10" Type="http://schemas.openxmlformats.org/officeDocument/2006/relationships/font" Target="fonts/ProximaNova-regular.fntdata"/><Relationship Id="rId13" Type="http://schemas.openxmlformats.org/officeDocument/2006/relationships/font" Target="fonts/ProximaNova-boldItalic.fntdata"/><Relationship Id="rId12" Type="http://schemas.openxmlformats.org/officeDocument/2006/relationships/font" Target="fonts/ProximaNova-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4b09d76d82_0_29: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4b09d76d82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742b01824b_0_47: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742b01824b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4b09d76d82_0_0: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b09d76d8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4b09d76d82_0_81: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b09d76d82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9165578f61_0_34: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9165578f61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49367" y="1456058"/>
            <a:ext cx="6816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49360" y="5542289"/>
            <a:ext cx="6816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49360" y="2163089"/>
            <a:ext cx="6816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49360" y="6164351"/>
            <a:ext cx="6816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49360" y="4206107"/>
            <a:ext cx="6816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49360" y="2253729"/>
            <a:ext cx="6816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49360" y="2253729"/>
            <a:ext cx="31998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865920" y="2253729"/>
            <a:ext cx="31998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49360" y="1086507"/>
            <a:ext cx="22464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49360" y="2717440"/>
            <a:ext cx="22464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92200" y="880293"/>
            <a:ext cx="50943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657600" y="-244"/>
            <a:ext cx="36576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2400" y="2411542"/>
            <a:ext cx="32361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2400" y="5481569"/>
            <a:ext cx="32361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951600" y="1415969"/>
            <a:ext cx="30696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49360" y="8273124"/>
            <a:ext cx="47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9360" y="870271"/>
            <a:ext cx="6816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49360" y="2253729"/>
            <a:ext cx="6816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777966" y="9119180"/>
            <a:ext cx="4389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hyperlink" Target="https://www.panoramaed.com/sel-curriculum-partners" TargetMode="External"/><Relationship Id="rId5" Type="http://schemas.openxmlformats.org/officeDocument/2006/relationships/hyperlink" Target="http://www.panoramae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hyperlink" Target="https://www.panoramaed.com/sel-curriculum-partners" TargetMode="External"/><Relationship Id="rId9" Type="http://schemas.openxmlformats.org/officeDocument/2006/relationships/image" Target="../media/image5.png"/><Relationship Id="rId5" Type="http://schemas.openxmlformats.org/officeDocument/2006/relationships/hyperlink" Target="http://www.panoramaed.com/social-emotional-learning" TargetMode="External"/><Relationship Id="rId6" Type="http://schemas.openxmlformats.org/officeDocument/2006/relationships/hyperlink" Target="http://www.panoramaed.com" TargetMode="External"/><Relationship Id="rId7" Type="http://schemas.openxmlformats.org/officeDocument/2006/relationships/image" Target="../media/image3.jpg"/><Relationship Id="rId8"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2.jpg"/><Relationship Id="rId5" Type="http://schemas.openxmlformats.org/officeDocument/2006/relationships/hyperlink" Target="https://go.panoramaed.com/hubfs/Playbook/5.%20B4C%20Self%20Care%20Resources%20-%20Breathe%20for%20Compassion_2020.pdf" TargetMode="External"/><Relationship Id="rId6" Type="http://schemas.openxmlformats.org/officeDocument/2006/relationships/hyperlink" Target="http://www.breatheforchange.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hyperlink" Target="https://go.panoramaed.com/hubfs/Playbook/Caring%20Practice.m4a" TargetMode="External"/><Relationship Id="rId5" Type="http://schemas.openxmlformats.org/officeDocument/2006/relationships/hyperlink" Target="https://centerhealthyminds.org/news/study-shows-compassion-meditation-changes-the-brain#:~:text=A%20new%20study%20suggests%20the,the%20University%20of%20Wisconsin%E2%80%94Madison." TargetMode="External"/><Relationship Id="rId6" Type="http://schemas.openxmlformats.org/officeDocument/2006/relationships/hyperlink" Target="https://createforeducation.org/" TargetMode="External"/><Relationship Id="rId7" Type="http://schemas.openxmlformats.org/officeDocument/2006/relationships/image" Target="../media/image4.png"/><Relationship Id="rId8"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hyperlink" Target="http://therootedschool.com" TargetMode="External"/><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2867039" y="4651875"/>
            <a:ext cx="1581126" cy="965149"/>
          </a:xfrm>
          <a:prstGeom prst="rect">
            <a:avLst/>
          </a:prstGeom>
          <a:noFill/>
          <a:ln>
            <a:noFill/>
          </a:ln>
        </p:spPr>
      </p:pic>
      <p:sp>
        <p:nvSpPr>
          <p:cNvPr id="55" name="Google Shape;55;p13"/>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6" name="Google Shape;56;p13"/>
          <p:cNvSpPr txBox="1"/>
          <p:nvPr/>
        </p:nvSpPr>
        <p:spPr>
          <a:xfrm>
            <a:off x="243150" y="2578950"/>
            <a:ext cx="6828900" cy="1212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rgbClr val="434343"/>
                </a:solidFill>
                <a:latin typeface="Proxima Nova"/>
                <a:ea typeface="Proxima Nova"/>
                <a:cs typeface="Proxima Nova"/>
                <a:sym typeface="Proxima Nova"/>
              </a:rPr>
              <a:t>Strategies for Building Educator Resilience from Panorama’s Playbook</a:t>
            </a:r>
            <a:br>
              <a:rPr b="1" lang="en" sz="3000">
                <a:solidFill>
                  <a:srgbClr val="434343"/>
                </a:solidFill>
                <a:latin typeface="Proxima Nova"/>
                <a:ea typeface="Proxima Nova"/>
                <a:cs typeface="Proxima Nova"/>
                <a:sym typeface="Proxima Nova"/>
              </a:rPr>
            </a:br>
            <a:endParaRPr b="1" sz="3000">
              <a:solidFill>
                <a:srgbClr val="434343"/>
              </a:solidFill>
              <a:latin typeface="Proxima Nova"/>
              <a:ea typeface="Proxima Nova"/>
              <a:cs typeface="Proxima Nova"/>
              <a:sym typeface="Proxima Nova"/>
            </a:endParaRPr>
          </a:p>
          <a:p>
            <a:pPr indent="0" lvl="0" marL="0" rtl="0" algn="ctr">
              <a:spcBef>
                <a:spcPts val="0"/>
              </a:spcBef>
              <a:spcAft>
                <a:spcPts val="0"/>
              </a:spcAft>
              <a:buNone/>
            </a:pPr>
            <a:r>
              <a:rPr i="1" lang="en" sz="1600">
                <a:solidFill>
                  <a:srgbClr val="434343"/>
                </a:solidFill>
                <a:latin typeface="Proxima Nova"/>
                <a:ea typeface="Proxima Nova"/>
                <a:cs typeface="Proxima Nova"/>
                <a:sym typeface="Proxima Nova"/>
              </a:rPr>
              <a:t>Access strategies from Panorama’s </a:t>
            </a:r>
            <a:r>
              <a:rPr i="1" lang="en" sz="1600" u="sng">
                <a:solidFill>
                  <a:schemeClr val="hlink"/>
                </a:solidFill>
                <a:latin typeface="Proxima Nova"/>
                <a:ea typeface="Proxima Nova"/>
                <a:cs typeface="Proxima Nova"/>
                <a:sym typeface="Proxima Nova"/>
                <a:hlinkClick r:id="rId4"/>
              </a:rPr>
              <a:t>expert SEL curriculum partners</a:t>
            </a:r>
            <a:endParaRPr i="1" sz="16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b="1" sz="3600">
              <a:solidFill>
                <a:srgbClr val="434343"/>
              </a:solidFill>
              <a:latin typeface="Proxima Nova"/>
              <a:ea typeface="Proxima Nova"/>
              <a:cs typeface="Proxima Nova"/>
              <a:sym typeface="Proxima Nova"/>
            </a:endParaRPr>
          </a:p>
          <a:p>
            <a:pPr indent="0" lvl="0" marL="0" rtl="0" algn="ctr">
              <a:spcBef>
                <a:spcPts val="0"/>
              </a:spcBef>
              <a:spcAft>
                <a:spcPts val="0"/>
              </a:spcAft>
              <a:buNone/>
            </a:pPr>
            <a:r>
              <a:t/>
            </a:r>
            <a:endParaRPr b="1" sz="3600">
              <a:solidFill>
                <a:srgbClr val="434343"/>
              </a:solidFill>
              <a:latin typeface="Proxima Nova"/>
              <a:ea typeface="Proxima Nova"/>
              <a:cs typeface="Proxima Nova"/>
              <a:sym typeface="Proxima Nova"/>
            </a:endParaRPr>
          </a:p>
        </p:txBody>
      </p:sp>
      <p:sp>
        <p:nvSpPr>
          <p:cNvPr id="57" name="Google Shape;57;p13"/>
          <p:cNvSpPr txBox="1"/>
          <p:nvPr/>
        </p:nvSpPr>
        <p:spPr>
          <a:xfrm>
            <a:off x="2755075" y="9422575"/>
            <a:ext cx="2052900" cy="3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5"/>
              </a:rPr>
              <a:t>www.panoramaed.com</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idx="1" type="body"/>
          </p:nvPr>
        </p:nvSpPr>
        <p:spPr>
          <a:xfrm>
            <a:off x="514350" y="972575"/>
            <a:ext cx="6627900" cy="60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68BE51"/>
                </a:solidFill>
                <a:latin typeface="Proxima Nova"/>
                <a:ea typeface="Proxima Nova"/>
                <a:cs typeface="Proxima Nova"/>
                <a:sym typeface="Proxima Nova"/>
              </a:rPr>
              <a:t>About Panorama’s Playbook</a:t>
            </a:r>
            <a:endParaRPr b="1" sz="2400">
              <a:solidFill>
                <a:srgbClr val="68BE51"/>
              </a:solidFill>
              <a:latin typeface="Proxima Nova"/>
              <a:ea typeface="Proxima Nova"/>
              <a:cs typeface="Proxima Nova"/>
              <a:sym typeface="Proxima Nova"/>
            </a:endParaRPr>
          </a:p>
          <a:p>
            <a:pPr indent="0" lvl="0" marL="0" rtl="0" algn="l">
              <a:spcBef>
                <a:spcPts val="160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1000"/>
              </a:spcBef>
              <a:spcAft>
                <a:spcPts val="1000"/>
              </a:spcAft>
              <a:buNone/>
            </a:pPr>
            <a:r>
              <a:t/>
            </a:r>
            <a:endParaRPr sz="1100">
              <a:solidFill>
                <a:srgbClr val="434343"/>
              </a:solidFill>
              <a:latin typeface="Proxima Nova"/>
              <a:ea typeface="Proxima Nova"/>
              <a:cs typeface="Proxima Nova"/>
              <a:sym typeface="Proxima Nova"/>
            </a:endParaRPr>
          </a:p>
        </p:txBody>
      </p:sp>
      <p:pic>
        <p:nvPicPr>
          <p:cNvPr id="63" name="Google Shape;63;p14"/>
          <p:cNvPicPr preferRelativeResize="0"/>
          <p:nvPr/>
        </p:nvPicPr>
        <p:blipFill>
          <a:blip r:embed="rId3">
            <a:alphaModFix/>
          </a:blip>
          <a:stretch>
            <a:fillRect/>
          </a:stretch>
        </p:blipFill>
        <p:spPr>
          <a:xfrm>
            <a:off x="6143698" y="121550"/>
            <a:ext cx="995225" cy="607502"/>
          </a:xfrm>
          <a:prstGeom prst="rect">
            <a:avLst/>
          </a:prstGeom>
          <a:noFill/>
          <a:ln>
            <a:noFill/>
          </a:ln>
        </p:spPr>
      </p:pic>
      <p:sp>
        <p:nvSpPr>
          <p:cNvPr id="64" name="Google Shape;64;p14"/>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100"/>
              <a:buFont typeface="Arial"/>
              <a:buNone/>
            </a:pPr>
            <a:fld id="{00000000-1234-1234-1234-123412341234}" type="slidenum">
              <a:rPr lang="en"/>
              <a:t>‹#›</a:t>
            </a:fld>
            <a:endParaRPr/>
          </a:p>
        </p:txBody>
      </p:sp>
      <p:sp>
        <p:nvSpPr>
          <p:cNvPr id="65" name="Google Shape;65;p14"/>
          <p:cNvSpPr txBox="1"/>
          <p:nvPr/>
        </p:nvSpPr>
        <p:spPr>
          <a:xfrm>
            <a:off x="514350" y="3790950"/>
            <a:ext cx="3629100" cy="533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 sz="2400">
                <a:solidFill>
                  <a:srgbClr val="68BE51"/>
                </a:solidFill>
                <a:latin typeface="Proxima Nova"/>
                <a:ea typeface="Proxima Nova"/>
                <a:cs typeface="Proxima Nova"/>
                <a:sym typeface="Proxima Nova"/>
              </a:rPr>
              <a:t>Inside This Resource:</a:t>
            </a:r>
            <a:endParaRPr b="1" sz="2400">
              <a:solidFill>
                <a:srgbClr val="68BE51"/>
              </a:solidFill>
              <a:latin typeface="Proxima Nova"/>
              <a:ea typeface="Proxima Nova"/>
              <a:cs typeface="Proxima Nova"/>
              <a:sym typeface="Proxima Nova"/>
            </a:endParaRPr>
          </a:p>
        </p:txBody>
      </p:sp>
      <p:sp>
        <p:nvSpPr>
          <p:cNvPr id="66" name="Google Shape;66;p14"/>
          <p:cNvSpPr txBox="1"/>
          <p:nvPr/>
        </p:nvSpPr>
        <p:spPr>
          <a:xfrm>
            <a:off x="1524000" y="4500025"/>
            <a:ext cx="5481900" cy="303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rgbClr val="434343"/>
                </a:solidFill>
                <a:latin typeface="Proxima Nova"/>
                <a:ea typeface="Proxima Nova"/>
                <a:cs typeface="Proxima Nova"/>
                <a:sym typeface="Proxima Nova"/>
              </a:rPr>
              <a:t>Strategy</a:t>
            </a:r>
            <a:r>
              <a:rPr b="1" lang="en" sz="1300">
                <a:solidFill>
                  <a:srgbClr val="434343"/>
                </a:solidFill>
                <a:latin typeface="Proxima Nova"/>
                <a:ea typeface="Proxima Nova"/>
                <a:cs typeface="Proxima Nova"/>
                <a:sym typeface="Proxima Nova"/>
              </a:rPr>
              <a:t> #1:</a:t>
            </a:r>
            <a:r>
              <a:rPr lang="en" sz="1300">
                <a:solidFill>
                  <a:srgbClr val="434343"/>
                </a:solidFill>
                <a:latin typeface="Proxima Nova"/>
                <a:ea typeface="Proxima Nova"/>
                <a:cs typeface="Proxima Nova"/>
                <a:sym typeface="Proxima Nova"/>
              </a:rPr>
              <a:t> </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rPr lang="en" sz="1300">
                <a:solidFill>
                  <a:srgbClr val="434343"/>
                </a:solidFill>
                <a:latin typeface="Proxima Nova"/>
                <a:ea typeface="Proxima Nova"/>
                <a:cs typeface="Proxima Nova"/>
                <a:sym typeface="Proxima Nova"/>
              </a:rPr>
              <a:t>Self-Care Practice for Educators (via Breathe for Change) ……………………... 3</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rPr b="1" lang="en" sz="1300">
                <a:solidFill>
                  <a:srgbClr val="434343"/>
                </a:solidFill>
                <a:latin typeface="Proxima Nova"/>
                <a:ea typeface="Proxima Nova"/>
                <a:cs typeface="Proxima Nova"/>
                <a:sym typeface="Proxima Nova"/>
              </a:rPr>
              <a:t>Strategy</a:t>
            </a:r>
            <a:r>
              <a:rPr b="1" lang="en" sz="1300">
                <a:solidFill>
                  <a:srgbClr val="434343"/>
                </a:solidFill>
                <a:latin typeface="Proxima Nova"/>
                <a:ea typeface="Proxima Nova"/>
                <a:cs typeface="Proxima Nova"/>
                <a:sym typeface="Proxima Nova"/>
              </a:rPr>
              <a:t> #2:</a:t>
            </a:r>
            <a:r>
              <a:rPr lang="en" sz="1300">
                <a:solidFill>
                  <a:srgbClr val="434343"/>
                </a:solidFill>
                <a:latin typeface="Proxima Nova"/>
                <a:ea typeface="Proxima Nova"/>
                <a:cs typeface="Proxima Nova"/>
                <a:sym typeface="Proxima Nova"/>
              </a:rPr>
              <a:t> </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rPr lang="en" sz="1300">
                <a:solidFill>
                  <a:srgbClr val="434343"/>
                </a:solidFill>
                <a:latin typeface="Proxima Nova"/>
                <a:ea typeface="Proxima Nova"/>
                <a:cs typeface="Proxima Nova"/>
                <a:sym typeface="Proxima Nova"/>
              </a:rPr>
              <a:t>Caring Practice</a:t>
            </a:r>
            <a:r>
              <a:rPr lang="en" sz="1300">
                <a:solidFill>
                  <a:srgbClr val="434343"/>
                </a:solidFill>
                <a:latin typeface="Proxima Nova"/>
                <a:ea typeface="Proxima Nova"/>
                <a:cs typeface="Proxima Nova"/>
                <a:sym typeface="Proxima Nova"/>
              </a:rPr>
              <a:t> (via CREATE) …………………………………………...………………...…….. 4</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rPr b="1" lang="en" sz="1300">
                <a:solidFill>
                  <a:srgbClr val="434343"/>
                </a:solidFill>
                <a:latin typeface="Proxima Nova"/>
                <a:ea typeface="Proxima Nova"/>
                <a:cs typeface="Proxima Nova"/>
                <a:sym typeface="Proxima Nova"/>
              </a:rPr>
              <a:t>Strategy</a:t>
            </a:r>
            <a:r>
              <a:rPr b="1" lang="en" sz="1300">
                <a:solidFill>
                  <a:srgbClr val="434343"/>
                </a:solidFill>
                <a:latin typeface="Proxima Nova"/>
                <a:ea typeface="Proxima Nova"/>
                <a:cs typeface="Proxima Nova"/>
                <a:sym typeface="Proxima Nova"/>
              </a:rPr>
              <a:t> #3:</a:t>
            </a:r>
            <a:r>
              <a:rPr lang="en" sz="1300">
                <a:solidFill>
                  <a:srgbClr val="434343"/>
                </a:solidFill>
                <a:latin typeface="Proxima Nova"/>
                <a:ea typeface="Proxima Nova"/>
                <a:cs typeface="Proxima Nova"/>
                <a:sym typeface="Proxima Nova"/>
              </a:rPr>
              <a:t> </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rPr lang="en" sz="1300">
                <a:solidFill>
                  <a:srgbClr val="434343"/>
                </a:solidFill>
                <a:latin typeface="Proxima Nova"/>
                <a:ea typeface="Proxima Nova"/>
                <a:cs typeface="Proxima Nova"/>
                <a:sym typeface="Proxima Nova"/>
              </a:rPr>
              <a:t>Growth Mindset and Resilience Meditation</a:t>
            </a:r>
            <a:r>
              <a:rPr lang="en" sz="1300">
                <a:solidFill>
                  <a:srgbClr val="434343"/>
                </a:solidFill>
                <a:latin typeface="Proxima Nova"/>
                <a:ea typeface="Proxima Nova"/>
                <a:cs typeface="Proxima Nova"/>
                <a:sym typeface="Proxima Nova"/>
              </a:rPr>
              <a:t> (via The Rooted School) …..… 5</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sz="13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a:solidFill>
                <a:srgbClr val="434343"/>
              </a:solidFill>
              <a:latin typeface="Proxima Nova"/>
              <a:ea typeface="Proxima Nova"/>
              <a:cs typeface="Proxima Nova"/>
              <a:sym typeface="Proxima Nova"/>
            </a:endParaRPr>
          </a:p>
        </p:txBody>
      </p:sp>
      <p:sp>
        <p:nvSpPr>
          <p:cNvPr id="67" name="Google Shape;67;p14"/>
          <p:cNvSpPr txBox="1"/>
          <p:nvPr/>
        </p:nvSpPr>
        <p:spPr>
          <a:xfrm>
            <a:off x="514350" y="1580075"/>
            <a:ext cx="6153300" cy="192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100">
                <a:solidFill>
                  <a:srgbClr val="434343"/>
                </a:solidFill>
                <a:latin typeface="Proxima Nova"/>
                <a:ea typeface="Proxima Nova"/>
                <a:cs typeface="Proxima Nova"/>
                <a:sym typeface="Proxima Nova"/>
              </a:rPr>
              <a:t>Panorama’s Playbook</a:t>
            </a:r>
            <a:r>
              <a:rPr lang="en" sz="1100">
                <a:solidFill>
                  <a:srgbClr val="434343"/>
                </a:solidFill>
                <a:latin typeface="Proxima Nova"/>
                <a:ea typeface="Proxima Nova"/>
                <a:cs typeface="Proxima Nova"/>
                <a:sym typeface="Proxima Nova"/>
              </a:rPr>
              <a:t> is an online professional learning library of evidence-based and research-backed social-emotional learning (SEL) interventions available to Panorama customers. Playbook includes resources from </a:t>
            </a:r>
            <a:r>
              <a:rPr lang="en" sz="1100" u="sng">
                <a:solidFill>
                  <a:schemeClr val="hlink"/>
                </a:solidFill>
                <a:latin typeface="Proxima Nova"/>
                <a:ea typeface="Proxima Nova"/>
                <a:cs typeface="Proxima Nova"/>
                <a:sym typeface="Proxima Nova"/>
                <a:hlinkClick r:id="rId4"/>
              </a:rPr>
              <a:t>expert organizations</a:t>
            </a:r>
            <a:r>
              <a:rPr lang="en" sz="1100">
                <a:solidFill>
                  <a:srgbClr val="434343"/>
                </a:solidFill>
                <a:latin typeface="Proxima Nova"/>
                <a:ea typeface="Proxima Nova"/>
                <a:cs typeface="Proxima Nova"/>
                <a:sym typeface="Proxima Nova"/>
              </a:rPr>
              <a:t> vetted by Panorama’s team for CASEL alignment and research backing. Playbook assists school leaders and educators with low-lift, actionable strategies to act on their Panorama student and adult SEL data. </a:t>
            </a:r>
            <a:endParaRPr sz="1100">
              <a:solidFill>
                <a:srgbClr val="434343"/>
              </a:solidFill>
              <a:latin typeface="Proxima Nova"/>
              <a:ea typeface="Proxima Nova"/>
              <a:cs typeface="Proxima Nova"/>
              <a:sym typeface="Proxima Nova"/>
            </a:endParaRPr>
          </a:p>
          <a:p>
            <a:pPr indent="0" lvl="0" marL="0" rtl="0" algn="l">
              <a:lnSpc>
                <a:spcPct val="115000"/>
              </a:lnSpc>
              <a:spcBef>
                <a:spcPts val="1600"/>
              </a:spcBef>
              <a:spcAft>
                <a:spcPts val="0"/>
              </a:spcAft>
              <a:buClr>
                <a:schemeClr val="dk1"/>
              </a:buClr>
              <a:buSzPts val="1100"/>
              <a:buFont typeface="Arial"/>
              <a:buNone/>
            </a:pPr>
            <a:r>
              <a:rPr b="1" lang="en" sz="1100">
                <a:solidFill>
                  <a:srgbClr val="434343"/>
                </a:solidFill>
                <a:latin typeface="Proxima Nova"/>
                <a:ea typeface="Proxima Nova"/>
                <a:cs typeface="Proxima Nova"/>
                <a:sym typeface="Proxima Nova"/>
              </a:rPr>
              <a:t>In this resource, you’ll gain access to three strategies from Panorama’s Playbook focused on building adult capacity for SEL and fostering overall well-being</a:t>
            </a:r>
            <a:r>
              <a:rPr lang="en" sz="1100">
                <a:solidFill>
                  <a:srgbClr val="434343"/>
                </a:solidFill>
                <a:latin typeface="Proxima Nova"/>
                <a:ea typeface="Proxima Nova"/>
                <a:cs typeface="Proxima Nova"/>
                <a:sym typeface="Proxima Nova"/>
              </a:rPr>
              <a:t> during periods of transition.</a:t>
            </a:r>
            <a:r>
              <a:rPr b="1" lang="en" sz="1100">
                <a:solidFill>
                  <a:srgbClr val="434343"/>
                </a:solidFill>
                <a:latin typeface="Proxima Nova"/>
                <a:ea typeface="Proxima Nova"/>
                <a:cs typeface="Proxima Nova"/>
                <a:sym typeface="Proxima Nova"/>
              </a:rPr>
              <a:t> </a:t>
            </a:r>
            <a:r>
              <a:rPr lang="en" sz="1100">
                <a:solidFill>
                  <a:srgbClr val="434343"/>
                </a:solidFill>
                <a:latin typeface="Proxima Nova"/>
                <a:ea typeface="Proxima Nova"/>
                <a:cs typeface="Proxima Nova"/>
                <a:sym typeface="Proxima Nova"/>
              </a:rPr>
              <a:t>To learn more about Panorama for Social-Emotional Learning and Playbook, </a:t>
            </a:r>
            <a:r>
              <a:rPr lang="en" sz="1100" u="sng">
                <a:solidFill>
                  <a:schemeClr val="hlink"/>
                </a:solidFill>
                <a:latin typeface="Proxima Nova"/>
                <a:ea typeface="Proxima Nova"/>
                <a:cs typeface="Proxima Nova"/>
                <a:sym typeface="Proxima Nova"/>
                <a:hlinkClick r:id="rId5"/>
              </a:rPr>
              <a:t>please visit this link</a:t>
            </a:r>
            <a:r>
              <a:rPr lang="en" sz="1100">
                <a:solidFill>
                  <a:srgbClr val="434343"/>
                </a:solidFill>
                <a:latin typeface="Proxima Nova"/>
                <a:ea typeface="Proxima Nova"/>
                <a:cs typeface="Proxima Nova"/>
                <a:sym typeface="Proxima Nova"/>
              </a:rPr>
              <a:t>. </a:t>
            </a:r>
            <a:endParaRPr sz="1100">
              <a:solidFill>
                <a:srgbClr val="434343"/>
              </a:solidFill>
              <a:latin typeface="Proxima Nova"/>
              <a:ea typeface="Proxima Nova"/>
              <a:cs typeface="Proxima Nova"/>
              <a:sym typeface="Proxima Nova"/>
            </a:endParaRPr>
          </a:p>
          <a:p>
            <a:pPr indent="0" lvl="0" marL="0" rtl="0" algn="l">
              <a:lnSpc>
                <a:spcPct val="115000"/>
              </a:lnSpc>
              <a:spcBef>
                <a:spcPts val="1600"/>
              </a:spcBef>
              <a:spcAft>
                <a:spcPts val="1600"/>
              </a:spcAft>
              <a:buNone/>
            </a:pPr>
            <a:r>
              <a:t/>
            </a:r>
            <a:endParaRPr b="1" sz="1100">
              <a:solidFill>
                <a:srgbClr val="434343"/>
              </a:solidFill>
              <a:latin typeface="Proxima Nova"/>
              <a:ea typeface="Proxima Nova"/>
              <a:cs typeface="Proxima Nova"/>
              <a:sym typeface="Proxima Nova"/>
            </a:endParaRPr>
          </a:p>
        </p:txBody>
      </p:sp>
      <p:sp>
        <p:nvSpPr>
          <p:cNvPr id="68" name="Google Shape;68;p14"/>
          <p:cNvSpPr txBox="1"/>
          <p:nvPr/>
        </p:nvSpPr>
        <p:spPr>
          <a:xfrm>
            <a:off x="2755075" y="9422575"/>
            <a:ext cx="2052900" cy="3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6"/>
              </a:rPr>
              <a:t>www.panoramaed.com</a:t>
            </a:r>
            <a:r>
              <a:rPr lang="en"/>
              <a:t> </a:t>
            </a:r>
            <a:endParaRPr/>
          </a:p>
        </p:txBody>
      </p:sp>
      <p:pic>
        <p:nvPicPr>
          <p:cNvPr id="69" name="Google Shape;69;p14"/>
          <p:cNvPicPr preferRelativeResize="0"/>
          <p:nvPr/>
        </p:nvPicPr>
        <p:blipFill>
          <a:blip r:embed="rId7">
            <a:alphaModFix/>
          </a:blip>
          <a:stretch>
            <a:fillRect/>
          </a:stretch>
        </p:blipFill>
        <p:spPr>
          <a:xfrm>
            <a:off x="819150" y="4547306"/>
            <a:ext cx="539076" cy="533400"/>
          </a:xfrm>
          <a:prstGeom prst="rect">
            <a:avLst/>
          </a:prstGeom>
          <a:noFill/>
          <a:ln>
            <a:noFill/>
          </a:ln>
        </p:spPr>
      </p:pic>
      <p:pic>
        <p:nvPicPr>
          <p:cNvPr id="70" name="Google Shape;70;p14"/>
          <p:cNvPicPr preferRelativeResize="0"/>
          <p:nvPr/>
        </p:nvPicPr>
        <p:blipFill>
          <a:blip r:embed="rId8">
            <a:alphaModFix/>
          </a:blip>
          <a:stretch>
            <a:fillRect/>
          </a:stretch>
        </p:blipFill>
        <p:spPr>
          <a:xfrm>
            <a:off x="819150" y="5167952"/>
            <a:ext cx="539075" cy="537826"/>
          </a:xfrm>
          <a:prstGeom prst="rect">
            <a:avLst/>
          </a:prstGeom>
          <a:noFill/>
          <a:ln>
            <a:noFill/>
          </a:ln>
        </p:spPr>
      </p:pic>
      <p:pic>
        <p:nvPicPr>
          <p:cNvPr id="71" name="Google Shape;71;p14"/>
          <p:cNvPicPr preferRelativeResize="0"/>
          <p:nvPr/>
        </p:nvPicPr>
        <p:blipFill>
          <a:blip r:embed="rId9">
            <a:alphaModFix/>
          </a:blip>
          <a:stretch>
            <a:fillRect/>
          </a:stretch>
        </p:blipFill>
        <p:spPr>
          <a:xfrm>
            <a:off x="514350" y="5848150"/>
            <a:ext cx="843875" cy="362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249300" y="645673"/>
            <a:ext cx="6816600" cy="559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68BE51"/>
                </a:solidFill>
                <a:latin typeface="Proxima Nova"/>
                <a:ea typeface="Proxima Nova"/>
                <a:cs typeface="Proxima Nova"/>
                <a:sym typeface="Proxima Nova"/>
              </a:rPr>
              <a:t>Strategy #1: Self-Care Practice for Educators</a:t>
            </a:r>
            <a:endParaRPr b="1" sz="2400">
              <a:solidFill>
                <a:srgbClr val="68BE51"/>
              </a:solidFill>
              <a:latin typeface="Proxima Nova"/>
              <a:ea typeface="Proxima Nova"/>
              <a:cs typeface="Proxima Nova"/>
              <a:sym typeface="Proxima Nova"/>
            </a:endParaRPr>
          </a:p>
          <a:p>
            <a:pPr indent="0" lvl="0" marL="0" rtl="0" algn="ctr">
              <a:spcBef>
                <a:spcPts val="0"/>
              </a:spcBef>
              <a:spcAft>
                <a:spcPts val="0"/>
              </a:spcAft>
              <a:buNone/>
            </a:pPr>
            <a:r>
              <a:t/>
            </a:r>
            <a:endParaRPr b="1" i="1" sz="2400">
              <a:solidFill>
                <a:srgbClr val="434343"/>
              </a:solidFill>
              <a:latin typeface="Proxima Nova"/>
              <a:ea typeface="Proxima Nova"/>
              <a:cs typeface="Proxima Nova"/>
              <a:sym typeface="Proxima Nova"/>
            </a:endParaRPr>
          </a:p>
        </p:txBody>
      </p:sp>
      <p:pic>
        <p:nvPicPr>
          <p:cNvPr id="77" name="Google Shape;77;p15"/>
          <p:cNvPicPr preferRelativeResize="0"/>
          <p:nvPr/>
        </p:nvPicPr>
        <p:blipFill>
          <a:blip r:embed="rId3">
            <a:alphaModFix/>
          </a:blip>
          <a:stretch>
            <a:fillRect/>
          </a:stretch>
        </p:blipFill>
        <p:spPr>
          <a:xfrm>
            <a:off x="6143698" y="121550"/>
            <a:ext cx="995225" cy="607502"/>
          </a:xfrm>
          <a:prstGeom prst="rect">
            <a:avLst/>
          </a:prstGeom>
          <a:noFill/>
          <a:ln>
            <a:noFill/>
          </a:ln>
        </p:spPr>
      </p:pic>
      <p:cxnSp>
        <p:nvCxnSpPr>
          <p:cNvPr id="78" name="Google Shape;78;p15"/>
          <p:cNvCxnSpPr/>
          <p:nvPr/>
        </p:nvCxnSpPr>
        <p:spPr>
          <a:xfrm>
            <a:off x="462775" y="3168100"/>
            <a:ext cx="6470700" cy="3600"/>
          </a:xfrm>
          <a:prstGeom prst="straightConnector1">
            <a:avLst/>
          </a:prstGeom>
          <a:noFill/>
          <a:ln cap="flat" cmpd="sng" w="28575">
            <a:solidFill>
              <a:srgbClr val="6AA84F"/>
            </a:solidFill>
            <a:prstDash val="solid"/>
            <a:round/>
            <a:headEnd len="med" w="med" type="none"/>
            <a:tailEnd len="med" w="med" type="none"/>
          </a:ln>
        </p:spPr>
      </p:cxnSp>
      <p:sp>
        <p:nvSpPr>
          <p:cNvPr id="79" name="Google Shape;79;p15"/>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100"/>
              <a:buFont typeface="Arial"/>
              <a:buNone/>
            </a:pPr>
            <a:fld id="{00000000-1234-1234-1234-123412341234}" type="slidenum">
              <a:rPr lang="en"/>
              <a:t>‹#›</a:t>
            </a:fld>
            <a:endParaRPr/>
          </a:p>
        </p:txBody>
      </p:sp>
      <p:sp>
        <p:nvSpPr>
          <p:cNvPr id="80" name="Google Shape;80;p15"/>
          <p:cNvSpPr txBox="1"/>
          <p:nvPr/>
        </p:nvSpPr>
        <p:spPr>
          <a:xfrm>
            <a:off x="648675" y="1271350"/>
            <a:ext cx="5877000" cy="33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sz="1200">
                <a:latin typeface="Proxima Nova"/>
                <a:ea typeface="Proxima Nova"/>
                <a:cs typeface="Proxima Nova"/>
                <a:sym typeface="Proxima Nova"/>
              </a:rPr>
              <a:t>via Breathe for Change</a:t>
            </a:r>
            <a:endParaRPr i="1" sz="1200"/>
          </a:p>
        </p:txBody>
      </p:sp>
      <p:pic>
        <p:nvPicPr>
          <p:cNvPr id="81" name="Google Shape;81;p15"/>
          <p:cNvPicPr preferRelativeResize="0"/>
          <p:nvPr/>
        </p:nvPicPr>
        <p:blipFill>
          <a:blip r:embed="rId4">
            <a:alphaModFix/>
          </a:blip>
          <a:stretch>
            <a:fillRect/>
          </a:stretch>
        </p:blipFill>
        <p:spPr>
          <a:xfrm>
            <a:off x="4651150" y="1161550"/>
            <a:ext cx="565452" cy="559500"/>
          </a:xfrm>
          <a:prstGeom prst="rect">
            <a:avLst/>
          </a:prstGeom>
          <a:noFill/>
          <a:ln>
            <a:noFill/>
          </a:ln>
        </p:spPr>
      </p:pic>
      <p:sp>
        <p:nvSpPr>
          <p:cNvPr id="82" name="Google Shape;82;p15"/>
          <p:cNvSpPr txBox="1"/>
          <p:nvPr>
            <p:ph idx="1" type="body"/>
          </p:nvPr>
        </p:nvSpPr>
        <p:spPr>
          <a:xfrm>
            <a:off x="376200" y="1930975"/>
            <a:ext cx="6725400" cy="102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u="sng">
                <a:solidFill>
                  <a:srgbClr val="434343"/>
                </a:solidFill>
                <a:latin typeface="Proxima Nova"/>
                <a:ea typeface="Proxima Nova"/>
                <a:cs typeface="Proxima Nova"/>
                <a:sym typeface="Proxima Nova"/>
              </a:rPr>
              <a:t>GOAL:</a:t>
            </a:r>
            <a:br>
              <a:rPr b="1" i="1" lang="en" sz="1400">
                <a:solidFill>
                  <a:srgbClr val="434343"/>
                </a:solidFill>
                <a:latin typeface="Proxima Nova"/>
                <a:ea typeface="Proxima Nova"/>
                <a:cs typeface="Proxima Nova"/>
                <a:sym typeface="Proxima Nova"/>
              </a:rPr>
            </a:br>
            <a:r>
              <a:rPr lang="en" sz="1100">
                <a:solidFill>
                  <a:srgbClr val="434343"/>
                </a:solidFill>
                <a:latin typeface="Proxima Nova"/>
                <a:ea typeface="Proxima Nova"/>
                <a:cs typeface="Proxima Nova"/>
                <a:sym typeface="Proxima Nova"/>
              </a:rPr>
              <a:t>This self-care practice allows us to increase our ability to love ourselves which, in turn, enhances our ability to extend love to the partners, family, friends, colleagues and students in our lives. Research shows that mind-body practices such as meditation increase our capacity for compassionate behavior. </a:t>
            </a:r>
            <a:endParaRPr sz="11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100">
              <a:solidFill>
                <a:srgbClr val="434343"/>
              </a:solidFill>
              <a:latin typeface="Proxima Nova"/>
              <a:ea typeface="Proxima Nova"/>
              <a:cs typeface="Proxima Nova"/>
              <a:sym typeface="Proxima Nova"/>
            </a:endParaRPr>
          </a:p>
        </p:txBody>
      </p:sp>
      <p:sp>
        <p:nvSpPr>
          <p:cNvPr id="83" name="Google Shape;83;p15"/>
          <p:cNvSpPr txBox="1"/>
          <p:nvPr>
            <p:ph idx="1" type="body"/>
          </p:nvPr>
        </p:nvSpPr>
        <p:spPr>
          <a:xfrm>
            <a:off x="376200" y="3232076"/>
            <a:ext cx="6725400" cy="611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u="sng">
                <a:solidFill>
                  <a:srgbClr val="434343"/>
                </a:solidFill>
                <a:latin typeface="Proxima Nova"/>
                <a:ea typeface="Proxima Nova"/>
                <a:cs typeface="Proxima Nova"/>
                <a:sym typeface="Proxima Nova"/>
              </a:rPr>
              <a:t>INTRODUCTION:</a:t>
            </a:r>
            <a:endParaRPr b="1" sz="1300" u="sng">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lang="en" sz="1100">
                <a:solidFill>
                  <a:srgbClr val="434343"/>
                </a:solidFill>
                <a:latin typeface="Proxima Nova"/>
                <a:ea typeface="Proxima Nova"/>
                <a:cs typeface="Proxima Nova"/>
                <a:sym typeface="Proxima Nova"/>
              </a:rPr>
              <a:t>This exercise can be done anywhere that people congregate – at a school, in the grocery store, on the bus, at a park, or in your home. It can be practiced, first, unobtrusively from some distance. As you gain comfort with your compassion practice, you may try it with a partner, a colleague, or someone who presents a challenge in your teaching.</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lang="en" sz="1100">
                <a:solidFill>
                  <a:srgbClr val="434343"/>
                </a:solidFill>
                <a:latin typeface="Proxima Nova"/>
                <a:ea typeface="Proxima Nova"/>
                <a:cs typeface="Proxima Nova"/>
                <a:sym typeface="Proxima Nova"/>
              </a:rPr>
              <a:t>Make sure to do all five steps on the same person.</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b="1" lang="en" sz="1300" u="sng">
                <a:solidFill>
                  <a:srgbClr val="434343"/>
                </a:solidFill>
                <a:latin typeface="Proxima Nova"/>
                <a:ea typeface="Proxima Nova"/>
                <a:cs typeface="Proxima Nova"/>
                <a:sym typeface="Proxima Nova"/>
              </a:rPr>
              <a:t>STEP-BY-STEP TECHNIQUE:</a:t>
            </a:r>
            <a:endParaRPr b="1" sz="1300" u="sng">
              <a:solidFill>
                <a:srgbClr val="434343"/>
              </a:solidFill>
              <a:latin typeface="Proxima Nova"/>
              <a:ea typeface="Proxima Nova"/>
              <a:cs typeface="Proxima Nova"/>
              <a:sym typeface="Proxima Nova"/>
            </a:endParaRPr>
          </a:p>
          <a:p>
            <a:pPr indent="-298450" lvl="0" marL="457200" rtl="0" algn="l">
              <a:spcBef>
                <a:spcPts val="160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Repeat to yourself: "Just like me, this person is seeking some happiness for their life.</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Repeat to yourself: "Just like me, this person is trying to avoid suffering in their life."</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Repeat to yourself: "Just like me, this person has known sadness, loneliness, and despair.</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Repeat to yourself: "Just like me, this person is seeking to fulfill their needs."</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Repeat to yourself: "Just like me, this person is learning about life."</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b="1" lang="en" sz="1300" u="sng">
                <a:solidFill>
                  <a:srgbClr val="434343"/>
                </a:solidFill>
                <a:latin typeface="Proxima Nova"/>
                <a:ea typeface="Proxima Nova"/>
                <a:cs typeface="Proxima Nova"/>
                <a:sym typeface="Proxima Nova"/>
              </a:rPr>
              <a:t>VARIATIONS:</a:t>
            </a:r>
            <a:endParaRPr b="1" sz="1300" u="sng">
              <a:solidFill>
                <a:srgbClr val="434343"/>
              </a:solidFill>
              <a:latin typeface="Proxima Nova"/>
              <a:ea typeface="Proxima Nova"/>
              <a:cs typeface="Proxima Nova"/>
              <a:sym typeface="Proxima Nova"/>
            </a:endParaRPr>
          </a:p>
          <a:p>
            <a:pPr indent="-298450" lvl="0" marL="457200" rtl="0" algn="l">
              <a:spcBef>
                <a:spcPts val="1600"/>
              </a:spcBef>
              <a:spcAft>
                <a:spcPts val="0"/>
              </a:spcAft>
              <a:buClr>
                <a:srgbClr val="434343"/>
              </a:buClr>
              <a:buSzPts val="1100"/>
              <a:buFont typeface="Proxima Nova"/>
              <a:buChar char="●"/>
            </a:pPr>
            <a:r>
              <a:rPr lang="en" sz="1100">
                <a:solidFill>
                  <a:srgbClr val="434343"/>
                </a:solidFill>
                <a:latin typeface="Proxima Nova"/>
                <a:ea typeface="Proxima Nova"/>
                <a:cs typeface="Proxima Nova"/>
                <a:sym typeface="Proxima Nova"/>
              </a:rPr>
              <a:t>Practice this with your partner and family members to increase your understanding of each other.</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Char char="●"/>
            </a:pPr>
            <a:r>
              <a:rPr lang="en" sz="1100">
                <a:solidFill>
                  <a:srgbClr val="434343"/>
                </a:solidFill>
                <a:latin typeface="Proxima Nova"/>
                <a:ea typeface="Proxima Nova"/>
                <a:cs typeface="Proxima Nova"/>
                <a:sym typeface="Proxima Nova"/>
              </a:rPr>
              <a:t>Practice this on someone who challenges, antagonizes, or bothers you.</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Char char="●"/>
            </a:pPr>
            <a:r>
              <a:rPr lang="en" sz="1100">
                <a:solidFill>
                  <a:srgbClr val="434343"/>
                </a:solidFill>
                <a:latin typeface="Proxima Nova"/>
                <a:ea typeface="Proxima Nova"/>
                <a:cs typeface="Proxima Nova"/>
                <a:sym typeface="Proxima Nova"/>
              </a:rPr>
              <a:t>Practice this on a challenging student.</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lang="en" sz="1100">
                <a:solidFill>
                  <a:srgbClr val="434343"/>
                </a:solidFill>
                <a:latin typeface="Proxima Nova"/>
                <a:ea typeface="Proxima Nova"/>
                <a:cs typeface="Proxima Nova"/>
                <a:sym typeface="Proxima Nova"/>
              </a:rPr>
              <a:t>(For more information, </a:t>
            </a:r>
            <a:r>
              <a:rPr lang="en" sz="1100" u="sng">
                <a:solidFill>
                  <a:schemeClr val="hlink"/>
                </a:solidFill>
                <a:latin typeface="Proxima Nova"/>
                <a:ea typeface="Proxima Nova"/>
                <a:cs typeface="Proxima Nova"/>
                <a:sym typeface="Proxima Nova"/>
                <a:hlinkClick r:id="rId5"/>
              </a:rPr>
              <a:t>download the self-care practice guide</a:t>
            </a:r>
            <a:r>
              <a:rPr lang="en" sz="1100">
                <a:solidFill>
                  <a:srgbClr val="434343"/>
                </a:solidFill>
                <a:latin typeface="Proxima Nova"/>
                <a:ea typeface="Proxima Nova"/>
                <a:cs typeface="Proxima Nova"/>
                <a:sym typeface="Proxima Nova"/>
              </a:rPr>
              <a:t>.)</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400">
              <a:solidFill>
                <a:srgbClr val="434343"/>
              </a:solidFill>
              <a:latin typeface="Proxima Nova"/>
              <a:ea typeface="Proxima Nova"/>
              <a:cs typeface="Proxima Nova"/>
              <a:sym typeface="Proxima Nova"/>
            </a:endParaRPr>
          </a:p>
        </p:txBody>
      </p:sp>
      <p:cxnSp>
        <p:nvCxnSpPr>
          <p:cNvPr id="84" name="Google Shape;84;p15"/>
          <p:cNvCxnSpPr/>
          <p:nvPr/>
        </p:nvCxnSpPr>
        <p:spPr>
          <a:xfrm>
            <a:off x="444325" y="8340175"/>
            <a:ext cx="6507600" cy="10500"/>
          </a:xfrm>
          <a:prstGeom prst="straightConnector1">
            <a:avLst/>
          </a:prstGeom>
          <a:noFill/>
          <a:ln cap="flat" cmpd="sng" w="28575">
            <a:solidFill>
              <a:srgbClr val="6AA84F"/>
            </a:solidFill>
            <a:prstDash val="solid"/>
            <a:round/>
            <a:headEnd len="med" w="med" type="none"/>
            <a:tailEnd len="med" w="med" type="none"/>
          </a:ln>
        </p:spPr>
      </p:cxnSp>
      <p:cxnSp>
        <p:nvCxnSpPr>
          <p:cNvPr id="85" name="Google Shape;85;p15"/>
          <p:cNvCxnSpPr/>
          <p:nvPr/>
        </p:nvCxnSpPr>
        <p:spPr>
          <a:xfrm>
            <a:off x="444325" y="1830738"/>
            <a:ext cx="6507600" cy="10500"/>
          </a:xfrm>
          <a:prstGeom prst="straightConnector1">
            <a:avLst/>
          </a:prstGeom>
          <a:noFill/>
          <a:ln cap="flat" cmpd="sng" w="28575">
            <a:solidFill>
              <a:srgbClr val="6AA84F"/>
            </a:solidFill>
            <a:prstDash val="solid"/>
            <a:round/>
            <a:headEnd len="med" w="med" type="none"/>
            <a:tailEnd len="med" w="med" type="none"/>
          </a:ln>
        </p:spPr>
      </p:cxnSp>
      <p:sp>
        <p:nvSpPr>
          <p:cNvPr id="86" name="Google Shape;86;p15"/>
          <p:cNvSpPr txBox="1"/>
          <p:nvPr>
            <p:ph idx="1" type="body"/>
          </p:nvPr>
        </p:nvSpPr>
        <p:spPr>
          <a:xfrm>
            <a:off x="333375" y="8503225"/>
            <a:ext cx="6507600" cy="12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434343"/>
                </a:solidFill>
                <a:latin typeface="Proxima Nova"/>
                <a:ea typeface="Proxima Nova"/>
                <a:cs typeface="Proxima Nova"/>
                <a:sym typeface="Proxima Nova"/>
              </a:rPr>
              <a:t>About Breathe For Change</a:t>
            </a:r>
            <a:br>
              <a:rPr b="1" lang="en" sz="1000">
                <a:solidFill>
                  <a:srgbClr val="434343"/>
                </a:solidFill>
                <a:latin typeface="Proxima Nova"/>
                <a:ea typeface="Proxima Nova"/>
                <a:cs typeface="Proxima Nova"/>
                <a:sym typeface="Proxima Nova"/>
              </a:rPr>
            </a:br>
            <a:r>
              <a:rPr lang="en" sz="1000">
                <a:solidFill>
                  <a:srgbClr val="434343"/>
                </a:solidFill>
                <a:latin typeface="Proxima Nova"/>
                <a:ea typeface="Proxima Nova"/>
                <a:cs typeface="Proxima Nova"/>
                <a:sym typeface="Proxima Nova"/>
              </a:rPr>
              <a:t>Breathe for Change is on a mission to foster individual and collective well-being for all humankind. The organization offers mind-body and social-emotional wellness trainings that unite, train, and support educators in enhancing individual and collective well-being. Breathe For Change envisions all people inspired, educated, and empowered to be their whole and brilliant selves in their lives, relationships, and communities. Click </a:t>
            </a:r>
            <a:r>
              <a:rPr lang="en" sz="1000" u="sng">
                <a:solidFill>
                  <a:schemeClr val="hlink"/>
                </a:solidFill>
                <a:latin typeface="Proxima Nova"/>
                <a:ea typeface="Proxima Nova"/>
                <a:cs typeface="Proxima Nova"/>
                <a:sym typeface="Proxima Nova"/>
                <a:hlinkClick r:id="rId6"/>
              </a:rPr>
              <a:t>here</a:t>
            </a:r>
            <a:r>
              <a:rPr lang="en" sz="1000">
                <a:solidFill>
                  <a:srgbClr val="434343"/>
                </a:solidFill>
                <a:latin typeface="Proxima Nova"/>
                <a:ea typeface="Proxima Nova"/>
                <a:cs typeface="Proxima Nova"/>
                <a:sym typeface="Proxima Nova"/>
              </a:rPr>
              <a:t> to learn more.</a:t>
            </a:r>
            <a:endParaRPr sz="10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100">
              <a:solidFill>
                <a:srgbClr val="434343"/>
              </a:solidFill>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16"/>
          <p:cNvPicPr preferRelativeResize="0"/>
          <p:nvPr/>
        </p:nvPicPr>
        <p:blipFill>
          <a:blip r:embed="rId3">
            <a:alphaModFix/>
          </a:blip>
          <a:stretch>
            <a:fillRect/>
          </a:stretch>
        </p:blipFill>
        <p:spPr>
          <a:xfrm>
            <a:off x="6143698" y="121550"/>
            <a:ext cx="995225" cy="607502"/>
          </a:xfrm>
          <a:prstGeom prst="rect">
            <a:avLst/>
          </a:prstGeom>
          <a:noFill/>
          <a:ln>
            <a:noFill/>
          </a:ln>
        </p:spPr>
      </p:pic>
      <p:sp>
        <p:nvSpPr>
          <p:cNvPr id="92" name="Google Shape;92;p16"/>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93" name="Google Shape;93;p16"/>
          <p:cNvSpPr txBox="1"/>
          <p:nvPr>
            <p:ph type="title"/>
          </p:nvPr>
        </p:nvSpPr>
        <p:spPr>
          <a:xfrm>
            <a:off x="249288" y="749348"/>
            <a:ext cx="6816600" cy="559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68BE51"/>
                </a:solidFill>
                <a:latin typeface="Proxima Nova"/>
                <a:ea typeface="Proxima Nova"/>
                <a:cs typeface="Proxima Nova"/>
                <a:sym typeface="Proxima Nova"/>
              </a:rPr>
              <a:t>Strategy #2: </a:t>
            </a:r>
            <a:r>
              <a:rPr b="1" lang="en" sz="2400">
                <a:solidFill>
                  <a:srgbClr val="68BE51"/>
                </a:solidFill>
                <a:latin typeface="Proxima Nova"/>
                <a:ea typeface="Proxima Nova"/>
                <a:cs typeface="Proxima Nova"/>
                <a:sym typeface="Proxima Nova"/>
              </a:rPr>
              <a:t>Caring</a:t>
            </a:r>
            <a:r>
              <a:rPr b="1" lang="en" sz="2400">
                <a:solidFill>
                  <a:srgbClr val="68BE51"/>
                </a:solidFill>
                <a:latin typeface="Proxima Nova"/>
                <a:ea typeface="Proxima Nova"/>
                <a:cs typeface="Proxima Nova"/>
                <a:sym typeface="Proxima Nova"/>
              </a:rPr>
              <a:t> Practice</a:t>
            </a:r>
            <a:endParaRPr b="1" sz="2400">
              <a:solidFill>
                <a:srgbClr val="68BE51"/>
              </a:solidFill>
              <a:latin typeface="Proxima Nova"/>
              <a:ea typeface="Proxima Nova"/>
              <a:cs typeface="Proxima Nova"/>
              <a:sym typeface="Proxima Nova"/>
            </a:endParaRPr>
          </a:p>
          <a:p>
            <a:pPr indent="0" lvl="0" marL="0" rtl="0" algn="ctr">
              <a:spcBef>
                <a:spcPts val="0"/>
              </a:spcBef>
              <a:spcAft>
                <a:spcPts val="0"/>
              </a:spcAft>
              <a:buNone/>
            </a:pPr>
            <a:r>
              <a:t/>
            </a:r>
            <a:endParaRPr b="1" i="1" sz="2400">
              <a:solidFill>
                <a:srgbClr val="434343"/>
              </a:solidFill>
              <a:latin typeface="Proxima Nova"/>
              <a:ea typeface="Proxima Nova"/>
              <a:cs typeface="Proxima Nova"/>
              <a:sym typeface="Proxima Nova"/>
            </a:endParaRPr>
          </a:p>
        </p:txBody>
      </p:sp>
      <p:cxnSp>
        <p:nvCxnSpPr>
          <p:cNvPr id="94" name="Google Shape;94;p16"/>
          <p:cNvCxnSpPr/>
          <p:nvPr/>
        </p:nvCxnSpPr>
        <p:spPr>
          <a:xfrm>
            <a:off x="462775" y="3171550"/>
            <a:ext cx="6470700" cy="3600"/>
          </a:xfrm>
          <a:prstGeom prst="straightConnector1">
            <a:avLst/>
          </a:prstGeom>
          <a:noFill/>
          <a:ln cap="flat" cmpd="sng" w="28575">
            <a:solidFill>
              <a:srgbClr val="6AA84F"/>
            </a:solidFill>
            <a:prstDash val="solid"/>
            <a:round/>
            <a:headEnd len="med" w="med" type="none"/>
            <a:tailEnd len="med" w="med" type="none"/>
          </a:ln>
        </p:spPr>
      </p:cxnSp>
      <p:sp>
        <p:nvSpPr>
          <p:cNvPr id="95" name="Google Shape;95;p16"/>
          <p:cNvSpPr txBox="1"/>
          <p:nvPr/>
        </p:nvSpPr>
        <p:spPr>
          <a:xfrm>
            <a:off x="648675" y="1423750"/>
            <a:ext cx="5877000" cy="33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sz="1200">
                <a:latin typeface="Proxima Nova"/>
                <a:ea typeface="Proxima Nova"/>
                <a:cs typeface="Proxima Nova"/>
                <a:sym typeface="Proxima Nova"/>
              </a:rPr>
              <a:t>via CREATE</a:t>
            </a:r>
            <a:endParaRPr i="1" sz="1200"/>
          </a:p>
        </p:txBody>
      </p:sp>
      <p:sp>
        <p:nvSpPr>
          <p:cNvPr id="96" name="Google Shape;96;p16"/>
          <p:cNvSpPr txBox="1"/>
          <p:nvPr>
            <p:ph idx="1" type="body"/>
          </p:nvPr>
        </p:nvSpPr>
        <p:spPr>
          <a:xfrm>
            <a:off x="376200" y="2159575"/>
            <a:ext cx="6725400" cy="102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u="sng">
                <a:solidFill>
                  <a:srgbClr val="434343"/>
                </a:solidFill>
                <a:latin typeface="Proxima Nova"/>
                <a:ea typeface="Proxima Nova"/>
                <a:cs typeface="Proxima Nova"/>
                <a:sym typeface="Proxima Nova"/>
              </a:rPr>
              <a:t>GOAL:</a:t>
            </a:r>
            <a:br>
              <a:rPr b="1" i="1" lang="en" sz="1400">
                <a:solidFill>
                  <a:srgbClr val="434343"/>
                </a:solidFill>
                <a:latin typeface="Proxima Nova"/>
                <a:ea typeface="Proxima Nova"/>
                <a:cs typeface="Proxima Nova"/>
                <a:sym typeface="Proxima Nova"/>
              </a:rPr>
            </a:br>
            <a:r>
              <a:rPr lang="en" sz="1100">
                <a:solidFill>
                  <a:srgbClr val="434343"/>
                </a:solidFill>
                <a:latin typeface="Proxima Nova"/>
                <a:ea typeface="Proxima Nova"/>
                <a:cs typeface="Proxima Nova"/>
                <a:sym typeface="Proxima Nova"/>
              </a:rPr>
              <a:t>This 9-minute mindfulness practice focuses on cultivating compassion to help care for oneself and others. The goal of this Caring Practice is to generate compassion for yourself and for others.</a:t>
            </a:r>
            <a:endParaRPr sz="11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100">
              <a:solidFill>
                <a:srgbClr val="434343"/>
              </a:solidFill>
              <a:latin typeface="Proxima Nova"/>
              <a:ea typeface="Proxima Nova"/>
              <a:cs typeface="Proxima Nova"/>
              <a:sym typeface="Proxima Nova"/>
            </a:endParaRPr>
          </a:p>
        </p:txBody>
      </p:sp>
      <p:sp>
        <p:nvSpPr>
          <p:cNvPr id="97" name="Google Shape;97;p16"/>
          <p:cNvSpPr txBox="1"/>
          <p:nvPr>
            <p:ph idx="1" type="body"/>
          </p:nvPr>
        </p:nvSpPr>
        <p:spPr>
          <a:xfrm>
            <a:off x="376200" y="3536876"/>
            <a:ext cx="6725400" cy="611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u="sng">
                <a:solidFill>
                  <a:srgbClr val="434343"/>
                </a:solidFill>
                <a:latin typeface="Proxima Nova"/>
                <a:ea typeface="Proxima Nova"/>
                <a:cs typeface="Proxima Nova"/>
                <a:sym typeface="Proxima Nova"/>
              </a:rPr>
              <a:t>HOW IT WORKS:</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lang="en" sz="1100">
                <a:solidFill>
                  <a:srgbClr val="434343"/>
                </a:solidFill>
                <a:latin typeface="Proxima Nova"/>
                <a:ea typeface="Proxima Nova"/>
                <a:cs typeface="Proxima Nova"/>
                <a:sym typeface="Proxima Nova"/>
              </a:rPr>
              <a:t>This mindfulness practice is developed specifically for educators to use for themselves. Many individuals prefer to listen to this recording in the evening to relax, and some use it when they cannot fall asleep.</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lang="en" sz="1300">
                <a:solidFill>
                  <a:srgbClr val="434343"/>
                </a:solidFill>
                <a:latin typeface="Proxima Nova"/>
                <a:ea typeface="Proxima Nova"/>
                <a:cs typeface="Proxima Nova"/>
                <a:sym typeface="Proxima Nova"/>
              </a:rPr>
              <a:t>             </a:t>
            </a:r>
            <a:r>
              <a:rPr b="1" lang="en" sz="1300" u="sng">
                <a:solidFill>
                  <a:schemeClr val="hlink"/>
                </a:solidFill>
                <a:latin typeface="Proxima Nova"/>
                <a:ea typeface="Proxima Nova"/>
                <a:cs typeface="Proxima Nova"/>
                <a:sym typeface="Proxima Nova"/>
                <a:hlinkClick r:id="rId4"/>
              </a:rPr>
              <a:t>Click here to play a recording</a:t>
            </a:r>
            <a:r>
              <a:rPr b="1" lang="en" sz="1300">
                <a:solidFill>
                  <a:srgbClr val="434343"/>
                </a:solidFill>
                <a:latin typeface="Proxima Nova"/>
                <a:ea typeface="Proxima Nova"/>
                <a:cs typeface="Proxima Nova"/>
                <a:sym typeface="Proxima Nova"/>
              </a:rPr>
              <a:t> of this guided mindfulness exercise.</a:t>
            </a:r>
            <a:endParaRPr b="1" sz="1300">
              <a:solidFill>
                <a:srgbClr val="434343"/>
              </a:solidFill>
              <a:latin typeface="Proxima Nova"/>
              <a:ea typeface="Proxima Nova"/>
              <a:cs typeface="Proxima Nova"/>
              <a:sym typeface="Proxima Nova"/>
            </a:endParaRPr>
          </a:p>
          <a:p>
            <a:pPr indent="0" lvl="0" marL="0" rtl="0" algn="l">
              <a:spcBef>
                <a:spcPts val="1600"/>
              </a:spcBef>
              <a:spcAft>
                <a:spcPts val="0"/>
              </a:spcAft>
              <a:buNone/>
            </a:pPr>
            <a:r>
              <a:t/>
            </a:r>
            <a:endParaRPr b="1"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b="1" lang="en" sz="1300" u="sng">
                <a:solidFill>
                  <a:srgbClr val="434343"/>
                </a:solidFill>
                <a:latin typeface="Proxima Nova"/>
                <a:ea typeface="Proxima Nova"/>
                <a:cs typeface="Proxima Nova"/>
                <a:sym typeface="Proxima Nova"/>
              </a:rPr>
              <a:t>WHY THIS WORKS:</a:t>
            </a:r>
            <a:endParaRPr b="1" sz="1300" u="sng">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lang="en" sz="1100">
                <a:solidFill>
                  <a:srgbClr val="434343"/>
                </a:solidFill>
                <a:latin typeface="Proxima Nova"/>
                <a:ea typeface="Proxima Nova"/>
                <a:cs typeface="Proxima Nova"/>
                <a:sym typeface="Proxima Nova"/>
              </a:rPr>
              <a:t>There is a </a:t>
            </a:r>
            <a:r>
              <a:rPr lang="en" sz="1100" u="sng">
                <a:solidFill>
                  <a:schemeClr val="hlink"/>
                </a:solidFill>
                <a:latin typeface="Proxima Nova"/>
                <a:ea typeface="Proxima Nova"/>
                <a:cs typeface="Proxima Nova"/>
                <a:sym typeface="Proxima Nova"/>
                <a:hlinkClick r:id="rId5"/>
              </a:rPr>
              <a:t>large body of research</a:t>
            </a:r>
            <a:r>
              <a:rPr lang="en" sz="1100">
                <a:solidFill>
                  <a:srgbClr val="434343"/>
                </a:solidFill>
                <a:latin typeface="Proxima Nova"/>
                <a:ea typeface="Proxima Nova"/>
                <a:cs typeface="Proxima Nova"/>
                <a:sym typeface="Proxima Nova"/>
              </a:rPr>
              <a:t> showing that when mindfulness practices focuses on caring or compassion, individual well-being is improved along with one’s physiological response to stress.</a:t>
            </a:r>
            <a:endParaRPr sz="11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400">
              <a:solidFill>
                <a:srgbClr val="434343"/>
              </a:solidFill>
              <a:latin typeface="Proxima Nova"/>
              <a:ea typeface="Proxima Nova"/>
              <a:cs typeface="Proxima Nova"/>
              <a:sym typeface="Proxima Nova"/>
            </a:endParaRPr>
          </a:p>
        </p:txBody>
      </p:sp>
      <p:cxnSp>
        <p:nvCxnSpPr>
          <p:cNvPr id="98" name="Google Shape;98;p16"/>
          <p:cNvCxnSpPr/>
          <p:nvPr/>
        </p:nvCxnSpPr>
        <p:spPr>
          <a:xfrm>
            <a:off x="444325" y="6723000"/>
            <a:ext cx="6507600" cy="10500"/>
          </a:xfrm>
          <a:prstGeom prst="straightConnector1">
            <a:avLst/>
          </a:prstGeom>
          <a:noFill/>
          <a:ln cap="flat" cmpd="sng" w="28575">
            <a:solidFill>
              <a:srgbClr val="6AA84F"/>
            </a:solidFill>
            <a:prstDash val="solid"/>
            <a:round/>
            <a:headEnd len="med" w="med" type="none"/>
            <a:tailEnd len="med" w="med" type="none"/>
          </a:ln>
        </p:spPr>
      </p:cxnSp>
      <p:cxnSp>
        <p:nvCxnSpPr>
          <p:cNvPr id="99" name="Google Shape;99;p16"/>
          <p:cNvCxnSpPr/>
          <p:nvPr/>
        </p:nvCxnSpPr>
        <p:spPr>
          <a:xfrm>
            <a:off x="444325" y="2059338"/>
            <a:ext cx="6507600" cy="10500"/>
          </a:xfrm>
          <a:prstGeom prst="straightConnector1">
            <a:avLst/>
          </a:prstGeom>
          <a:noFill/>
          <a:ln cap="flat" cmpd="sng" w="28575">
            <a:solidFill>
              <a:srgbClr val="6AA84F"/>
            </a:solidFill>
            <a:prstDash val="solid"/>
            <a:round/>
            <a:headEnd len="med" w="med" type="none"/>
            <a:tailEnd len="med" w="med" type="none"/>
          </a:ln>
        </p:spPr>
      </p:cxnSp>
      <p:sp>
        <p:nvSpPr>
          <p:cNvPr id="100" name="Google Shape;100;p16"/>
          <p:cNvSpPr txBox="1"/>
          <p:nvPr>
            <p:ph idx="1" type="body"/>
          </p:nvPr>
        </p:nvSpPr>
        <p:spPr>
          <a:xfrm>
            <a:off x="333375" y="7055425"/>
            <a:ext cx="6507600" cy="126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434343"/>
                </a:solidFill>
                <a:latin typeface="Proxima Nova"/>
                <a:ea typeface="Proxima Nova"/>
                <a:cs typeface="Proxima Nova"/>
                <a:sym typeface="Proxima Nova"/>
              </a:rPr>
              <a:t>About CREATE </a:t>
            </a:r>
            <a:br>
              <a:rPr b="1" lang="en" sz="1000">
                <a:solidFill>
                  <a:srgbClr val="434343"/>
                </a:solidFill>
                <a:latin typeface="Proxima Nova"/>
                <a:ea typeface="Proxima Nova"/>
                <a:cs typeface="Proxima Nova"/>
                <a:sym typeface="Proxima Nova"/>
              </a:rPr>
            </a:br>
            <a:r>
              <a:rPr lang="en" sz="1000">
                <a:solidFill>
                  <a:srgbClr val="434343"/>
                </a:solidFill>
                <a:latin typeface="Proxima Nova"/>
                <a:ea typeface="Proxima Nova"/>
                <a:cs typeface="Proxima Nova"/>
                <a:sym typeface="Proxima Nova"/>
              </a:rPr>
              <a:t>CREATE was established in 2018 as a non-profit organization to serve educators with evidence-based programs and practices to nurture healthy, caring, equitable school communities that support social and emotional learning and teacher and principal wellness. Prior to the establishment of CREATE, many years of research and development led to the founding of the CARE and CALM programs. Mark Greenberg, one of the original founders of CASEL, sits on CREATE's Board of Directors. Click </a:t>
            </a:r>
            <a:r>
              <a:rPr lang="en" sz="1000" u="sng">
                <a:solidFill>
                  <a:schemeClr val="hlink"/>
                </a:solidFill>
                <a:latin typeface="Proxima Nova"/>
                <a:ea typeface="Proxima Nova"/>
                <a:cs typeface="Proxima Nova"/>
                <a:sym typeface="Proxima Nova"/>
                <a:hlinkClick r:id="rId6"/>
              </a:rPr>
              <a:t>here</a:t>
            </a:r>
            <a:r>
              <a:rPr lang="en" sz="1000">
                <a:solidFill>
                  <a:srgbClr val="434343"/>
                </a:solidFill>
                <a:latin typeface="Proxima Nova"/>
                <a:ea typeface="Proxima Nova"/>
                <a:cs typeface="Proxima Nova"/>
                <a:sym typeface="Proxima Nova"/>
              </a:rPr>
              <a:t> to learn more.</a:t>
            </a:r>
            <a:endParaRPr sz="10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100">
              <a:solidFill>
                <a:srgbClr val="434343"/>
              </a:solidFill>
              <a:latin typeface="Proxima Nova"/>
              <a:ea typeface="Proxima Nova"/>
              <a:cs typeface="Proxima Nova"/>
              <a:sym typeface="Proxima Nova"/>
            </a:endParaRPr>
          </a:p>
        </p:txBody>
      </p:sp>
      <p:pic>
        <p:nvPicPr>
          <p:cNvPr id="101" name="Google Shape;101;p16"/>
          <p:cNvPicPr preferRelativeResize="0"/>
          <p:nvPr/>
        </p:nvPicPr>
        <p:blipFill>
          <a:blip r:embed="rId7">
            <a:alphaModFix/>
          </a:blip>
          <a:stretch>
            <a:fillRect/>
          </a:stretch>
        </p:blipFill>
        <p:spPr>
          <a:xfrm>
            <a:off x="4210050" y="1296275"/>
            <a:ext cx="514350" cy="513199"/>
          </a:xfrm>
          <a:prstGeom prst="rect">
            <a:avLst/>
          </a:prstGeom>
          <a:noFill/>
          <a:ln>
            <a:noFill/>
          </a:ln>
        </p:spPr>
      </p:pic>
      <p:pic>
        <p:nvPicPr>
          <p:cNvPr id="102" name="Google Shape;102;p16"/>
          <p:cNvPicPr preferRelativeResize="0"/>
          <p:nvPr/>
        </p:nvPicPr>
        <p:blipFill rotWithShape="1">
          <a:blip r:embed="rId8">
            <a:alphaModFix/>
          </a:blip>
          <a:srcRect b="0" l="18618" r="20517" t="0"/>
          <a:stretch/>
        </p:blipFill>
        <p:spPr>
          <a:xfrm>
            <a:off x="520525" y="4583050"/>
            <a:ext cx="400700" cy="438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id="107" name="Google Shape;107;p17"/>
          <p:cNvPicPr preferRelativeResize="0"/>
          <p:nvPr/>
        </p:nvPicPr>
        <p:blipFill>
          <a:blip r:embed="rId3">
            <a:alphaModFix/>
          </a:blip>
          <a:stretch>
            <a:fillRect/>
          </a:stretch>
        </p:blipFill>
        <p:spPr>
          <a:xfrm>
            <a:off x="6143698" y="121550"/>
            <a:ext cx="995225" cy="607502"/>
          </a:xfrm>
          <a:prstGeom prst="rect">
            <a:avLst/>
          </a:prstGeom>
          <a:noFill/>
          <a:ln>
            <a:noFill/>
          </a:ln>
        </p:spPr>
      </p:pic>
      <p:sp>
        <p:nvSpPr>
          <p:cNvPr id="108" name="Google Shape;108;p17"/>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09" name="Google Shape;109;p17"/>
          <p:cNvSpPr txBox="1"/>
          <p:nvPr>
            <p:ph type="title"/>
          </p:nvPr>
        </p:nvSpPr>
        <p:spPr>
          <a:xfrm>
            <a:off x="178863" y="787448"/>
            <a:ext cx="6816600" cy="559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68BE51"/>
                </a:solidFill>
                <a:latin typeface="Proxima Nova"/>
                <a:ea typeface="Proxima Nova"/>
                <a:cs typeface="Proxima Nova"/>
                <a:sym typeface="Proxima Nova"/>
              </a:rPr>
              <a:t>Strateg</a:t>
            </a:r>
            <a:r>
              <a:rPr b="1" lang="en" sz="2300">
                <a:solidFill>
                  <a:srgbClr val="68BE51"/>
                </a:solidFill>
                <a:latin typeface="Proxima Nova"/>
                <a:ea typeface="Proxima Nova"/>
                <a:cs typeface="Proxima Nova"/>
                <a:sym typeface="Proxima Nova"/>
              </a:rPr>
              <a:t>y #3</a:t>
            </a:r>
            <a:r>
              <a:rPr b="1" lang="en" sz="2300">
                <a:solidFill>
                  <a:srgbClr val="68BE51"/>
                </a:solidFill>
                <a:latin typeface="Proxima Nova"/>
                <a:ea typeface="Proxima Nova"/>
                <a:cs typeface="Proxima Nova"/>
                <a:sym typeface="Proxima Nova"/>
              </a:rPr>
              <a:t>: Resilience Meditation</a:t>
            </a:r>
            <a:endParaRPr b="1" sz="2300">
              <a:solidFill>
                <a:srgbClr val="68BE51"/>
              </a:solidFill>
              <a:latin typeface="Proxima Nova"/>
              <a:ea typeface="Proxima Nova"/>
              <a:cs typeface="Proxima Nova"/>
              <a:sym typeface="Proxima Nova"/>
            </a:endParaRPr>
          </a:p>
          <a:p>
            <a:pPr indent="0" lvl="0" marL="0" rtl="0" algn="ctr">
              <a:spcBef>
                <a:spcPts val="0"/>
              </a:spcBef>
              <a:spcAft>
                <a:spcPts val="0"/>
              </a:spcAft>
              <a:buNone/>
            </a:pPr>
            <a:r>
              <a:t/>
            </a:r>
            <a:endParaRPr b="1" i="1" sz="2400">
              <a:solidFill>
                <a:srgbClr val="434343"/>
              </a:solidFill>
              <a:latin typeface="Proxima Nova"/>
              <a:ea typeface="Proxima Nova"/>
              <a:cs typeface="Proxima Nova"/>
              <a:sym typeface="Proxima Nova"/>
            </a:endParaRPr>
          </a:p>
        </p:txBody>
      </p:sp>
      <p:cxnSp>
        <p:nvCxnSpPr>
          <p:cNvPr id="110" name="Google Shape;110;p17"/>
          <p:cNvCxnSpPr/>
          <p:nvPr/>
        </p:nvCxnSpPr>
        <p:spPr>
          <a:xfrm>
            <a:off x="462775" y="3324650"/>
            <a:ext cx="6470700" cy="3600"/>
          </a:xfrm>
          <a:prstGeom prst="straightConnector1">
            <a:avLst/>
          </a:prstGeom>
          <a:noFill/>
          <a:ln cap="flat" cmpd="sng" w="28575">
            <a:solidFill>
              <a:srgbClr val="6AA84F"/>
            </a:solidFill>
            <a:prstDash val="solid"/>
            <a:round/>
            <a:headEnd len="med" w="med" type="none"/>
            <a:tailEnd len="med" w="med" type="none"/>
          </a:ln>
        </p:spPr>
      </p:cxnSp>
      <p:sp>
        <p:nvSpPr>
          <p:cNvPr id="111" name="Google Shape;111;p17"/>
          <p:cNvSpPr txBox="1"/>
          <p:nvPr/>
        </p:nvSpPr>
        <p:spPr>
          <a:xfrm>
            <a:off x="591525" y="1405350"/>
            <a:ext cx="5877000" cy="33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sz="1200">
                <a:latin typeface="Proxima Nova"/>
                <a:ea typeface="Proxima Nova"/>
                <a:cs typeface="Proxima Nova"/>
                <a:sym typeface="Proxima Nova"/>
              </a:rPr>
              <a:t>via The Rooted School</a:t>
            </a:r>
            <a:endParaRPr i="1" sz="1200"/>
          </a:p>
        </p:txBody>
      </p:sp>
      <p:sp>
        <p:nvSpPr>
          <p:cNvPr id="112" name="Google Shape;112;p17"/>
          <p:cNvSpPr txBox="1"/>
          <p:nvPr>
            <p:ph idx="1" type="body"/>
          </p:nvPr>
        </p:nvSpPr>
        <p:spPr>
          <a:xfrm>
            <a:off x="376200" y="2162500"/>
            <a:ext cx="6725400" cy="106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u="sng">
                <a:solidFill>
                  <a:srgbClr val="434343"/>
                </a:solidFill>
                <a:latin typeface="Proxima Nova"/>
                <a:ea typeface="Proxima Nova"/>
                <a:cs typeface="Proxima Nova"/>
                <a:sym typeface="Proxima Nova"/>
              </a:rPr>
              <a:t>GOAL:</a:t>
            </a:r>
            <a:br>
              <a:rPr b="1" i="1" lang="en" sz="1400">
                <a:solidFill>
                  <a:srgbClr val="434343"/>
                </a:solidFill>
                <a:latin typeface="Proxima Nova"/>
                <a:ea typeface="Proxima Nova"/>
                <a:cs typeface="Proxima Nova"/>
                <a:sym typeface="Proxima Nova"/>
              </a:rPr>
            </a:br>
            <a:r>
              <a:rPr lang="en" sz="1100">
                <a:solidFill>
                  <a:srgbClr val="434343"/>
                </a:solidFill>
                <a:latin typeface="Proxima Nova"/>
                <a:ea typeface="Proxima Nova"/>
                <a:cs typeface="Proxima Nova"/>
                <a:sym typeface="Proxima Nova"/>
              </a:rPr>
              <a:t>Building strength and resilience can help you deal with the stress of teaching and managing a classroom. This mindful activity aims to help you become aware of biases and provides a mindful self-awareness meditation that combines self-resilience and positive self-talk to help decrease negativity bias.</a:t>
            </a:r>
            <a:endParaRPr sz="11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100">
              <a:solidFill>
                <a:srgbClr val="434343"/>
              </a:solidFill>
              <a:latin typeface="Proxima Nova"/>
              <a:ea typeface="Proxima Nova"/>
              <a:cs typeface="Proxima Nova"/>
              <a:sym typeface="Proxima Nova"/>
            </a:endParaRPr>
          </a:p>
        </p:txBody>
      </p:sp>
      <p:sp>
        <p:nvSpPr>
          <p:cNvPr id="113" name="Google Shape;113;p17"/>
          <p:cNvSpPr txBox="1"/>
          <p:nvPr>
            <p:ph idx="1" type="body"/>
          </p:nvPr>
        </p:nvSpPr>
        <p:spPr>
          <a:xfrm>
            <a:off x="376200" y="3536875"/>
            <a:ext cx="6615000" cy="611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300" u="sng">
                <a:solidFill>
                  <a:srgbClr val="434343"/>
                </a:solidFill>
                <a:latin typeface="Proxima Nova"/>
                <a:ea typeface="Proxima Nova"/>
                <a:cs typeface="Proxima Nova"/>
                <a:sym typeface="Proxima Nova"/>
              </a:rPr>
              <a:t>IN</a:t>
            </a:r>
            <a:r>
              <a:rPr b="1" lang="en" sz="1300" u="sng">
                <a:solidFill>
                  <a:srgbClr val="434343"/>
                </a:solidFill>
                <a:latin typeface="Proxima Nova"/>
                <a:ea typeface="Proxima Nova"/>
                <a:cs typeface="Proxima Nova"/>
                <a:sym typeface="Proxima Nova"/>
              </a:rPr>
              <a:t>TRODUCTION:</a:t>
            </a:r>
            <a:endParaRPr b="1" sz="1300" u="sng">
              <a:solidFill>
                <a:srgbClr val="434343"/>
              </a:solidFill>
              <a:latin typeface="Proxima Nova"/>
              <a:ea typeface="Proxima Nova"/>
              <a:cs typeface="Proxima Nova"/>
              <a:sym typeface="Proxima Nova"/>
            </a:endParaRPr>
          </a:p>
          <a:p>
            <a:pPr indent="0" lvl="0" marL="0" rtl="0" algn="l">
              <a:spcBef>
                <a:spcPts val="1600"/>
              </a:spcBef>
              <a:spcAft>
                <a:spcPts val="0"/>
              </a:spcAft>
              <a:buNone/>
            </a:pPr>
            <a:r>
              <a:rPr lang="en" sz="1100">
                <a:solidFill>
                  <a:srgbClr val="434343"/>
                </a:solidFill>
                <a:latin typeface="Proxima Nova"/>
                <a:ea typeface="Proxima Nova"/>
                <a:cs typeface="Proxima Nova"/>
                <a:sym typeface="Proxima Nova"/>
              </a:rPr>
              <a:t>Building strength and resilience can help you deal with the stress of teaching and managing a classroom. Believing that you can ‘bounce back’ or figure out issues goes a long way in supporting mental health. </a:t>
            </a:r>
            <a:endParaRPr sz="11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0"/>
              </a:spcBef>
              <a:spcAft>
                <a:spcPts val="0"/>
              </a:spcAft>
              <a:buNone/>
            </a:pPr>
            <a:r>
              <a:rPr lang="en" sz="1100">
                <a:solidFill>
                  <a:srgbClr val="434343"/>
                </a:solidFill>
                <a:latin typeface="Proxima Nova"/>
                <a:ea typeface="Proxima Nova"/>
                <a:cs typeface="Proxima Nova"/>
                <a:sym typeface="Proxima Nova"/>
              </a:rPr>
              <a:t>You can try this meditation once a day or as often as needed to boost your overall resilience.</a:t>
            </a:r>
            <a:endParaRPr sz="11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b="1" lang="en" sz="1300" u="sng">
                <a:solidFill>
                  <a:srgbClr val="434343"/>
                </a:solidFill>
                <a:latin typeface="Proxima Nova"/>
                <a:ea typeface="Proxima Nova"/>
                <a:cs typeface="Proxima Nova"/>
                <a:sym typeface="Proxima Nova"/>
              </a:rPr>
              <a:t>STEP-BY-STEP TECHNIQUE:</a:t>
            </a:r>
            <a:endParaRPr b="1" sz="1300" u="sng">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Find a quiet space to sit or lay down. Place your palms face-up on your lap. Close your eyes if it feels comfortable, and begin to breathe deeply, connecting with your breath.</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Begin to tap your fingers together, starting with your thumb and pointer, then thumb and middle, and so forth. Take a breath with each tap. </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When you are ready, begin tapping on the breath in, and with the breath out, mentally or out loud, say: </a:t>
            </a:r>
            <a:r>
              <a:rPr b="1" lang="en" sz="1100">
                <a:solidFill>
                  <a:srgbClr val="434343"/>
                </a:solidFill>
                <a:latin typeface="Proxima Nova"/>
                <a:ea typeface="Proxima Nova"/>
                <a:cs typeface="Proxima Nova"/>
                <a:sym typeface="Proxima Nova"/>
              </a:rPr>
              <a:t>“I HAVE ____________”</a:t>
            </a:r>
            <a:r>
              <a:rPr lang="en" sz="1100">
                <a:solidFill>
                  <a:srgbClr val="434343"/>
                </a:solidFill>
                <a:latin typeface="Proxima Nova"/>
                <a:ea typeface="Proxima Nova"/>
                <a:cs typeface="Proxima Nova"/>
                <a:sym typeface="Proxima Nova"/>
              </a:rPr>
              <a:t> and insert something that you have as a support in your life. (For example: I have co-workers that care for me. I have a healthy body. I have a kind heart. I have the ability to change the situation.) Continue until you have tapped to the pinky finger.</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For the next round, shift to </a:t>
            </a:r>
            <a:r>
              <a:rPr b="1" lang="en" sz="1100">
                <a:solidFill>
                  <a:srgbClr val="434343"/>
                </a:solidFill>
                <a:latin typeface="Proxima Nova"/>
                <a:ea typeface="Proxima Nova"/>
                <a:cs typeface="Proxima Nova"/>
                <a:sym typeface="Proxima Nova"/>
              </a:rPr>
              <a:t>“I CAN” </a:t>
            </a:r>
            <a:r>
              <a:rPr lang="en" sz="1100">
                <a:solidFill>
                  <a:srgbClr val="434343"/>
                </a:solidFill>
                <a:latin typeface="Proxima Nova"/>
                <a:ea typeface="Proxima Nova"/>
                <a:cs typeface="Proxima Nova"/>
                <a:sym typeface="Proxima Nova"/>
              </a:rPr>
              <a:t>statements. Continue tapping on the breath in, and with the breath out, express things you can do. (For example: I can choose to answer others with kindness. I can ask for help if needed. I can ask for a moment to formulate my thoughts.) Again, continue until you have tapped your thumb to the pinky finger.</a:t>
            </a:r>
            <a:endParaRPr sz="1100">
              <a:solidFill>
                <a:srgbClr val="434343"/>
              </a:solidFill>
              <a:latin typeface="Proxima Nova"/>
              <a:ea typeface="Proxima Nova"/>
              <a:cs typeface="Proxima Nova"/>
              <a:sym typeface="Proxima Nova"/>
            </a:endParaRPr>
          </a:p>
          <a:p>
            <a:pPr indent="-298450" lvl="0" marL="457200" rtl="0" algn="l">
              <a:spcBef>
                <a:spcPts val="0"/>
              </a:spcBef>
              <a:spcAft>
                <a:spcPts val="0"/>
              </a:spcAft>
              <a:buClr>
                <a:srgbClr val="434343"/>
              </a:buClr>
              <a:buSzPts val="1100"/>
              <a:buFont typeface="Proxima Nova"/>
              <a:buAutoNum type="arabicPeriod"/>
            </a:pPr>
            <a:r>
              <a:rPr lang="en" sz="1100">
                <a:solidFill>
                  <a:srgbClr val="434343"/>
                </a:solidFill>
                <a:latin typeface="Proxima Nova"/>
                <a:ea typeface="Proxima Nova"/>
                <a:cs typeface="Proxima Nova"/>
                <a:sym typeface="Proxima Nova"/>
              </a:rPr>
              <a:t>Finally, repeat with the word </a:t>
            </a:r>
            <a:r>
              <a:rPr b="1" lang="en" sz="1100">
                <a:solidFill>
                  <a:srgbClr val="434343"/>
                </a:solidFill>
                <a:latin typeface="Proxima Nova"/>
                <a:ea typeface="Proxima Nova"/>
                <a:cs typeface="Proxima Nova"/>
                <a:sym typeface="Proxima Nova"/>
              </a:rPr>
              <a:t>I AM</a:t>
            </a:r>
            <a:r>
              <a:rPr lang="en" sz="1100">
                <a:solidFill>
                  <a:srgbClr val="434343"/>
                </a:solidFill>
                <a:latin typeface="Proxima Nova"/>
                <a:ea typeface="Proxima Nova"/>
                <a:cs typeface="Proxima Nova"/>
                <a:sym typeface="Proxima Nova"/>
              </a:rPr>
              <a:t>, tapping on the breath in, and with the breath out, express positive or productive words that support who you are. (For example: I am strong enough to get through this. I am smart enough to figure this out. I am able to change my thoughts or mindset on this subject.) Tap until you reach the pinky finger.</a:t>
            </a:r>
            <a:endParaRPr sz="1100">
              <a:solidFill>
                <a:srgbClr val="434343"/>
              </a:solidFill>
              <a:latin typeface="Proxima Nova"/>
              <a:ea typeface="Proxima Nova"/>
              <a:cs typeface="Proxima Nova"/>
              <a:sym typeface="Proxima Nova"/>
            </a:endParaRPr>
          </a:p>
          <a:p>
            <a:pPr indent="0" lvl="0" marL="0" rtl="0" algn="l">
              <a:spcBef>
                <a:spcPts val="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1600"/>
              </a:spcBef>
              <a:spcAft>
                <a:spcPts val="0"/>
              </a:spcAft>
              <a:buNone/>
            </a:pPr>
            <a:r>
              <a:t/>
            </a:r>
            <a:endParaRPr sz="11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400">
              <a:solidFill>
                <a:srgbClr val="434343"/>
              </a:solidFill>
              <a:latin typeface="Proxima Nova"/>
              <a:ea typeface="Proxima Nova"/>
              <a:cs typeface="Proxima Nova"/>
              <a:sym typeface="Proxima Nova"/>
            </a:endParaRPr>
          </a:p>
        </p:txBody>
      </p:sp>
      <p:cxnSp>
        <p:nvCxnSpPr>
          <p:cNvPr id="114" name="Google Shape;114;p17"/>
          <p:cNvCxnSpPr/>
          <p:nvPr/>
        </p:nvCxnSpPr>
        <p:spPr>
          <a:xfrm>
            <a:off x="444325" y="2059338"/>
            <a:ext cx="6507600" cy="10500"/>
          </a:xfrm>
          <a:prstGeom prst="straightConnector1">
            <a:avLst/>
          </a:prstGeom>
          <a:noFill/>
          <a:ln cap="flat" cmpd="sng" w="28575">
            <a:solidFill>
              <a:srgbClr val="6AA84F"/>
            </a:solidFill>
            <a:prstDash val="solid"/>
            <a:round/>
            <a:headEnd len="med" w="med" type="none"/>
            <a:tailEnd len="med" w="med" type="none"/>
          </a:ln>
        </p:spPr>
      </p:cxnSp>
      <p:sp>
        <p:nvSpPr>
          <p:cNvPr id="115" name="Google Shape;115;p17"/>
          <p:cNvSpPr txBox="1"/>
          <p:nvPr>
            <p:ph idx="1" type="body"/>
          </p:nvPr>
        </p:nvSpPr>
        <p:spPr>
          <a:xfrm>
            <a:off x="403800" y="8611975"/>
            <a:ext cx="6507600" cy="126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434343"/>
                </a:solidFill>
                <a:latin typeface="Proxima Nova"/>
                <a:ea typeface="Proxima Nova"/>
                <a:cs typeface="Proxima Nova"/>
                <a:sym typeface="Proxima Nova"/>
              </a:rPr>
              <a:t>About The Rooted School</a:t>
            </a:r>
            <a:br>
              <a:rPr b="1" lang="en" sz="1000">
                <a:solidFill>
                  <a:srgbClr val="434343"/>
                </a:solidFill>
                <a:latin typeface="Proxima Nova"/>
                <a:ea typeface="Proxima Nova"/>
                <a:cs typeface="Proxima Nova"/>
                <a:sym typeface="Proxima Nova"/>
              </a:rPr>
            </a:br>
            <a:r>
              <a:rPr lang="en" sz="1000">
                <a:solidFill>
                  <a:srgbClr val="434343"/>
                </a:solidFill>
                <a:latin typeface="Proxima Nova"/>
                <a:ea typeface="Proxima Nova"/>
                <a:cs typeface="Proxima Nova"/>
                <a:sym typeface="Proxima Nova"/>
              </a:rPr>
              <a:t>The mission of The Rooted School is to partner with schools and communities to make mindful social-emotional skills and brain-boosting techniques a part of everyday life as a way to increase academic potential, self-awareness, and resiliency. The Rooted School offers SEL curriculum, a school employee wellness program, and resources for building a stronger home-school connection. Click </a:t>
            </a:r>
            <a:r>
              <a:rPr lang="en" sz="1000" u="sng">
                <a:solidFill>
                  <a:schemeClr val="hlink"/>
                </a:solidFill>
                <a:latin typeface="Proxima Nova"/>
                <a:ea typeface="Proxima Nova"/>
                <a:cs typeface="Proxima Nova"/>
                <a:sym typeface="Proxima Nova"/>
                <a:hlinkClick r:id="rId4"/>
              </a:rPr>
              <a:t>here</a:t>
            </a:r>
            <a:r>
              <a:rPr lang="en" sz="1000">
                <a:solidFill>
                  <a:srgbClr val="434343"/>
                </a:solidFill>
                <a:latin typeface="Proxima Nova"/>
                <a:ea typeface="Proxima Nova"/>
                <a:cs typeface="Proxima Nova"/>
                <a:sym typeface="Proxima Nova"/>
              </a:rPr>
              <a:t> to learn more.</a:t>
            </a:r>
            <a:endParaRPr sz="1000">
              <a:solidFill>
                <a:srgbClr val="434343"/>
              </a:solidFill>
              <a:latin typeface="Proxima Nova"/>
              <a:ea typeface="Proxima Nova"/>
              <a:cs typeface="Proxima Nova"/>
              <a:sym typeface="Proxima Nova"/>
            </a:endParaRPr>
          </a:p>
          <a:p>
            <a:pPr indent="0" lvl="0" marL="0" rtl="0" algn="l">
              <a:spcBef>
                <a:spcPts val="1600"/>
              </a:spcBef>
              <a:spcAft>
                <a:spcPts val="1600"/>
              </a:spcAft>
              <a:buNone/>
            </a:pPr>
            <a:r>
              <a:t/>
            </a:r>
            <a:endParaRPr sz="1100">
              <a:solidFill>
                <a:srgbClr val="434343"/>
              </a:solidFill>
              <a:latin typeface="Proxima Nova"/>
              <a:ea typeface="Proxima Nova"/>
              <a:cs typeface="Proxima Nova"/>
              <a:sym typeface="Proxima Nova"/>
            </a:endParaRPr>
          </a:p>
        </p:txBody>
      </p:sp>
      <p:pic>
        <p:nvPicPr>
          <p:cNvPr id="116" name="Google Shape;116;p17"/>
          <p:cNvPicPr preferRelativeResize="0"/>
          <p:nvPr/>
        </p:nvPicPr>
        <p:blipFill>
          <a:blip r:embed="rId5">
            <a:alphaModFix/>
          </a:blip>
          <a:stretch>
            <a:fillRect/>
          </a:stretch>
        </p:blipFill>
        <p:spPr>
          <a:xfrm>
            <a:off x="4539600" y="1394300"/>
            <a:ext cx="843875" cy="362000"/>
          </a:xfrm>
          <a:prstGeom prst="rect">
            <a:avLst/>
          </a:prstGeom>
          <a:noFill/>
          <a:ln>
            <a:noFill/>
          </a:ln>
        </p:spPr>
      </p:pic>
      <p:cxnSp>
        <p:nvCxnSpPr>
          <p:cNvPr id="117" name="Google Shape;117;p17"/>
          <p:cNvCxnSpPr/>
          <p:nvPr/>
        </p:nvCxnSpPr>
        <p:spPr>
          <a:xfrm>
            <a:off x="444325" y="8492575"/>
            <a:ext cx="6507600" cy="10500"/>
          </a:xfrm>
          <a:prstGeom prst="straightConnector1">
            <a:avLst/>
          </a:prstGeom>
          <a:noFill/>
          <a:ln cap="flat" cmpd="sng" w="28575">
            <a:solidFill>
              <a:srgbClr val="6AA84F"/>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