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xR3tNNrWdfimUAkchI5zV1dtl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ible-learning.org/hattie-ranking-influences-effect-sizes-learning-achievement/" TargetMode="External"/><Relationship Id="rId3" Type="http://schemas.openxmlformats.org/officeDocument/2006/relationships/hyperlink" Target="https://visible-learning.org/hattie-ranking-influences-effect-sizes-learning-achievement/" TargetMode="External"/><Relationship Id="rId4" Type="http://schemas.openxmlformats.org/officeDocument/2006/relationships/hyperlink" Target="https://visible-learning.org/hattie-ranking-influences-effect-sizes-learning-achievement/" TargetMode="External"/><Relationship Id="rId5" Type="http://schemas.openxmlformats.org/officeDocument/2006/relationships/hyperlink" Target="https://visible-learning.org/hattie-ranking-influences-effect-sizes-learning-achievemen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14c429e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e14c429e4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this as participants enter the room so they can “check in” can also be done in-person on the sign in sheet</a:t>
            </a:r>
            <a:endParaRPr i="1"/>
          </a:p>
        </p:txBody>
      </p:sp>
      <p:sp>
        <p:nvSpPr>
          <p:cNvPr id="172" name="Google Shape;172;ge14c429e4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4380a837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e4380a837d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Kaiser Permanente’s framework for fostering a psychologically healthy workforce is a model that includes 4 main elements which are listed in the slide.  We’ll go over each of these in the slides that follow.</a:t>
            </a:r>
            <a:endParaRPr/>
          </a:p>
          <a:p>
            <a:pPr indent="0" lvl="0" marL="0" rtl="0" algn="l">
              <a:lnSpc>
                <a:spcPct val="115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2" name="Google Shape;262;ge4380a837d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4380a837d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e4380a837d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The last year took a disproportionately hard toll on teachers and school staff.  </a:t>
            </a:r>
            <a:r>
              <a:rPr lang="en-US"/>
              <a:t>Workplace stress has always been around; </a:t>
            </a:r>
            <a:r>
              <a:rPr lang="en-US"/>
              <a:t>however</a:t>
            </a:r>
            <a:r>
              <a:rPr lang="en-US"/>
              <a:t>,</a:t>
            </a:r>
            <a:r>
              <a:rPr lang="en-US">
                <a:latin typeface="Arial"/>
                <a:ea typeface="Arial"/>
                <a:cs typeface="Arial"/>
                <a:sym typeface="Arial"/>
              </a:rPr>
              <a:t> given the stressors of the past 18 months, </a:t>
            </a:r>
            <a:r>
              <a:rPr lang="en-US"/>
              <a:t>let’s </a:t>
            </a:r>
            <a:r>
              <a:rPr lang="en-US">
                <a:latin typeface="Arial"/>
                <a:ea typeface="Arial"/>
                <a:cs typeface="Arial"/>
                <a:sym typeface="Arial"/>
              </a:rPr>
              <a:t>consider some formal and informal ways </a:t>
            </a:r>
            <a:r>
              <a:rPr lang="en-US"/>
              <a:t>we can</a:t>
            </a:r>
            <a:r>
              <a:rPr lang="en-US">
                <a:latin typeface="Arial"/>
                <a:ea typeface="Arial"/>
                <a:cs typeface="Arial"/>
                <a:sym typeface="Arial"/>
              </a:rPr>
              <a:t> acknowledge the needs of our workforce.  How do we work c</a:t>
            </a:r>
            <a:r>
              <a:rPr lang="en-US"/>
              <a:t>ollectively to make sure we all have what we need?</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a:t>Here are</a:t>
            </a:r>
            <a:r>
              <a:rPr b="1" lang="en-US">
                <a:latin typeface="Arial"/>
                <a:ea typeface="Arial"/>
                <a:cs typeface="Arial"/>
                <a:sym typeface="Arial"/>
              </a:rPr>
              <a:t> some ideas for both formal and informal data gathering.  Also keep in mind that complaining can be an effective way for </a:t>
            </a:r>
            <a:r>
              <a:rPr b="1" lang="en-US"/>
              <a:t>us </a:t>
            </a:r>
            <a:r>
              <a:rPr b="1" lang="en-US">
                <a:latin typeface="Arial"/>
                <a:ea typeface="Arial"/>
                <a:cs typeface="Arial"/>
                <a:sym typeface="Arial"/>
              </a:rPr>
              <a:t>to communicate their needs.  </a:t>
            </a:r>
            <a:r>
              <a:rPr b="1" lang="en-US"/>
              <a:t>I</a:t>
            </a:r>
            <a:r>
              <a:rPr b="1" lang="en-US">
                <a:latin typeface="Arial"/>
                <a:ea typeface="Arial"/>
                <a:cs typeface="Arial"/>
                <a:sym typeface="Arial"/>
              </a:rPr>
              <a:t>t’s important to provide guidance on how to complain effectively to reach a solution.  </a:t>
            </a:r>
            <a:r>
              <a:rPr b="1" lang="en-US"/>
              <a:t>Let’s check out this guide on How to Complain Effectively</a:t>
            </a:r>
            <a:endParaRPr b="1">
              <a:latin typeface="Arial"/>
              <a:ea typeface="Arial"/>
              <a:cs typeface="Arial"/>
              <a:sym typeface="Arial"/>
            </a:endParaRPr>
          </a:p>
        </p:txBody>
      </p:sp>
      <p:sp>
        <p:nvSpPr>
          <p:cNvPr id="271" name="Google Shape;271;ge4380a837d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4380a837d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e4380a837d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It’s in our interest to</a:t>
            </a:r>
            <a:r>
              <a:rPr lang="en-US">
                <a:highlight>
                  <a:schemeClr val="lt1"/>
                </a:highlight>
              </a:rPr>
              <a:t> understand how mental health operates. It isn’t cut and dry; it exists on a continuum. Understanding the continuum can ensure that we all </a:t>
            </a:r>
            <a:r>
              <a:rPr lang="en-US"/>
              <a:t>have access to, and understand, a wide range of care options </a:t>
            </a:r>
            <a:r>
              <a:rPr lang="en-US">
                <a:highlight>
                  <a:schemeClr val="lt1"/>
                </a:highlight>
              </a:rPr>
              <a:t>to support ALL of our mental health needs.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highlight>
                  <a:schemeClr val="lt1"/>
                </a:highlight>
              </a:rPr>
              <a:t>Let’s start on the far-left side with emotional wellbeing. People who are emotionally well are calm and confident, have strong social connections, and can handle life’s ups and down. However, even people with no emotional distress need to take preventive measures to help them stay resilient. Think of preventive things you do to stay physically healthy – maybe take vitamins, exercise, eat healthy, focus on getting quality sleep.  To stay emotionally healthy, we must emphasize similar preventive measures, or self-care. These can include things like practicing meditation, breathing exercises or keeping a gratitude journal.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highlight>
                  <a:schemeClr val="lt1"/>
                </a:highlight>
              </a:rPr>
              <a:t>Moving down the continuum is mild distress. The past 16 months have been hard, and everyone has been impacted in some way. Many people have been, or are still living, in a heightened state of distress. You start to see signs - changes from normal behavior. Loss of interest, poor focus, irritable. You may notice some of your colleagues or staff in this mode. Here, a person needs to recover, build resilience and move back to being emotionally well.  They should connect with someone who cares about them while still practicing self-care.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3B3838"/>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highlight>
                  <a:schemeClr val="lt1"/>
                </a:highlight>
              </a:rPr>
              <a:t>As we continue to shift down the continuum, this is where stress is taking a toll, and there may be concerning behaviors – trouble sleeping, self-medicating, social isolation. Individuals who are here should talk to a person with some professional experience – their primary care doctor, a faith advisor, or an EAP specialist. And, it’s important to continue practicing self-care. A note about EAPs – if your District offers an EAP that great, but let’s make sure we all know how to access it.  (link to district EAP)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highlight>
                  <a:schemeClr val="lt1"/>
                </a:highlight>
              </a:rPr>
              <a:t>Finally, on the far-right side of the continuum is a chronic mental health condition. People who are here experience conditions like depression, anxiety or substance use disorders. This where we recommend professional mental health treatment. Someone here could still benefit from talking to a counselor or practicing self-care, but they may need a clinical intervention as well.  We can each provide support to each other by reminding staff of the specialty services available for mental health and substance use disorders, and encouraging them to seek treatment if needed.</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highlight>
                  <a:schemeClr val="lt1"/>
                </a:highlight>
              </a:rPr>
              <a:t>Finally, we’ll look at the last pillar, building a culture of wellbeing.</a:t>
            </a:r>
            <a:endParaRPr>
              <a:highlight>
                <a:schemeClr val="lt1"/>
              </a:highlight>
            </a:endParaRPr>
          </a:p>
          <a:p>
            <a:pPr indent="0" lvl="0" marL="0" rtl="0" algn="l">
              <a:lnSpc>
                <a:spcPct val="100000"/>
              </a:lnSpc>
              <a:spcBef>
                <a:spcPts val="0"/>
              </a:spcBef>
              <a:spcAft>
                <a:spcPts val="0"/>
              </a:spcAft>
              <a:buSzPts val="1400"/>
              <a:buNone/>
            </a:pPr>
            <a:r>
              <a:t/>
            </a:r>
            <a:endParaRPr/>
          </a:p>
        </p:txBody>
      </p:sp>
      <p:sp>
        <p:nvSpPr>
          <p:cNvPr id="282" name="Google Shape;282;ge4380a837d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e4380a837d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e4380a837d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Addressing a culture of wellbeing in your current work environment can include things like:</a:t>
            </a:r>
            <a:endParaRPr/>
          </a:p>
          <a:p>
            <a:pPr indent="0" lvl="0" marL="0" rtl="0" algn="l">
              <a:lnSpc>
                <a:spcPct val="90000"/>
              </a:lnSpc>
              <a:spcBef>
                <a:spcPts val="1000"/>
              </a:spcBef>
              <a:spcAft>
                <a:spcPts val="0"/>
              </a:spcAft>
              <a:buNone/>
            </a:pPr>
            <a:r>
              <a:rPr lang="en-US" sz="1600"/>
              <a:t>Be a part of c</a:t>
            </a:r>
            <a:r>
              <a:rPr lang="en-US" sz="1600"/>
              <a:t>reating a work environment where people feel connected, engaged, and supported:</a:t>
            </a:r>
            <a:endParaRPr sz="1600"/>
          </a:p>
          <a:p>
            <a:pPr indent="-330200" lvl="0" marL="457200" rtl="0" algn="l">
              <a:lnSpc>
                <a:spcPct val="90000"/>
              </a:lnSpc>
              <a:spcBef>
                <a:spcPts val="1000"/>
              </a:spcBef>
              <a:spcAft>
                <a:spcPts val="0"/>
              </a:spcAft>
              <a:buClr>
                <a:schemeClr val="dk1"/>
              </a:buClr>
              <a:buSzPts val="1600"/>
              <a:buChar char="•"/>
            </a:pPr>
            <a:r>
              <a:rPr lang="en-US" sz="1600"/>
              <a:t>Provide clear information and communicate often</a:t>
            </a:r>
            <a:endParaRPr sz="1600"/>
          </a:p>
          <a:p>
            <a:pPr indent="-330200" lvl="0" marL="457200" rtl="0" algn="l">
              <a:lnSpc>
                <a:spcPct val="90000"/>
              </a:lnSpc>
              <a:spcBef>
                <a:spcPts val="1000"/>
              </a:spcBef>
              <a:spcAft>
                <a:spcPts val="0"/>
              </a:spcAft>
              <a:buClr>
                <a:schemeClr val="dk1"/>
              </a:buClr>
              <a:buSzPts val="1600"/>
              <a:buChar char="•"/>
            </a:pPr>
            <a:r>
              <a:rPr lang="en-US" sz="1600"/>
              <a:t>Recognize and reward yourself and your colleagues</a:t>
            </a:r>
            <a:endParaRPr sz="1600"/>
          </a:p>
          <a:p>
            <a:pPr indent="-330200" lvl="0" marL="457200" rtl="0" algn="l">
              <a:lnSpc>
                <a:spcPct val="90000"/>
              </a:lnSpc>
              <a:spcBef>
                <a:spcPts val="1000"/>
              </a:spcBef>
              <a:spcAft>
                <a:spcPts val="0"/>
              </a:spcAft>
              <a:buClr>
                <a:schemeClr val="dk1"/>
              </a:buClr>
              <a:buSzPts val="1600"/>
              <a:buChar char="•"/>
            </a:pPr>
            <a:r>
              <a:rPr lang="en-US" sz="1600"/>
              <a:t>Promote work/life balance</a:t>
            </a:r>
            <a:endParaRPr sz="1600"/>
          </a:p>
          <a:p>
            <a:pPr indent="-330200" lvl="0" marL="457200" rtl="0" algn="l">
              <a:lnSpc>
                <a:spcPct val="90000"/>
              </a:lnSpc>
              <a:spcBef>
                <a:spcPts val="1000"/>
              </a:spcBef>
              <a:spcAft>
                <a:spcPts val="0"/>
              </a:spcAft>
              <a:buClr>
                <a:schemeClr val="dk1"/>
              </a:buClr>
              <a:buSzPts val="1600"/>
              <a:buChar char="•"/>
            </a:pPr>
            <a:r>
              <a:rPr lang="en-US" sz="1600"/>
              <a:t>Acknowledge feelings and experiences related to stress of current events</a:t>
            </a:r>
            <a:endParaRPr sz="1600"/>
          </a:p>
          <a:p>
            <a:pPr indent="-330200" lvl="0" marL="457200" rtl="0" algn="l">
              <a:lnSpc>
                <a:spcPct val="90000"/>
              </a:lnSpc>
              <a:spcBef>
                <a:spcPts val="1000"/>
              </a:spcBef>
              <a:spcAft>
                <a:spcPts val="0"/>
              </a:spcAft>
              <a:buClr>
                <a:schemeClr val="dk1"/>
              </a:buClr>
              <a:buSzPts val="1600"/>
              <a:buChar char="•"/>
            </a:pPr>
            <a:r>
              <a:rPr lang="en-US" sz="1600"/>
              <a:t>Be actively engaged in wellness opportunities </a:t>
            </a:r>
            <a:endParaRPr sz="400"/>
          </a:p>
          <a:p>
            <a:pPr indent="0" lvl="0" marL="457200" rtl="0" algn="l">
              <a:lnSpc>
                <a:spcPct val="115000"/>
              </a:lnSpc>
              <a:spcBef>
                <a:spcPts val="10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91" name="Google Shape;291;ge4380a837d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now we are going to take a pulse of where we all are in terms of our well-being. This last year and a half has been challenging for all.  Please go gently with your score and remember this assessment is fluid depending on the day, week, month, and reflects only this current moment. Once you have your result we are really interested not in your raw score but whether you are higher, lower, or right where you thought you’d be.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did this training in your school you might have small group processing around this question or perhaps a poll in an virtual environment. </a:t>
            </a:r>
            <a:endParaRPr/>
          </a:p>
          <a:p>
            <a:pPr indent="0" lvl="0" marL="0" rtl="0" algn="l">
              <a:lnSpc>
                <a:spcPct val="100000"/>
              </a:lnSpc>
              <a:spcBef>
                <a:spcPts val="0"/>
              </a:spcBef>
              <a:spcAft>
                <a:spcPts val="0"/>
              </a:spcAft>
              <a:buSzPts val="1400"/>
              <a:buNone/>
            </a:pPr>
            <a:r>
              <a:t/>
            </a:r>
            <a:endParaRPr/>
          </a:p>
        </p:txBody>
      </p:sp>
      <p:sp>
        <p:nvSpPr>
          <p:cNvPr id="301" name="Google Shape;30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e40e9cfeae_1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e40e9cfeae_1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Here’s the scoring guide which also page 2 of the PDF, and displays automatically at the end of the electronic version. Please complete the poll to indicate whether you were higher, lower, or right you thought you might be. Remember all of these tools will be made available to you in the context of a Google folder you can use freely. </a:t>
            </a:r>
            <a:endParaRPr/>
          </a:p>
        </p:txBody>
      </p:sp>
      <p:sp>
        <p:nvSpPr>
          <p:cNvPr id="313" name="Google Shape;313;ge40e9cfeae_1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e14c429e4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e14c429e4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a:solidFill>
                  <a:srgbClr val="4A4A4B"/>
                </a:solidFill>
              </a:rPr>
              <a:t>Read Slide</a:t>
            </a:r>
            <a:endParaRPr i="1">
              <a:solidFill>
                <a:srgbClr val="4A4A4B"/>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4A4A4B"/>
              </a:solidFill>
            </a:endParaRPr>
          </a:p>
          <a:p>
            <a:pPr indent="0" lvl="0" marL="0" rtl="0" algn="l">
              <a:lnSpc>
                <a:spcPct val="115000"/>
              </a:lnSpc>
              <a:spcBef>
                <a:spcPts val="0"/>
              </a:spcBef>
              <a:spcAft>
                <a:spcPts val="0"/>
              </a:spcAft>
              <a:buClr>
                <a:schemeClr val="dk1"/>
              </a:buClr>
              <a:buSzPts val="1100"/>
              <a:buFont typeface="Arial"/>
              <a:buNone/>
            </a:pPr>
            <a:r>
              <a:rPr lang="en-US">
                <a:solidFill>
                  <a:srgbClr val="4A4A4B"/>
                </a:solidFill>
                <a:latin typeface="Arial"/>
                <a:ea typeface="Arial"/>
                <a:cs typeface="Arial"/>
                <a:sym typeface="Arial"/>
              </a:rPr>
              <a:t>Adult resilience and wellness have a direct impact on our ability to effectively</a:t>
            </a:r>
            <a:r>
              <a:rPr lang="en-US">
                <a:solidFill>
                  <a:srgbClr val="4A4A4B"/>
                </a:solidFill>
              </a:rPr>
              <a:t> </a:t>
            </a:r>
            <a:r>
              <a:rPr lang="en-US">
                <a:solidFill>
                  <a:srgbClr val="4A4A4B"/>
                </a:solidFill>
                <a:latin typeface="Arial"/>
                <a:ea typeface="Arial"/>
                <a:cs typeface="Arial"/>
                <a:sym typeface="Arial"/>
              </a:rPr>
              <a:t>support students. Research from John Hattie shows that</a:t>
            </a:r>
            <a:r>
              <a:rPr lang="en-US">
                <a:solidFill>
                  <a:srgbClr val="4A4A4B"/>
                </a:solidFill>
                <a:uFill>
                  <a:noFill/>
                </a:uFill>
                <a:latin typeface="Arial"/>
                <a:ea typeface="Arial"/>
                <a:cs typeface="Arial"/>
                <a:sym typeface="Arial"/>
                <a:hlinkClick r:id="rId2">
                  <a:extLst>
                    <a:ext uri="{A12FA001-AC4F-418D-AE19-62706E023703}">
                      <ahyp:hlinkClr val="tx"/>
                    </a:ext>
                  </a:extLst>
                </a:hlinkClick>
              </a:rPr>
              <a:t> </a:t>
            </a:r>
            <a:r>
              <a:rPr lang="en-US" u="sng">
                <a:solidFill>
                  <a:schemeClr val="hlink"/>
                </a:solidFill>
                <a:latin typeface="Arial"/>
                <a:ea typeface="Arial"/>
                <a:cs typeface="Arial"/>
                <a:sym typeface="Arial"/>
                <a:hlinkClick r:id="rId3"/>
              </a:rPr>
              <a:t>collective teacher</a:t>
            </a:r>
            <a:endParaRPr u="sng">
              <a:solidFill>
                <a:schemeClr val="hlink"/>
              </a:solidFill>
              <a:latin typeface="Arial"/>
              <a:ea typeface="Arial"/>
              <a:cs typeface="Arial"/>
              <a:sym typeface="Arial"/>
              <a:hlinkClick r:id="rId4"/>
            </a:endParaRPr>
          </a:p>
          <a:p>
            <a:pPr indent="0" lvl="0" marL="0" rtl="0" algn="l">
              <a:lnSpc>
                <a:spcPct val="115000"/>
              </a:lnSpc>
              <a:spcBef>
                <a:spcPts val="0"/>
              </a:spcBef>
              <a:spcAft>
                <a:spcPts val="0"/>
              </a:spcAft>
              <a:buClr>
                <a:schemeClr val="dk1"/>
              </a:buClr>
              <a:buSzPts val="1100"/>
              <a:buFont typeface="Arial"/>
              <a:buNone/>
            </a:pPr>
            <a:r>
              <a:rPr lang="en-US" u="sng">
                <a:solidFill>
                  <a:schemeClr val="hlink"/>
                </a:solidFill>
                <a:latin typeface="Arial"/>
                <a:ea typeface="Arial"/>
                <a:cs typeface="Arial"/>
                <a:sym typeface="Arial"/>
                <a:hlinkClick r:id="rId5"/>
              </a:rPr>
              <a:t>efficacy has the largest positive effect on student achievement</a:t>
            </a:r>
            <a:r>
              <a:rPr lang="en-US">
                <a:solidFill>
                  <a:srgbClr val="4A4A4B"/>
                </a:solidFill>
                <a:latin typeface="Arial"/>
                <a:ea typeface="Arial"/>
                <a:cs typeface="Arial"/>
                <a:sym typeface="Arial"/>
              </a:rPr>
              <a:t>. When adults feel</a:t>
            </a:r>
            <a:r>
              <a:rPr lang="en-US">
                <a:solidFill>
                  <a:srgbClr val="4A4A4B"/>
                </a:solidFill>
              </a:rPr>
              <a:t> </a:t>
            </a:r>
            <a:r>
              <a:rPr lang="en-US">
                <a:solidFill>
                  <a:srgbClr val="4A4A4B"/>
                </a:solidFill>
                <a:latin typeface="Arial"/>
                <a:ea typeface="Arial"/>
                <a:cs typeface="Arial"/>
                <a:sym typeface="Arial"/>
              </a:rPr>
              <a:t>a sense of safety and self-efficacy, they’ll be able to cultivate an inclusive learning environment that meets students’ needs both in school and at home.</a:t>
            </a:r>
            <a:endParaRPr>
              <a:solidFill>
                <a:srgbClr val="4A4A4B"/>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22" name="Google Shape;322;ge14c429e4f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e40e9cfeae_1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e40e9cfeae_1_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Stress is systemic in the educational setting and educational leaders need to support their staff in many ways.  Let’s talk about stress in the educational workplace:</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read slide</a:t>
            </a:r>
            <a:endParaRPr i="1"/>
          </a:p>
        </p:txBody>
      </p:sp>
      <p:sp>
        <p:nvSpPr>
          <p:cNvPr id="332" name="Google Shape;332;ge40e9cfeae_1_6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e40e9cfeae_1_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Here’s a short video from social scientist and author of the book “Burnout”,  Emily Nagoski, and her twin sister Emilia regarding the Stress Response Cycle</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video is 2 minutes </a:t>
            </a:r>
            <a:endParaRPr/>
          </a:p>
        </p:txBody>
      </p:sp>
      <p:sp>
        <p:nvSpPr>
          <p:cNvPr id="339" name="Google Shape;339;ge40e9cfeae_1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e78848764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e788487645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we don’t have lions in our 21st century set of stressors, however we still need to find a way to relieve the pent up energy we experience when stressors arise. Here are 7 ways to complete the stress response cycle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i="1"/>
          </a:p>
        </p:txBody>
      </p:sp>
      <p:sp>
        <p:nvSpPr>
          <p:cNvPr id="347" name="Google Shape;347;ge788487645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Make sure everyone has a device that can open the QR code: this can be used as a warm-up activity for in-person trainings especially--can have printed copies for people to begin exploring the places in their body they feel stressed and what might be coming up for them in today’s </a:t>
            </a:r>
            <a:r>
              <a:rPr lang="en-US"/>
              <a:t>training</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is a tool that can be used to help people identify where they feel stress and how to identify stress from work and stress from non-work settings.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0" name="Google Shape;1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e788487645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e788487645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read through the slide graphic</a:t>
            </a:r>
            <a:endParaRPr i="1"/>
          </a:p>
        </p:txBody>
      </p:sp>
      <p:sp>
        <p:nvSpPr>
          <p:cNvPr id="354" name="Google Shape;354;ge788487645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e4a8e79eb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e4a8e79ebd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2-3 minute partner or small group chat</a:t>
            </a:r>
            <a:endParaRPr/>
          </a:p>
        </p:txBody>
      </p:sp>
      <p:sp>
        <p:nvSpPr>
          <p:cNvPr id="361" name="Google Shape;361;ge4a8e79ebd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b82494ba3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b82494ba3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brain is very complex, but we can simplify some basic neuroscience by breaking the brain down into three major areas.  The brain stem which we call the lizard which is responsible for your safety and basic functions that keep you alive; the limbic system which we call the dog and which houses your emotional responses; and the cortex which we call the owl and this where you keep memories, analyze information, make decisions and solve problems.</a:t>
            </a:r>
            <a:endParaRPr/>
          </a:p>
        </p:txBody>
      </p:sp>
      <p:sp>
        <p:nvSpPr>
          <p:cNvPr id="369" name="Google Shape;369;gb82494ba39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b82494ba39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b82494ba39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Read slide</a:t>
            </a:r>
            <a:endParaRPr i="1"/>
          </a:p>
        </p:txBody>
      </p:sp>
      <p:sp>
        <p:nvSpPr>
          <p:cNvPr id="377" name="Google Shape;377;gb82494ba39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Dan Siegel’s hand brain model is another way to teach otherwise complicated neuroscience for what’s happening in the brain on stress to students--and adults! When someone is being controlled by their amygdala, they cannot reach their prefrontal cortex to solve the problem, make a decision, think rationally, etc.  In those cases, you can become that person’s hippocampus and help close the brain and allow them to access their owl brain.  Until that happens, it doesn’t matter how much talking or “helping” you do--a person just cannot accept that help or assistance when their amygdala has been hijacked.  #bethehippocampus</a:t>
            </a:r>
            <a:endParaRPr i="1"/>
          </a:p>
        </p:txBody>
      </p:sp>
      <p:sp>
        <p:nvSpPr>
          <p:cNvPr id="384" name="Google Shape;38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Therapists often use the cognitive triangle to help patients/clients work through unhealthy thought patterns or thinking that doesn’t serve them. The triangle is usually just thoughts, feelings, and behavior--however I like to add situation to the mix. This leaves room for power dynamics, systemic circumstances, nuance, and removes the idea that we have complete and total control in situations we find ourselves and that there are others involved. This process is fluid and ever changing in almost every interaction we have, because our background and past experience and current mood/other stressors influence the ways we show up in situations everyone on this call today would like have different thoughts, feelings, and behavior. </a:t>
            </a:r>
            <a:endParaRPr/>
          </a:p>
        </p:txBody>
      </p:sp>
      <p:sp>
        <p:nvSpPr>
          <p:cNvPr id="394" name="Google Shape;39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 example this is one example of what filling in this process might look like. (</a:t>
            </a:r>
            <a:r>
              <a:rPr i="1" lang="en-US"/>
              <a:t>read slide</a:t>
            </a:r>
            <a:r>
              <a:rPr lang="en-US"/>
              <a:t>) Through the power of reframing we can implore strategies within our locus of control to alter our thoughts, feelings, and behavior--which in turn will have an inevitable impact on the situation. </a:t>
            </a:r>
            <a:endParaRPr/>
          </a:p>
        </p:txBody>
      </p:sp>
      <p:sp>
        <p:nvSpPr>
          <p:cNvPr id="409" name="Google Shape;40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e40e9cfeae_1_8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e40e9cfeae_1_8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talk about what reframing means for us.  I’m sure you have seen these type of images.  Do you see an urn or two people’s faces in the first picture?  In the second picture do you see a duck or a bunny?  On the third image, do you see an older woman with a scarf over her hair or do you see a younger woman with a necklace and a feather in her hair?  We can sometimes get stuck in what we see so easily and have a hard time thinking of it from another perspective.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Keep these images in mind as you work on the upcoming scenario.  Keep in mind that you might see a duck, but it might really be a bunny and that can make all of the difference in how you work through a situation.</a:t>
            </a:r>
            <a:endParaRPr/>
          </a:p>
        </p:txBody>
      </p:sp>
      <p:sp>
        <p:nvSpPr>
          <p:cNvPr id="429" name="Google Shape;429;ge40e9cfeae_1_8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5 minutes partner or small group chat--use questions from next slide to guide the conversation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Choose between these two scenarios to discuss in your partner or small groups.  Even if you aren’t directly involved in these situations, you may be in attendance when they take place or you may hear about them after they have occurred.  Either way, disagreements happen between people, youth and adults, and we have to be able to frame our thinking in different ways in order to help our staff through these situations.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39" name="Google Shape;43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e14c429e4f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e14c429e4f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post questions for partners/small groups to use </a:t>
            </a:r>
            <a:endParaRPr/>
          </a:p>
        </p:txBody>
      </p:sp>
      <p:sp>
        <p:nvSpPr>
          <p:cNvPr id="446" name="Google Shape;446;ge14c429e4f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788487645_1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e788487645_1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e788487645_1_92: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55" name="Google Shape;455;ge788487645_1_92: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5/10/2021</a:t>
            </a:r>
            <a:endParaRPr b="0" i="0" sz="1200" u="none" cap="none" strike="noStrike">
              <a:solidFill>
                <a:srgbClr val="000000"/>
              </a:solidFill>
              <a:latin typeface="Calibri"/>
              <a:ea typeface="Calibri"/>
              <a:cs typeface="Calibri"/>
              <a:sym typeface="Calibri"/>
            </a:endParaRPr>
          </a:p>
        </p:txBody>
      </p:sp>
      <p:sp>
        <p:nvSpPr>
          <p:cNvPr id="456" name="Google Shape;456;ge788487645_1_9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57" name="Google Shape;457;ge788487645_1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focus today is for all of us to:</a:t>
            </a:r>
            <a:endParaRPr/>
          </a:p>
          <a:p>
            <a:pPr indent="0" lvl="0" marL="0" rtl="0" algn="l">
              <a:lnSpc>
                <a:spcPct val="100000"/>
              </a:lnSpc>
              <a:spcBef>
                <a:spcPts val="0"/>
              </a:spcBef>
              <a:spcAft>
                <a:spcPts val="0"/>
              </a:spcAft>
              <a:buSzPts val="1400"/>
              <a:buNone/>
            </a:pPr>
            <a:r>
              <a:t/>
            </a:r>
            <a:endParaRPr/>
          </a:p>
          <a:p>
            <a:pPr indent="-152400" lvl="0" marL="228600" rtl="0" algn="l">
              <a:lnSpc>
                <a:spcPct val="90000"/>
              </a:lnSpc>
              <a:spcBef>
                <a:spcPts val="1000"/>
              </a:spcBef>
              <a:spcAft>
                <a:spcPts val="0"/>
              </a:spcAft>
              <a:buClr>
                <a:schemeClr val="dk1"/>
              </a:buClr>
              <a:buSzPts val="1200"/>
              <a:buChar char="•"/>
            </a:pPr>
            <a:r>
              <a:rPr lang="en-US"/>
              <a:t>Understand why mental health awareness and connectedness is important, particularly in our current climate</a:t>
            </a:r>
            <a:endParaRPr/>
          </a:p>
          <a:p>
            <a:pPr indent="-152400" lvl="0" marL="228600" rtl="0" algn="l">
              <a:lnSpc>
                <a:spcPct val="90000"/>
              </a:lnSpc>
              <a:spcBef>
                <a:spcPts val="1000"/>
              </a:spcBef>
              <a:spcAft>
                <a:spcPts val="0"/>
              </a:spcAft>
              <a:buClr>
                <a:schemeClr val="dk1"/>
              </a:buClr>
              <a:buSzPts val="1200"/>
              <a:buChar char="•"/>
            </a:pPr>
            <a:r>
              <a:rPr lang="en-US"/>
              <a:t>Utilize strategies, tools, and resources provided to enhance well-being and psychological health in your work environment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lt1"/>
              </a:buClr>
              <a:buSzPts val="1200"/>
              <a:buFont typeface="Arial"/>
              <a:buChar char="•"/>
            </a:pPr>
            <a:r>
              <a:rPr lang="en-US">
                <a:solidFill>
                  <a:schemeClr val="lt1"/>
                </a:solidFill>
              </a:rPr>
              <a:t>understand the value of investing in self-care work in the education environment </a:t>
            </a:r>
            <a:endParaRPr/>
          </a:p>
          <a:p>
            <a:pPr indent="-171450" lvl="0" marL="171450" marR="0" rtl="0" algn="l">
              <a:lnSpc>
                <a:spcPct val="100000"/>
              </a:lnSpc>
              <a:spcBef>
                <a:spcPts val="0"/>
              </a:spcBef>
              <a:spcAft>
                <a:spcPts val="0"/>
              </a:spcAft>
              <a:buClr>
                <a:schemeClr val="lt1"/>
              </a:buClr>
              <a:buSzPts val="1200"/>
              <a:buFont typeface="Arial"/>
              <a:buChar char="•"/>
            </a:pPr>
            <a:r>
              <a:rPr lang="en-US">
                <a:solidFill>
                  <a:schemeClr val="lt1"/>
                </a:solidFill>
              </a:rPr>
              <a:t>Participants will acknowledge that resistance exists and the need to reframe our thinking around self-care, and </a:t>
            </a:r>
            <a:endParaRPr/>
          </a:p>
          <a:p>
            <a:pPr indent="-171450" lvl="0" marL="171450" rtl="0" algn="l">
              <a:lnSpc>
                <a:spcPct val="100000"/>
              </a:lnSpc>
              <a:spcBef>
                <a:spcPts val="0"/>
              </a:spcBef>
              <a:spcAft>
                <a:spcPts val="0"/>
              </a:spcAft>
              <a:buClr>
                <a:schemeClr val="lt1"/>
              </a:buClr>
              <a:buSzPts val="1200"/>
              <a:buFont typeface="Arial"/>
              <a:buChar char="•"/>
            </a:pPr>
            <a:r>
              <a:rPr lang="en-US">
                <a:solidFill>
                  <a:schemeClr val="lt1"/>
                </a:solidFill>
              </a:rPr>
              <a:t>identify 2-3 ways they can embed we-care strategies into their current structures and routines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0" name="Google Shape;2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228682be7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e228682be7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educators/colleagues/team members we have a responsibility to care for ourselves and our colleagues.  One way to do this is by promoting a mental health stigma-free workplace.  In the KP self-paced mental health awareness training you were introduced to the Notice, Engage, Support, or N.E.S.model.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the NES model, the first step is to notice, or become aware of change in someone.  Common behavior changes can include being frequently late or absent, mood swings, or engaging less with others.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second step is engage, or what to do in situations when you notice someone is not emotionally OK.  This can mean asking someone if they would like to talk, and then listen compassionately without judgement.  Sometimes the best way to engage in a conversation is to let a person know you noticed their behavior and ask them about it. When engaging with a person you want to encourage them to open up. Understand you aren’t there to fix problems, accept they may not be ready to talk, or they may not want to talk to you.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Finally, support, or letting someone know what resources are available so they can choose what’s best for them. In the support step, you want to focus on listening and not about giving advice or solving problems. Acknowledge not everyone needs or wants support. If that’s the case, recognize giving someone space is a way to respect their needs.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Think about which step is the most challenging? Why?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Following the NES model isn’t easy and may be uncomfortable. You’ll have an opportunity to practice this in the next section. First, let’s look at how implementing this model can impact your workplace culture. </a:t>
            </a:r>
            <a:endParaRPr/>
          </a:p>
        </p:txBody>
      </p:sp>
      <p:sp>
        <p:nvSpPr>
          <p:cNvPr id="207" name="Google Shape;207;ge228682be7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e66c75ee8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e66c75ee8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6E6C6A"/>
                </a:solidFill>
                <a:highlight>
                  <a:srgbClr val="FFFFFF"/>
                </a:highlight>
                <a:latin typeface="Arial"/>
                <a:ea typeface="Arial"/>
                <a:cs typeface="Arial"/>
                <a:sym typeface="Arial"/>
              </a:rPr>
              <a:t>When it comes to the NES model, support might look different than you think!</a:t>
            </a:r>
            <a:r>
              <a:rPr lang="en-US">
                <a:solidFill>
                  <a:srgbClr val="6E6C6A"/>
                </a:solidFill>
                <a:highlight>
                  <a:srgbClr val="FFFFFF"/>
                </a:highlight>
              </a:rPr>
              <a:t>  H</a:t>
            </a:r>
            <a:r>
              <a:rPr lang="en-US">
                <a:solidFill>
                  <a:srgbClr val="6E6C6A"/>
                </a:solidFill>
                <a:highlight>
                  <a:srgbClr val="FFFFFF"/>
                </a:highlight>
                <a:latin typeface="Arial"/>
                <a:ea typeface="Arial"/>
                <a:cs typeface="Arial"/>
                <a:sym typeface="Arial"/>
              </a:rPr>
              <a:t>ow often do you feel like supporting staff looks like solving their problem or finding a way to fix what seems to be broken?   </a:t>
            </a:r>
            <a:r>
              <a:rPr lang="en-US">
                <a:solidFill>
                  <a:srgbClr val="6E6C6A"/>
                </a:solidFill>
                <a:highlight>
                  <a:srgbClr val="FFFFFF"/>
                </a:highlight>
              </a:rPr>
              <a:t>T</a:t>
            </a:r>
            <a:r>
              <a:rPr lang="en-US">
                <a:solidFill>
                  <a:srgbClr val="6E6C6A"/>
                </a:solidFill>
                <a:highlight>
                  <a:srgbClr val="FFFFFF"/>
                </a:highlight>
                <a:latin typeface="Arial"/>
                <a:ea typeface="Arial"/>
                <a:cs typeface="Arial"/>
                <a:sym typeface="Arial"/>
              </a:rPr>
              <a:t>oday l</a:t>
            </a:r>
            <a:r>
              <a:rPr lang="en-US">
                <a:solidFill>
                  <a:srgbClr val="6E6C6A"/>
                </a:solidFill>
                <a:highlight>
                  <a:srgbClr val="FFFFFF"/>
                </a:highlight>
              </a:rPr>
              <a:t>et’s think about</a:t>
            </a:r>
            <a:r>
              <a:rPr lang="en-US">
                <a:solidFill>
                  <a:srgbClr val="6E6C6A"/>
                </a:solidFill>
                <a:highlight>
                  <a:srgbClr val="FFFFFF"/>
                </a:highlight>
                <a:latin typeface="Arial"/>
                <a:ea typeface="Arial"/>
                <a:cs typeface="Arial"/>
                <a:sym typeface="Arial"/>
              </a:rPr>
              <a:t> how </a:t>
            </a:r>
            <a:r>
              <a:rPr lang="en-US">
                <a:solidFill>
                  <a:srgbClr val="6E6C6A"/>
                </a:solidFill>
                <a:highlight>
                  <a:srgbClr val="FFFFFF"/>
                </a:highlight>
              </a:rPr>
              <a:t>we help each other</a:t>
            </a:r>
            <a:r>
              <a:rPr lang="en-US">
                <a:solidFill>
                  <a:srgbClr val="6E6C6A"/>
                </a:solidFill>
                <a:highlight>
                  <a:srgbClr val="FFFFFF"/>
                </a:highlight>
                <a:latin typeface="Arial"/>
                <a:ea typeface="Arial"/>
                <a:cs typeface="Arial"/>
                <a:sym typeface="Arial"/>
              </a:rPr>
              <a:t> regulate </a:t>
            </a:r>
            <a:r>
              <a:rPr lang="en-US">
                <a:solidFill>
                  <a:srgbClr val="6E6C6A"/>
                </a:solidFill>
                <a:highlight>
                  <a:srgbClr val="FFFFFF"/>
                </a:highlight>
              </a:rPr>
              <a:t>our</a:t>
            </a:r>
            <a:r>
              <a:rPr lang="en-US">
                <a:solidFill>
                  <a:srgbClr val="6E6C6A"/>
                </a:solidFill>
                <a:highlight>
                  <a:srgbClr val="FFFFFF"/>
                </a:highlight>
                <a:latin typeface="Arial"/>
                <a:ea typeface="Arial"/>
                <a:cs typeface="Arial"/>
                <a:sym typeface="Arial"/>
              </a:rPr>
              <a:t> feelings and emotions so that </a:t>
            </a:r>
            <a:r>
              <a:rPr lang="en-US">
                <a:solidFill>
                  <a:srgbClr val="6E6C6A"/>
                </a:solidFill>
                <a:highlight>
                  <a:srgbClr val="FFFFFF"/>
                </a:highlight>
              </a:rPr>
              <a:t>we</a:t>
            </a:r>
            <a:r>
              <a:rPr lang="en-US">
                <a:solidFill>
                  <a:srgbClr val="6E6C6A"/>
                </a:solidFill>
                <a:highlight>
                  <a:srgbClr val="FFFFFF"/>
                </a:highlight>
                <a:latin typeface="Arial"/>
                <a:ea typeface="Arial"/>
                <a:cs typeface="Arial"/>
                <a:sym typeface="Arial"/>
              </a:rPr>
              <a:t> are at a place to solve the problem together.  </a:t>
            </a:r>
            <a:endParaRPr>
              <a:solidFill>
                <a:srgbClr val="6E6C6A"/>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6E6C6A"/>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25" name="Google Shape;225;ge66c75ee8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4a8e79eb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e4a8e79eb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did the KP Self-paced course bring up for you? How does MH currently show up in our roles?</a:t>
            </a:r>
            <a:endParaRPr/>
          </a:p>
        </p:txBody>
      </p:sp>
      <p:sp>
        <p:nvSpPr>
          <p:cNvPr id="234" name="Google Shape;234;ge4a8e79ebd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e1546de84b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e1546de84b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6E6C6A"/>
                </a:solidFill>
                <a:highlight>
                  <a:srgbClr val="FFFFFF"/>
                </a:highlight>
                <a:latin typeface="Arial"/>
                <a:ea typeface="Arial"/>
                <a:cs typeface="Arial"/>
                <a:sym typeface="Arial"/>
              </a:rPr>
              <a:t>It’s important to remember that </a:t>
            </a:r>
            <a:r>
              <a:rPr lang="en-US">
                <a:solidFill>
                  <a:srgbClr val="6E6C6A"/>
                </a:solidFill>
                <a:highlight>
                  <a:srgbClr val="FFFFFF"/>
                </a:highlight>
              </a:rPr>
              <a:t>each day we all arrive</a:t>
            </a:r>
            <a:r>
              <a:rPr lang="en-US">
                <a:solidFill>
                  <a:srgbClr val="6E6C6A"/>
                </a:solidFill>
                <a:highlight>
                  <a:srgbClr val="FFFFFF"/>
                </a:highlight>
                <a:latin typeface="Arial"/>
                <a:ea typeface="Arial"/>
                <a:cs typeface="Arial"/>
                <a:sym typeface="Arial"/>
              </a:rPr>
              <a:t> with varied experiences, and consequently</a:t>
            </a:r>
            <a:r>
              <a:rPr lang="en-US">
                <a:solidFill>
                  <a:srgbClr val="6E6C6A"/>
                </a:solidFill>
                <a:highlight>
                  <a:srgbClr val="FFFFFF"/>
                </a:highlight>
              </a:rPr>
              <a:t> we are</a:t>
            </a:r>
            <a:r>
              <a:rPr lang="en-US">
                <a:solidFill>
                  <a:srgbClr val="6E6C6A"/>
                </a:solidFill>
                <a:highlight>
                  <a:srgbClr val="FFFFFF"/>
                </a:highlight>
                <a:latin typeface="Arial"/>
                <a:ea typeface="Arial"/>
                <a:cs typeface="Arial"/>
                <a:sym typeface="Arial"/>
              </a:rPr>
              <a:t> impacted in different ways. </a:t>
            </a:r>
            <a:r>
              <a:rPr lang="en-US">
                <a:solidFill>
                  <a:srgbClr val="6E6C6A"/>
                </a:solidFill>
                <a:highlight>
                  <a:srgbClr val="FFFFFF"/>
                </a:highlight>
              </a:rPr>
              <a:t>We have</a:t>
            </a:r>
            <a:r>
              <a:rPr lang="en-US">
                <a:solidFill>
                  <a:srgbClr val="6E6C6A"/>
                </a:solidFill>
                <a:highlight>
                  <a:srgbClr val="FFFFFF"/>
                </a:highlight>
                <a:latin typeface="Arial"/>
                <a:ea typeface="Arial"/>
                <a:cs typeface="Arial"/>
                <a:sym typeface="Arial"/>
              </a:rPr>
              <a:t> to build in time for </a:t>
            </a:r>
            <a:r>
              <a:rPr lang="en-US">
                <a:solidFill>
                  <a:srgbClr val="6E6C6A"/>
                </a:solidFill>
                <a:highlight>
                  <a:srgbClr val="FFFFFF"/>
                </a:highlight>
              </a:rPr>
              <a:t>all of us</a:t>
            </a:r>
            <a:r>
              <a:rPr lang="en-US">
                <a:solidFill>
                  <a:srgbClr val="6E6C6A"/>
                </a:solidFill>
                <a:highlight>
                  <a:srgbClr val="FFFFFF"/>
                </a:highlight>
                <a:latin typeface="Arial"/>
                <a:ea typeface="Arial"/>
                <a:cs typeface="Arial"/>
                <a:sym typeface="Arial"/>
              </a:rPr>
              <a:t> to share </a:t>
            </a:r>
            <a:r>
              <a:rPr lang="en-US">
                <a:solidFill>
                  <a:srgbClr val="6E6C6A"/>
                </a:solidFill>
                <a:highlight>
                  <a:srgbClr val="FFFFFF"/>
                </a:highlight>
              </a:rPr>
              <a:t>our </a:t>
            </a:r>
            <a:r>
              <a:rPr lang="en-US">
                <a:solidFill>
                  <a:srgbClr val="6E6C6A"/>
                </a:solidFill>
                <a:highlight>
                  <a:srgbClr val="FFFFFF"/>
                </a:highlight>
                <a:latin typeface="Arial"/>
                <a:ea typeface="Arial"/>
                <a:cs typeface="Arial"/>
                <a:sym typeface="Arial"/>
              </a:rPr>
              <a:t>experiences and to identify </a:t>
            </a:r>
            <a:r>
              <a:rPr lang="en-US">
                <a:solidFill>
                  <a:srgbClr val="6E6C6A"/>
                </a:solidFill>
                <a:highlight>
                  <a:srgbClr val="FFFFFF"/>
                </a:highlight>
              </a:rPr>
              <a:t>our</a:t>
            </a:r>
            <a:r>
              <a:rPr lang="en-US">
                <a:solidFill>
                  <a:srgbClr val="6E6C6A"/>
                </a:solidFill>
                <a:highlight>
                  <a:srgbClr val="FFFFFF"/>
                </a:highlight>
                <a:latin typeface="Arial"/>
                <a:ea typeface="Arial"/>
                <a:cs typeface="Arial"/>
                <a:sym typeface="Arial"/>
              </a:rPr>
              <a:t> needs as well as ways </a:t>
            </a:r>
            <a:r>
              <a:rPr lang="en-US">
                <a:solidFill>
                  <a:srgbClr val="6E6C6A"/>
                </a:solidFill>
                <a:highlight>
                  <a:srgbClr val="FFFFFF"/>
                </a:highlight>
              </a:rPr>
              <a:t>we</a:t>
            </a:r>
            <a:r>
              <a:rPr lang="en-US">
                <a:solidFill>
                  <a:srgbClr val="6E6C6A"/>
                </a:solidFill>
                <a:highlight>
                  <a:srgbClr val="FFFFFF"/>
                </a:highlight>
                <a:latin typeface="Arial"/>
                <a:ea typeface="Arial"/>
                <a:cs typeface="Arial"/>
                <a:sym typeface="Arial"/>
              </a:rPr>
              <a:t> can be supported.  The ability to advocate for our needs is an important resilience characteristic. This requires us to build a psychologically safe environment where </a:t>
            </a:r>
            <a:r>
              <a:rPr lang="en-US">
                <a:solidFill>
                  <a:srgbClr val="6E6C6A"/>
                </a:solidFill>
                <a:highlight>
                  <a:srgbClr val="FFFFFF"/>
                </a:highlight>
              </a:rPr>
              <a:t>we all </a:t>
            </a:r>
            <a:r>
              <a:rPr lang="en-US">
                <a:solidFill>
                  <a:srgbClr val="6E6C6A"/>
                </a:solidFill>
                <a:highlight>
                  <a:srgbClr val="FFFFFF"/>
                </a:highlight>
                <a:latin typeface="Arial"/>
                <a:ea typeface="Arial"/>
                <a:cs typeface="Arial"/>
                <a:sym typeface="Arial"/>
              </a:rPr>
              <a:t>feel comfortable engaging in this type of communication.</a:t>
            </a:r>
            <a:endParaRPr>
              <a:solidFill>
                <a:srgbClr val="6E6C6A"/>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a:t>I’ll spend the next several slides covering a psychologically healthy workforce.  And, for the purpose of grounding us moving forward, I’d like to share a definition.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According to the American Psychological Association, a psychologically healthy workforce is one that operates in an environment that “fosters employee health and well-being and enhances organizational performance.”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Many of you may already focus on areas that foster this kind of environment.  Things like prioritizing communication, emphasizing work/life balance, promoting staff recognition, and supporting professional growth opportunities. Given the additional stressors of our current world, we need take it a step further and consciously make an effort to promote a psychologically healthy work environment.  </a:t>
            </a:r>
            <a:endParaRPr/>
          </a:p>
          <a:p>
            <a:pPr indent="0" lvl="0" marL="0" rtl="0" algn="l">
              <a:lnSpc>
                <a:spcPct val="100000"/>
              </a:lnSpc>
              <a:spcBef>
                <a:spcPts val="0"/>
              </a:spcBef>
              <a:spcAft>
                <a:spcPts val="0"/>
              </a:spcAft>
              <a:buSzPts val="1400"/>
              <a:buNone/>
            </a:pPr>
            <a:r>
              <a:t/>
            </a:r>
            <a:endParaRPr/>
          </a:p>
        </p:txBody>
      </p:sp>
      <p:sp>
        <p:nvSpPr>
          <p:cNvPr id="241" name="Google Shape;241;ge1546de84b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4380a83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e4380a83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talk about actionable ideas we can do to promote this kind of environment.  On the screen is Maslow’s Hierarchy of Needs. It provides foundation for understanding our needs as humans and gives an overview of areas that must be proactively addressed before focusing on higher elements in the pyramid.</a:t>
            </a:r>
            <a:endParaRPr/>
          </a:p>
          <a:p>
            <a:pPr indent="0" lvl="0" marL="0" rtl="0" algn="l">
              <a:lnSpc>
                <a:spcPct val="100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Font typeface="Arial"/>
              <a:buChar char="●"/>
            </a:pPr>
            <a:r>
              <a:rPr lang="en-US"/>
              <a:t>On the lowest level are the most basic needs like food, water, shelter.  Think about a time that you didn’t have a basic need met--were you prepared for the </a:t>
            </a:r>
            <a:r>
              <a:rPr lang="en-US"/>
              <a:t>demands</a:t>
            </a:r>
            <a:r>
              <a:rPr lang="en-US"/>
              <a:t> of the day?  How do we ensure that when someone on our team has a basic need that isn’t being met, </a:t>
            </a:r>
            <a:r>
              <a:rPr lang="en-US"/>
              <a:t>they</a:t>
            </a:r>
            <a:r>
              <a:rPr lang="en-US"/>
              <a:t> feel like they have a support </a:t>
            </a:r>
            <a:r>
              <a:rPr lang="en-US"/>
              <a:t>system to get assistance in that area?</a:t>
            </a:r>
            <a:endParaRPr/>
          </a:p>
          <a:p>
            <a:pPr indent="0" lvl="0" marL="457200" rtl="0" algn="l">
              <a:lnSpc>
                <a:spcPct val="115000"/>
              </a:lnSpc>
              <a:spcBef>
                <a:spcPts val="0"/>
              </a:spcBef>
              <a:spcAft>
                <a:spcPts val="0"/>
              </a:spcAft>
              <a:buNone/>
            </a:pPr>
            <a:r>
              <a:t/>
            </a:r>
            <a:endParaRPr/>
          </a:p>
          <a:p>
            <a:pPr indent="-317500" lvl="0" marL="457200" rtl="0" algn="l">
              <a:lnSpc>
                <a:spcPct val="115000"/>
              </a:lnSpc>
              <a:spcBef>
                <a:spcPts val="0"/>
              </a:spcBef>
              <a:spcAft>
                <a:spcPts val="0"/>
              </a:spcAft>
              <a:buSzPts val="1400"/>
              <a:buFont typeface="Arial"/>
              <a:buChar char="●"/>
            </a:pPr>
            <a:r>
              <a:rPr lang="en-US"/>
              <a:t>Moving up is the need for safety and security. Staff need to feel safe – both physically and psychologically. They need to feel grounded in their work environment. </a:t>
            </a:r>
            <a:endParaRPr/>
          </a:p>
          <a:p>
            <a:pPr indent="-317500" lvl="1" marL="914400" rtl="0" algn="l">
              <a:lnSpc>
                <a:spcPct val="115000"/>
              </a:lnSpc>
              <a:spcBef>
                <a:spcPts val="0"/>
              </a:spcBef>
              <a:spcAft>
                <a:spcPts val="0"/>
              </a:spcAft>
              <a:buSzPts val="1400"/>
              <a:buFont typeface="Arial"/>
              <a:buChar char="○"/>
            </a:pPr>
            <a:r>
              <a:rPr lang="en-US"/>
              <a:t>As you think about physical safety, ask yourself: What protocols do we have in place to protect ourselves?</a:t>
            </a:r>
            <a:endParaRPr/>
          </a:p>
          <a:p>
            <a:pPr indent="-317500" lvl="1" marL="914400" rtl="0" algn="l">
              <a:lnSpc>
                <a:spcPct val="115000"/>
              </a:lnSpc>
              <a:spcBef>
                <a:spcPts val="0"/>
              </a:spcBef>
              <a:spcAft>
                <a:spcPts val="0"/>
              </a:spcAft>
              <a:buSzPts val="1400"/>
              <a:buFont typeface="Arial"/>
              <a:buChar char="○"/>
            </a:pPr>
            <a:r>
              <a:rPr lang="en-US"/>
              <a:t>Then there’s psychological safety:  What is our system for asking questions and giving feedback? Are we comfortable reporting problems and proposing new ideas without fear of consequences? Is there a safe way for us to communicate when our needs aren’t being met?</a:t>
            </a:r>
            <a:endParaRPr/>
          </a:p>
          <a:p>
            <a:pPr indent="0" lvl="0" marL="45720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a:t>Only once these basic physiological and psychological needs are met, can we move up hierarchy and understand needs around belonging, esteem and fulfilment. We all need to feel supported and know that we will be treated with respect by colleagues and leadership. We need to feel confident that we have the appropriate resources to care for ourselves and to do our jobs successfully.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US"/>
              <a:t>Next, we’ll look at a model that we can use to impact the psychological health of our organization.</a:t>
            </a:r>
            <a:endParaRPr sz="600"/>
          </a:p>
        </p:txBody>
      </p:sp>
      <p:sp>
        <p:nvSpPr>
          <p:cNvPr id="252" name="Google Shape;252;ge4380a837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68" name="Shape 68"/>
        <p:cNvGrpSpPr/>
        <p:nvPr/>
      </p:nvGrpSpPr>
      <p:grpSpPr>
        <a:xfrm>
          <a:off x="0" y="0"/>
          <a:ext cx="0" cy="0"/>
          <a:chOff x="0" y="0"/>
          <a:chExt cx="0" cy="0"/>
        </a:xfrm>
      </p:grpSpPr>
      <p:pic>
        <p:nvPicPr>
          <p:cNvPr id="69" name="Google Shape;69;p81"/>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70" name="Google Shape;70;p81"/>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1"/>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2" name="Google Shape;72;p81"/>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73" name="Google Shape;73;p81"/>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4" name="Google Shape;74;p81"/>
          <p:cNvPicPr preferRelativeResize="0"/>
          <p:nvPr/>
        </p:nvPicPr>
        <p:blipFill rotWithShape="1">
          <a:blip r:embed="rId4">
            <a:alphaModFix/>
          </a:blip>
          <a:srcRect b="0" l="0" r="0" t="0"/>
          <a:stretch/>
        </p:blipFill>
        <p:spPr>
          <a:xfrm>
            <a:off x="171280" y="18289"/>
            <a:ext cx="965177" cy="11036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75" name="Shape 75"/>
        <p:cNvGrpSpPr/>
        <p:nvPr/>
      </p:nvGrpSpPr>
      <p:grpSpPr>
        <a:xfrm>
          <a:off x="0" y="0"/>
          <a:ext cx="0" cy="0"/>
          <a:chOff x="0" y="0"/>
          <a:chExt cx="0" cy="0"/>
        </a:xfrm>
      </p:grpSpPr>
      <p:pic>
        <p:nvPicPr>
          <p:cNvPr id="76" name="Google Shape;76;p82"/>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77" name="Google Shape;77;p82"/>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2"/>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9" name="Google Shape;79;p82"/>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80" name="Google Shape;80;p82"/>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1" name="Google Shape;81;p82"/>
          <p:cNvPicPr preferRelativeResize="0"/>
          <p:nvPr/>
        </p:nvPicPr>
        <p:blipFill rotWithShape="1">
          <a:blip r:embed="rId4">
            <a:alphaModFix/>
          </a:blip>
          <a:srcRect b="0" l="0" r="0" t="0"/>
          <a:stretch/>
        </p:blipFill>
        <p:spPr>
          <a:xfrm>
            <a:off x="171280" y="18289"/>
            <a:ext cx="965176" cy="11036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2" name="Shape 82"/>
        <p:cNvGrpSpPr/>
        <p:nvPr/>
      </p:nvGrpSpPr>
      <p:grpSpPr>
        <a:xfrm>
          <a:off x="0" y="0"/>
          <a:ext cx="0" cy="0"/>
          <a:chOff x="0" y="0"/>
          <a:chExt cx="0" cy="0"/>
        </a:xfrm>
      </p:grpSpPr>
      <p:sp>
        <p:nvSpPr>
          <p:cNvPr id="83" name="Google Shape;83;p83"/>
          <p:cNvSpPr txBox="1"/>
          <p:nvPr>
            <p:ph type="title"/>
          </p:nvPr>
        </p:nvSpPr>
        <p:spPr>
          <a:xfrm>
            <a:off x="443565" y="205176"/>
            <a:ext cx="8065168" cy="89852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83"/>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5" name="Shape 85"/>
        <p:cNvGrpSpPr/>
        <p:nvPr/>
      </p:nvGrpSpPr>
      <p:grpSpPr>
        <a:xfrm>
          <a:off x="0" y="0"/>
          <a:ext cx="0" cy="0"/>
          <a:chOff x="0" y="0"/>
          <a:chExt cx="0" cy="0"/>
        </a:xfrm>
      </p:grpSpPr>
      <p:sp>
        <p:nvSpPr>
          <p:cNvPr id="86" name="Google Shape;86;p8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8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pic>
        <p:nvPicPr>
          <p:cNvPr id="96" name="Google Shape;96;ge40e9cfeae_1_806"/>
          <p:cNvPicPr preferRelativeResize="0"/>
          <p:nvPr/>
        </p:nvPicPr>
        <p:blipFill rotWithShape="1">
          <a:blip r:embed="rId2">
            <a:alphaModFix/>
          </a:blip>
          <a:srcRect b="0" l="0" r="0" t="0"/>
          <a:stretch/>
        </p:blipFill>
        <p:spPr>
          <a:xfrm>
            <a:off x="3" y="0"/>
            <a:ext cx="12191995" cy="1219199"/>
          </a:xfrm>
          <a:prstGeom prst="rect">
            <a:avLst/>
          </a:prstGeom>
          <a:noFill/>
          <a:ln>
            <a:noFill/>
          </a:ln>
        </p:spPr>
      </p:pic>
      <p:sp>
        <p:nvSpPr>
          <p:cNvPr id="97" name="Google Shape;97;ge40e9cfeae_1_806"/>
          <p:cNvSpPr txBox="1"/>
          <p:nvPr>
            <p:ph type="title"/>
          </p:nvPr>
        </p:nvSpPr>
        <p:spPr>
          <a:xfrm>
            <a:off x="443565" y="205176"/>
            <a:ext cx="8065200" cy="8985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e40e9cfeae_1_806"/>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9" name="Google Shape;99;ge40e9cfeae_1_806"/>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100" name="Google Shape;100;ge40e9cfeae_1_806"/>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ge40e9cfeae_1_794"/>
          <p:cNvSpPr/>
          <p:nvPr/>
        </p:nvSpPr>
        <p:spPr>
          <a:xfrm>
            <a:off x="0" y="4675241"/>
            <a:ext cx="12192000" cy="2182800"/>
          </a:xfrm>
          <a:prstGeom prst="rect">
            <a:avLst/>
          </a:prstGeom>
          <a:gradFill>
            <a:gsLst>
              <a:gs pos="0">
                <a:schemeClr val="lt1"/>
              </a:gs>
              <a:gs pos="100000">
                <a:srgbClr val="00953A">
                  <a:alpha val="49019"/>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ge40e9cfeae_1_794"/>
          <p:cNvSpPr txBox="1"/>
          <p:nvPr>
            <p:ph type="ctrTitle"/>
          </p:nvPr>
        </p:nvSpPr>
        <p:spPr>
          <a:xfrm>
            <a:off x="914401" y="3324170"/>
            <a:ext cx="10402500" cy="9735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e40e9cfeae_1_794"/>
          <p:cNvSpPr txBox="1"/>
          <p:nvPr>
            <p:ph idx="1" type="subTitle"/>
          </p:nvPr>
        </p:nvSpPr>
        <p:spPr>
          <a:xfrm>
            <a:off x="914401" y="4675240"/>
            <a:ext cx="10402500" cy="582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5" name="Google Shape;105;ge40e9cfeae_1_794"/>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ge40e9cfeae_1_794"/>
          <p:cNvPicPr preferRelativeResize="0"/>
          <p:nvPr/>
        </p:nvPicPr>
        <p:blipFill rotWithShape="1">
          <a:blip r:embed="rId2">
            <a:alphaModFix/>
          </a:blip>
          <a:srcRect b="0" l="0" r="0" t="0"/>
          <a:stretch/>
        </p:blipFill>
        <p:spPr>
          <a:xfrm>
            <a:off x="4682994" y="632707"/>
            <a:ext cx="2822308" cy="1762382"/>
          </a:xfrm>
          <a:prstGeom prst="rect">
            <a:avLst/>
          </a:prstGeom>
          <a:noFill/>
          <a:ln>
            <a:noFill/>
          </a:ln>
        </p:spPr>
      </p:pic>
      <p:cxnSp>
        <p:nvCxnSpPr>
          <p:cNvPr id="107" name="Google Shape;107;ge40e9cfeae_1_794"/>
          <p:cNvCxnSpPr/>
          <p:nvPr/>
        </p:nvCxnSpPr>
        <p:spPr>
          <a:xfrm>
            <a:off x="914402" y="2772696"/>
            <a:ext cx="10402500" cy="0"/>
          </a:xfrm>
          <a:prstGeom prst="straightConnector1">
            <a:avLst/>
          </a:prstGeom>
          <a:noFill/>
          <a:ln cap="flat" cmpd="sng" w="19050">
            <a:solidFill>
              <a:srgbClr val="00953A"/>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09" name="Shape 109"/>
        <p:cNvGrpSpPr/>
        <p:nvPr/>
      </p:nvGrpSpPr>
      <p:grpSpPr>
        <a:xfrm>
          <a:off x="0" y="0"/>
          <a:ext cx="0" cy="0"/>
          <a:chOff x="0" y="0"/>
          <a:chExt cx="0" cy="0"/>
        </a:xfrm>
      </p:grpSpPr>
      <p:pic>
        <p:nvPicPr>
          <p:cNvPr id="110" name="Google Shape;110;ge40e9cfeae_1_802"/>
          <p:cNvPicPr preferRelativeResize="0"/>
          <p:nvPr/>
        </p:nvPicPr>
        <p:blipFill rotWithShape="1">
          <a:blip r:embed="rId2">
            <a:alphaModFix/>
          </a:blip>
          <a:srcRect b="0" l="0" r="0" t="0"/>
          <a:stretch/>
        </p:blipFill>
        <p:spPr>
          <a:xfrm>
            <a:off x="0" y="3"/>
            <a:ext cx="12192000" cy="6858000"/>
          </a:xfrm>
          <a:prstGeom prst="rect">
            <a:avLst/>
          </a:prstGeom>
          <a:noFill/>
          <a:ln>
            <a:noFill/>
          </a:ln>
        </p:spPr>
      </p:pic>
      <p:sp>
        <p:nvSpPr>
          <p:cNvPr id="111" name="Google Shape;111;ge40e9cfeae_1_802"/>
          <p:cNvSpPr txBox="1"/>
          <p:nvPr>
            <p:ph type="ctrTitle"/>
          </p:nvPr>
        </p:nvSpPr>
        <p:spPr>
          <a:xfrm>
            <a:off x="0" y="2595716"/>
            <a:ext cx="12192000" cy="233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e40e9cfeae_1_802"/>
          <p:cNvSpPr txBox="1"/>
          <p:nvPr>
            <p:ph idx="12" type="sldNum"/>
          </p:nvPr>
        </p:nvSpPr>
        <p:spPr>
          <a:xfrm>
            <a:off x="227916" y="6427021"/>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3" name="Shape 113"/>
        <p:cNvGrpSpPr/>
        <p:nvPr/>
      </p:nvGrpSpPr>
      <p:grpSpPr>
        <a:xfrm>
          <a:off x="0" y="0"/>
          <a:ext cx="0" cy="0"/>
          <a:chOff x="0" y="0"/>
          <a:chExt cx="0" cy="0"/>
        </a:xfrm>
      </p:grpSpPr>
      <p:sp>
        <p:nvSpPr>
          <p:cNvPr id="114" name="Google Shape;114;ge40e9cfeae_1_812"/>
          <p:cNvSpPr txBox="1"/>
          <p:nvPr>
            <p:ph idx="1" type="body"/>
          </p:nvPr>
        </p:nvSpPr>
        <p:spPr>
          <a:xfrm>
            <a:off x="838200" y="1554480"/>
            <a:ext cx="5181600" cy="435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ge40e9cfeae_1_812"/>
          <p:cNvSpPr txBox="1"/>
          <p:nvPr>
            <p:ph idx="2" type="body"/>
          </p:nvPr>
        </p:nvSpPr>
        <p:spPr>
          <a:xfrm>
            <a:off x="6172200" y="1554480"/>
            <a:ext cx="5181600" cy="435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ge40e9cfeae_1_812"/>
          <p:cNvPicPr preferRelativeResize="0"/>
          <p:nvPr/>
        </p:nvPicPr>
        <p:blipFill rotWithShape="1">
          <a:blip r:embed="rId2">
            <a:alphaModFix/>
          </a:blip>
          <a:srcRect b="0" l="0" r="0" t="0"/>
          <a:stretch/>
        </p:blipFill>
        <p:spPr>
          <a:xfrm>
            <a:off x="10782272" y="6172202"/>
            <a:ext cx="1143055" cy="486318"/>
          </a:xfrm>
          <a:prstGeom prst="rect">
            <a:avLst/>
          </a:prstGeom>
          <a:noFill/>
          <a:ln>
            <a:noFill/>
          </a:ln>
        </p:spPr>
      </p:pic>
      <p:sp>
        <p:nvSpPr>
          <p:cNvPr id="117" name="Google Shape;117;ge40e9cfeae_1_812"/>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18" name="Google Shape;118;ge40e9cfeae_1_812"/>
          <p:cNvPicPr preferRelativeResize="0"/>
          <p:nvPr/>
        </p:nvPicPr>
        <p:blipFill rotWithShape="1">
          <a:blip r:embed="rId3">
            <a:alphaModFix/>
          </a:blip>
          <a:srcRect b="0" l="0" r="0" t="0"/>
          <a:stretch/>
        </p:blipFill>
        <p:spPr>
          <a:xfrm>
            <a:off x="7" y="0"/>
            <a:ext cx="12191986" cy="1219199"/>
          </a:xfrm>
          <a:prstGeom prst="rect">
            <a:avLst/>
          </a:prstGeom>
          <a:noFill/>
          <a:ln>
            <a:noFill/>
          </a:ln>
        </p:spPr>
      </p:pic>
      <p:sp>
        <p:nvSpPr>
          <p:cNvPr id="119" name="Google Shape;119;ge40e9cfeae_1_812"/>
          <p:cNvSpPr txBox="1"/>
          <p:nvPr>
            <p:ph type="title"/>
          </p:nvPr>
        </p:nvSpPr>
        <p:spPr>
          <a:xfrm>
            <a:off x="443565" y="205176"/>
            <a:ext cx="8065200" cy="8985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20" name="Shape 120"/>
        <p:cNvGrpSpPr/>
        <p:nvPr/>
      </p:nvGrpSpPr>
      <p:grpSpPr>
        <a:xfrm>
          <a:off x="0" y="0"/>
          <a:ext cx="0" cy="0"/>
          <a:chOff x="0" y="0"/>
          <a:chExt cx="0" cy="0"/>
        </a:xfrm>
      </p:grpSpPr>
      <p:pic>
        <p:nvPicPr>
          <p:cNvPr id="121" name="Google Shape;121;ge40e9cfeae_1_819"/>
          <p:cNvPicPr preferRelativeResize="0"/>
          <p:nvPr/>
        </p:nvPicPr>
        <p:blipFill rotWithShape="1">
          <a:blip r:embed="rId2">
            <a:alphaModFix/>
          </a:blip>
          <a:srcRect b="0" l="0" r="0" t="0"/>
          <a:stretch/>
        </p:blipFill>
        <p:spPr>
          <a:xfrm>
            <a:off x="7" y="0"/>
            <a:ext cx="12191986" cy="1219199"/>
          </a:xfrm>
          <a:prstGeom prst="rect">
            <a:avLst/>
          </a:prstGeom>
          <a:noFill/>
          <a:ln>
            <a:noFill/>
          </a:ln>
        </p:spPr>
      </p:pic>
      <p:sp>
        <p:nvSpPr>
          <p:cNvPr id="122" name="Google Shape;122;ge40e9cfeae_1_819"/>
          <p:cNvSpPr txBox="1"/>
          <p:nvPr>
            <p:ph type="title"/>
          </p:nvPr>
        </p:nvSpPr>
        <p:spPr>
          <a:xfrm>
            <a:off x="1307737" y="356616"/>
            <a:ext cx="7200900" cy="747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e40e9cfeae_1_819"/>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4" name="Google Shape;124;ge40e9cfeae_1_819"/>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125" name="Google Shape;125;ge40e9cfeae_1_819"/>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6" name="Google Shape;126;ge40e9cfeae_1_819"/>
          <p:cNvPicPr preferRelativeResize="0"/>
          <p:nvPr/>
        </p:nvPicPr>
        <p:blipFill rotWithShape="1">
          <a:blip r:embed="rId4">
            <a:alphaModFix/>
          </a:blip>
          <a:srcRect b="0" l="0" r="0" t="0"/>
          <a:stretch/>
        </p:blipFill>
        <p:spPr>
          <a:xfrm>
            <a:off x="171280" y="18288"/>
            <a:ext cx="965179" cy="1103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8"/>
          <p:cNvSpPr/>
          <p:nvPr/>
        </p:nvSpPr>
        <p:spPr>
          <a:xfrm>
            <a:off x="0" y="4675241"/>
            <a:ext cx="12192000" cy="2182761"/>
          </a:xfrm>
          <a:prstGeom prst="rect">
            <a:avLst/>
          </a:prstGeom>
          <a:gradFill>
            <a:gsLst>
              <a:gs pos="0">
                <a:schemeClr val="lt1"/>
              </a:gs>
              <a:gs pos="100000">
                <a:srgbClr val="00953A">
                  <a:alpha val="4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8"/>
          <p:cNvSpPr txBox="1"/>
          <p:nvPr>
            <p:ph type="ctrTitle"/>
          </p:nvPr>
        </p:nvSpPr>
        <p:spPr>
          <a:xfrm>
            <a:off x="914401" y="3324170"/>
            <a:ext cx="10402529" cy="973464"/>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 type="subTitle"/>
          </p:nvPr>
        </p:nvSpPr>
        <p:spPr>
          <a:xfrm>
            <a:off x="914401" y="4675240"/>
            <a:ext cx="10402529" cy="58255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8"/>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1" name="Google Shape;21;p28"/>
          <p:cNvPicPr preferRelativeResize="0"/>
          <p:nvPr/>
        </p:nvPicPr>
        <p:blipFill rotWithShape="1">
          <a:blip r:embed="rId2">
            <a:alphaModFix/>
          </a:blip>
          <a:srcRect b="0" l="0" r="0" t="0"/>
          <a:stretch/>
        </p:blipFill>
        <p:spPr>
          <a:xfrm>
            <a:off x="4682994" y="632707"/>
            <a:ext cx="2822307" cy="1762383"/>
          </a:xfrm>
          <a:prstGeom prst="rect">
            <a:avLst/>
          </a:prstGeom>
          <a:noFill/>
          <a:ln>
            <a:noFill/>
          </a:ln>
        </p:spPr>
      </p:pic>
      <p:cxnSp>
        <p:nvCxnSpPr>
          <p:cNvPr id="22" name="Google Shape;22;p28"/>
          <p:cNvCxnSpPr/>
          <p:nvPr/>
        </p:nvCxnSpPr>
        <p:spPr>
          <a:xfrm>
            <a:off x="914402" y="2772696"/>
            <a:ext cx="10402529" cy="0"/>
          </a:xfrm>
          <a:prstGeom prst="straightConnector1">
            <a:avLst/>
          </a:prstGeom>
          <a:noFill/>
          <a:ln cap="flat" cmpd="sng" w="19050">
            <a:solidFill>
              <a:srgbClr val="00953A"/>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27" name="Shape 127"/>
        <p:cNvGrpSpPr/>
        <p:nvPr/>
      </p:nvGrpSpPr>
      <p:grpSpPr>
        <a:xfrm>
          <a:off x="0" y="0"/>
          <a:ext cx="0" cy="0"/>
          <a:chOff x="0" y="0"/>
          <a:chExt cx="0" cy="0"/>
        </a:xfrm>
      </p:grpSpPr>
      <p:pic>
        <p:nvPicPr>
          <p:cNvPr id="128" name="Google Shape;128;ge40e9cfeae_1_826"/>
          <p:cNvPicPr preferRelativeResize="0"/>
          <p:nvPr/>
        </p:nvPicPr>
        <p:blipFill rotWithShape="1">
          <a:blip r:embed="rId2">
            <a:alphaModFix/>
          </a:blip>
          <a:srcRect b="0" l="0" r="0" t="0"/>
          <a:stretch/>
        </p:blipFill>
        <p:spPr>
          <a:xfrm>
            <a:off x="7" y="0"/>
            <a:ext cx="12191986" cy="1219199"/>
          </a:xfrm>
          <a:prstGeom prst="rect">
            <a:avLst/>
          </a:prstGeom>
          <a:noFill/>
          <a:ln>
            <a:noFill/>
          </a:ln>
        </p:spPr>
      </p:pic>
      <p:sp>
        <p:nvSpPr>
          <p:cNvPr id="129" name="Google Shape;129;ge40e9cfeae_1_826"/>
          <p:cNvSpPr txBox="1"/>
          <p:nvPr>
            <p:ph type="title"/>
          </p:nvPr>
        </p:nvSpPr>
        <p:spPr>
          <a:xfrm>
            <a:off x="1307737" y="356616"/>
            <a:ext cx="7200900" cy="747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e40e9cfeae_1_826"/>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1" name="Google Shape;131;ge40e9cfeae_1_826"/>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132" name="Google Shape;132;ge40e9cfeae_1_826"/>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33" name="Google Shape;133;ge40e9cfeae_1_826"/>
          <p:cNvPicPr preferRelativeResize="0"/>
          <p:nvPr/>
        </p:nvPicPr>
        <p:blipFill rotWithShape="1">
          <a:blip r:embed="rId4">
            <a:alphaModFix/>
          </a:blip>
          <a:srcRect b="0" l="0" r="0" t="0"/>
          <a:stretch/>
        </p:blipFill>
        <p:spPr>
          <a:xfrm>
            <a:off x="171280" y="18288"/>
            <a:ext cx="965178" cy="1103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34" name="Shape 134"/>
        <p:cNvGrpSpPr/>
        <p:nvPr/>
      </p:nvGrpSpPr>
      <p:grpSpPr>
        <a:xfrm>
          <a:off x="0" y="0"/>
          <a:ext cx="0" cy="0"/>
          <a:chOff x="0" y="0"/>
          <a:chExt cx="0" cy="0"/>
        </a:xfrm>
      </p:grpSpPr>
      <p:pic>
        <p:nvPicPr>
          <p:cNvPr id="135" name="Google Shape;135;ge40e9cfeae_1_833"/>
          <p:cNvPicPr preferRelativeResize="0"/>
          <p:nvPr/>
        </p:nvPicPr>
        <p:blipFill rotWithShape="1">
          <a:blip r:embed="rId2">
            <a:alphaModFix/>
          </a:blip>
          <a:srcRect b="0" l="0" r="0" t="0"/>
          <a:stretch/>
        </p:blipFill>
        <p:spPr>
          <a:xfrm>
            <a:off x="7" y="0"/>
            <a:ext cx="12191986" cy="1219199"/>
          </a:xfrm>
          <a:prstGeom prst="rect">
            <a:avLst/>
          </a:prstGeom>
          <a:noFill/>
          <a:ln>
            <a:noFill/>
          </a:ln>
        </p:spPr>
      </p:pic>
      <p:sp>
        <p:nvSpPr>
          <p:cNvPr id="136" name="Google Shape;136;ge40e9cfeae_1_833"/>
          <p:cNvSpPr txBox="1"/>
          <p:nvPr>
            <p:ph type="title"/>
          </p:nvPr>
        </p:nvSpPr>
        <p:spPr>
          <a:xfrm>
            <a:off x="1307737" y="356616"/>
            <a:ext cx="7200900" cy="747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e40e9cfeae_1_833"/>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8" name="Google Shape;138;ge40e9cfeae_1_833"/>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139" name="Google Shape;139;ge40e9cfeae_1_833"/>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40" name="Google Shape;140;ge40e9cfeae_1_833"/>
          <p:cNvPicPr preferRelativeResize="0"/>
          <p:nvPr/>
        </p:nvPicPr>
        <p:blipFill rotWithShape="1">
          <a:blip r:embed="rId4">
            <a:alphaModFix/>
          </a:blip>
          <a:srcRect b="0" l="0" r="0" t="0"/>
          <a:stretch/>
        </p:blipFill>
        <p:spPr>
          <a:xfrm>
            <a:off x="171280" y="18289"/>
            <a:ext cx="965178" cy="11036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41" name="Shape 141"/>
        <p:cNvGrpSpPr/>
        <p:nvPr/>
      </p:nvGrpSpPr>
      <p:grpSpPr>
        <a:xfrm>
          <a:off x="0" y="0"/>
          <a:ext cx="0" cy="0"/>
          <a:chOff x="0" y="0"/>
          <a:chExt cx="0" cy="0"/>
        </a:xfrm>
      </p:grpSpPr>
      <p:pic>
        <p:nvPicPr>
          <p:cNvPr id="142" name="Google Shape;142;ge40e9cfeae_1_840"/>
          <p:cNvPicPr preferRelativeResize="0"/>
          <p:nvPr/>
        </p:nvPicPr>
        <p:blipFill rotWithShape="1">
          <a:blip r:embed="rId2">
            <a:alphaModFix/>
          </a:blip>
          <a:srcRect b="0" l="0" r="0" t="0"/>
          <a:stretch/>
        </p:blipFill>
        <p:spPr>
          <a:xfrm>
            <a:off x="7" y="0"/>
            <a:ext cx="12191986" cy="1219199"/>
          </a:xfrm>
          <a:prstGeom prst="rect">
            <a:avLst/>
          </a:prstGeom>
          <a:noFill/>
          <a:ln>
            <a:noFill/>
          </a:ln>
        </p:spPr>
      </p:pic>
      <p:sp>
        <p:nvSpPr>
          <p:cNvPr id="143" name="Google Shape;143;ge40e9cfeae_1_840"/>
          <p:cNvSpPr txBox="1"/>
          <p:nvPr>
            <p:ph type="title"/>
          </p:nvPr>
        </p:nvSpPr>
        <p:spPr>
          <a:xfrm>
            <a:off x="1307737" y="356616"/>
            <a:ext cx="7200900" cy="747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e40e9cfeae_1_840"/>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5" name="Google Shape;145;ge40e9cfeae_1_840"/>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146" name="Google Shape;146;ge40e9cfeae_1_840"/>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47" name="Google Shape;147;ge40e9cfeae_1_840"/>
          <p:cNvPicPr preferRelativeResize="0"/>
          <p:nvPr/>
        </p:nvPicPr>
        <p:blipFill rotWithShape="1">
          <a:blip r:embed="rId4">
            <a:alphaModFix/>
          </a:blip>
          <a:srcRect b="0" l="0" r="0" t="0"/>
          <a:stretch/>
        </p:blipFill>
        <p:spPr>
          <a:xfrm>
            <a:off x="171280" y="18289"/>
            <a:ext cx="965177" cy="110369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48" name="Shape 148"/>
        <p:cNvGrpSpPr/>
        <p:nvPr/>
      </p:nvGrpSpPr>
      <p:grpSpPr>
        <a:xfrm>
          <a:off x="0" y="0"/>
          <a:ext cx="0" cy="0"/>
          <a:chOff x="0" y="0"/>
          <a:chExt cx="0" cy="0"/>
        </a:xfrm>
      </p:grpSpPr>
      <p:pic>
        <p:nvPicPr>
          <p:cNvPr id="149" name="Google Shape;149;ge40e9cfeae_1_847"/>
          <p:cNvPicPr preferRelativeResize="0"/>
          <p:nvPr/>
        </p:nvPicPr>
        <p:blipFill rotWithShape="1">
          <a:blip r:embed="rId2">
            <a:alphaModFix/>
          </a:blip>
          <a:srcRect b="0" l="0" r="0" t="0"/>
          <a:stretch/>
        </p:blipFill>
        <p:spPr>
          <a:xfrm>
            <a:off x="7" y="0"/>
            <a:ext cx="12191986" cy="1219199"/>
          </a:xfrm>
          <a:prstGeom prst="rect">
            <a:avLst/>
          </a:prstGeom>
          <a:noFill/>
          <a:ln>
            <a:noFill/>
          </a:ln>
        </p:spPr>
      </p:pic>
      <p:sp>
        <p:nvSpPr>
          <p:cNvPr id="150" name="Google Shape;150;ge40e9cfeae_1_847"/>
          <p:cNvSpPr txBox="1"/>
          <p:nvPr>
            <p:ph type="title"/>
          </p:nvPr>
        </p:nvSpPr>
        <p:spPr>
          <a:xfrm>
            <a:off x="1307737" y="356616"/>
            <a:ext cx="7200900" cy="747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e40e9cfeae_1_847"/>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2" name="Google Shape;152;ge40e9cfeae_1_847"/>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153" name="Google Shape;153;ge40e9cfeae_1_847"/>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54" name="Google Shape;154;ge40e9cfeae_1_847"/>
          <p:cNvPicPr preferRelativeResize="0"/>
          <p:nvPr/>
        </p:nvPicPr>
        <p:blipFill rotWithShape="1">
          <a:blip r:embed="rId4">
            <a:alphaModFix/>
          </a:blip>
          <a:srcRect b="0" l="0" r="0" t="0"/>
          <a:stretch/>
        </p:blipFill>
        <p:spPr>
          <a:xfrm>
            <a:off x="171280" y="18289"/>
            <a:ext cx="965177" cy="110369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55" name="Shape 155"/>
        <p:cNvGrpSpPr/>
        <p:nvPr/>
      </p:nvGrpSpPr>
      <p:grpSpPr>
        <a:xfrm>
          <a:off x="0" y="0"/>
          <a:ext cx="0" cy="0"/>
          <a:chOff x="0" y="0"/>
          <a:chExt cx="0" cy="0"/>
        </a:xfrm>
      </p:grpSpPr>
      <p:pic>
        <p:nvPicPr>
          <p:cNvPr id="156" name="Google Shape;156;ge40e9cfeae_1_854"/>
          <p:cNvPicPr preferRelativeResize="0"/>
          <p:nvPr/>
        </p:nvPicPr>
        <p:blipFill rotWithShape="1">
          <a:blip r:embed="rId2">
            <a:alphaModFix/>
          </a:blip>
          <a:srcRect b="0" l="0" r="0" t="0"/>
          <a:stretch/>
        </p:blipFill>
        <p:spPr>
          <a:xfrm>
            <a:off x="7" y="0"/>
            <a:ext cx="12191986" cy="1219199"/>
          </a:xfrm>
          <a:prstGeom prst="rect">
            <a:avLst/>
          </a:prstGeom>
          <a:noFill/>
          <a:ln>
            <a:noFill/>
          </a:ln>
        </p:spPr>
      </p:pic>
      <p:sp>
        <p:nvSpPr>
          <p:cNvPr id="157" name="Google Shape;157;ge40e9cfeae_1_854"/>
          <p:cNvSpPr txBox="1"/>
          <p:nvPr>
            <p:ph type="title"/>
          </p:nvPr>
        </p:nvSpPr>
        <p:spPr>
          <a:xfrm>
            <a:off x="1307737" y="356616"/>
            <a:ext cx="7200900" cy="747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e40e9cfeae_1_854"/>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9" name="Google Shape;159;ge40e9cfeae_1_854"/>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160" name="Google Shape;160;ge40e9cfeae_1_854"/>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61" name="Google Shape;161;ge40e9cfeae_1_854"/>
          <p:cNvPicPr preferRelativeResize="0"/>
          <p:nvPr/>
        </p:nvPicPr>
        <p:blipFill rotWithShape="1">
          <a:blip r:embed="rId4">
            <a:alphaModFix/>
          </a:blip>
          <a:srcRect b="0" l="0" r="0" t="0"/>
          <a:stretch/>
        </p:blipFill>
        <p:spPr>
          <a:xfrm>
            <a:off x="171280" y="18289"/>
            <a:ext cx="965176" cy="110369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2" name="Shape 162"/>
        <p:cNvGrpSpPr/>
        <p:nvPr/>
      </p:nvGrpSpPr>
      <p:grpSpPr>
        <a:xfrm>
          <a:off x="0" y="0"/>
          <a:ext cx="0" cy="0"/>
          <a:chOff x="0" y="0"/>
          <a:chExt cx="0" cy="0"/>
        </a:xfrm>
      </p:grpSpPr>
      <p:sp>
        <p:nvSpPr>
          <p:cNvPr id="163" name="Google Shape;163;ge40e9cfeae_1_861"/>
          <p:cNvSpPr txBox="1"/>
          <p:nvPr>
            <p:ph type="title"/>
          </p:nvPr>
        </p:nvSpPr>
        <p:spPr>
          <a:xfrm>
            <a:off x="443565" y="205176"/>
            <a:ext cx="8065200" cy="8985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e40e9cfeae_1_861"/>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65" name="Shape 165"/>
        <p:cNvGrpSpPr/>
        <p:nvPr/>
      </p:nvGrpSpPr>
      <p:grpSpPr>
        <a:xfrm>
          <a:off x="0" y="0"/>
          <a:ext cx="0" cy="0"/>
          <a:chOff x="0" y="0"/>
          <a:chExt cx="0" cy="0"/>
        </a:xfrm>
      </p:grpSpPr>
      <p:sp>
        <p:nvSpPr>
          <p:cNvPr id="166" name="Google Shape;166;ge40e9cfeae_1_864"/>
          <p:cNvSpPr txBox="1"/>
          <p:nvPr>
            <p:ph idx="10" type="dt"/>
          </p:nvPr>
        </p:nvSpPr>
        <p:spPr>
          <a:xfrm>
            <a:off x="838200" y="6356352"/>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ge40e9cfeae_1_86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e40e9cfeae_1_8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23" name="Shape 23"/>
        <p:cNvGrpSpPr/>
        <p:nvPr/>
      </p:nvGrpSpPr>
      <p:grpSpPr>
        <a:xfrm>
          <a:off x="0" y="0"/>
          <a:ext cx="0" cy="0"/>
          <a:chOff x="0" y="0"/>
          <a:chExt cx="0" cy="0"/>
        </a:xfrm>
      </p:grpSpPr>
      <p:pic>
        <p:nvPicPr>
          <p:cNvPr id="24" name="Google Shape;24;p35"/>
          <p:cNvPicPr preferRelativeResize="0"/>
          <p:nvPr/>
        </p:nvPicPr>
        <p:blipFill rotWithShape="1">
          <a:blip r:embed="rId2">
            <a:alphaModFix/>
          </a:blip>
          <a:srcRect b="0" l="0" r="0" t="0"/>
          <a:stretch/>
        </p:blipFill>
        <p:spPr>
          <a:xfrm>
            <a:off x="0" y="3"/>
            <a:ext cx="12191999" cy="6857999"/>
          </a:xfrm>
          <a:prstGeom prst="rect">
            <a:avLst/>
          </a:prstGeom>
          <a:noFill/>
          <a:ln>
            <a:noFill/>
          </a:ln>
        </p:spPr>
      </p:pic>
      <p:sp>
        <p:nvSpPr>
          <p:cNvPr id="25" name="Google Shape;25;p35"/>
          <p:cNvSpPr txBox="1"/>
          <p:nvPr>
            <p:ph type="ctrTitle"/>
          </p:nvPr>
        </p:nvSpPr>
        <p:spPr>
          <a:xfrm>
            <a:off x="0" y="2595716"/>
            <a:ext cx="121920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5"/>
          <p:cNvSpPr txBox="1"/>
          <p:nvPr>
            <p:ph idx="12" type="sldNum"/>
          </p:nvPr>
        </p:nvSpPr>
        <p:spPr>
          <a:xfrm>
            <a:off x="227916" y="6427021"/>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pic>
        <p:nvPicPr>
          <p:cNvPr id="28" name="Google Shape;28;p29"/>
          <p:cNvPicPr preferRelativeResize="0"/>
          <p:nvPr/>
        </p:nvPicPr>
        <p:blipFill rotWithShape="1">
          <a:blip r:embed="rId2">
            <a:alphaModFix/>
          </a:blip>
          <a:srcRect b="0" l="0" r="0" t="0"/>
          <a:stretch/>
        </p:blipFill>
        <p:spPr>
          <a:xfrm>
            <a:off x="3" y="0"/>
            <a:ext cx="12191996" cy="1219199"/>
          </a:xfrm>
          <a:prstGeom prst="rect">
            <a:avLst/>
          </a:prstGeom>
          <a:noFill/>
          <a:ln>
            <a:noFill/>
          </a:ln>
        </p:spPr>
      </p:pic>
      <p:sp>
        <p:nvSpPr>
          <p:cNvPr id="29" name="Google Shape;29;p29"/>
          <p:cNvSpPr txBox="1"/>
          <p:nvPr>
            <p:ph type="title"/>
          </p:nvPr>
        </p:nvSpPr>
        <p:spPr>
          <a:xfrm>
            <a:off x="443565" y="205176"/>
            <a:ext cx="8065168" cy="89852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1" name="Google Shape;31;p29"/>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32" name="Google Shape;32;p29"/>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30"/>
          <p:cNvSpPr txBox="1"/>
          <p:nvPr>
            <p:ph idx="1" type="body"/>
          </p:nvPr>
        </p:nvSpPr>
        <p:spPr>
          <a:xfrm>
            <a:off x="838200" y="1554480"/>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0"/>
          <p:cNvSpPr txBox="1"/>
          <p:nvPr>
            <p:ph idx="2" type="body"/>
          </p:nvPr>
        </p:nvSpPr>
        <p:spPr>
          <a:xfrm>
            <a:off x="6172200" y="1554480"/>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6" name="Google Shape;36;p30"/>
          <p:cNvPicPr preferRelativeResize="0"/>
          <p:nvPr/>
        </p:nvPicPr>
        <p:blipFill rotWithShape="1">
          <a:blip r:embed="rId2">
            <a:alphaModFix/>
          </a:blip>
          <a:srcRect b="0" l="0" r="0" t="0"/>
          <a:stretch/>
        </p:blipFill>
        <p:spPr>
          <a:xfrm>
            <a:off x="10782272" y="6172202"/>
            <a:ext cx="1143055" cy="486318"/>
          </a:xfrm>
          <a:prstGeom prst="rect">
            <a:avLst/>
          </a:prstGeom>
          <a:noFill/>
          <a:ln>
            <a:noFill/>
          </a:ln>
        </p:spPr>
      </p:pic>
      <p:sp>
        <p:nvSpPr>
          <p:cNvPr id="37" name="Google Shape;37;p30"/>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8" name="Google Shape;38;p30"/>
          <p:cNvPicPr preferRelativeResize="0"/>
          <p:nvPr/>
        </p:nvPicPr>
        <p:blipFill rotWithShape="1">
          <a:blip r:embed="rId3">
            <a:alphaModFix/>
          </a:blip>
          <a:srcRect b="0" l="0" r="0" t="0"/>
          <a:stretch/>
        </p:blipFill>
        <p:spPr>
          <a:xfrm>
            <a:off x="7" y="0"/>
            <a:ext cx="12191987" cy="1219199"/>
          </a:xfrm>
          <a:prstGeom prst="rect">
            <a:avLst/>
          </a:prstGeom>
          <a:noFill/>
          <a:ln>
            <a:noFill/>
          </a:ln>
        </p:spPr>
      </p:pic>
      <p:sp>
        <p:nvSpPr>
          <p:cNvPr id="39" name="Google Shape;39;p30"/>
          <p:cNvSpPr txBox="1"/>
          <p:nvPr>
            <p:ph type="title"/>
          </p:nvPr>
        </p:nvSpPr>
        <p:spPr>
          <a:xfrm>
            <a:off x="443565" y="205176"/>
            <a:ext cx="8065168" cy="89852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0" name="Shape 40"/>
        <p:cNvGrpSpPr/>
        <p:nvPr/>
      </p:nvGrpSpPr>
      <p:grpSpPr>
        <a:xfrm>
          <a:off x="0" y="0"/>
          <a:ext cx="0" cy="0"/>
          <a:chOff x="0" y="0"/>
          <a:chExt cx="0" cy="0"/>
        </a:xfrm>
      </p:grpSpPr>
      <p:pic>
        <p:nvPicPr>
          <p:cNvPr id="41" name="Google Shape;41;p77"/>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42" name="Google Shape;42;p77"/>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7"/>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77"/>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45" name="Google Shape;45;p77"/>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77"/>
          <p:cNvPicPr preferRelativeResize="0"/>
          <p:nvPr/>
        </p:nvPicPr>
        <p:blipFill rotWithShape="1">
          <a:blip r:embed="rId4">
            <a:alphaModFix/>
          </a:blip>
          <a:srcRect b="0" l="0" r="0" t="0"/>
          <a:stretch/>
        </p:blipFill>
        <p:spPr>
          <a:xfrm>
            <a:off x="171280" y="18288"/>
            <a:ext cx="965179" cy="11037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7" name="Shape 47"/>
        <p:cNvGrpSpPr/>
        <p:nvPr/>
      </p:nvGrpSpPr>
      <p:grpSpPr>
        <a:xfrm>
          <a:off x="0" y="0"/>
          <a:ext cx="0" cy="0"/>
          <a:chOff x="0" y="0"/>
          <a:chExt cx="0" cy="0"/>
        </a:xfrm>
      </p:grpSpPr>
      <p:pic>
        <p:nvPicPr>
          <p:cNvPr id="48" name="Google Shape;48;p78"/>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49" name="Google Shape;49;p78"/>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8"/>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78"/>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52" name="Google Shape;52;p78"/>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78"/>
          <p:cNvPicPr preferRelativeResize="0"/>
          <p:nvPr/>
        </p:nvPicPr>
        <p:blipFill rotWithShape="1">
          <a:blip r:embed="rId4">
            <a:alphaModFix/>
          </a:blip>
          <a:srcRect b="0" l="0" r="0" t="0"/>
          <a:stretch/>
        </p:blipFill>
        <p:spPr>
          <a:xfrm>
            <a:off x="171280" y="18288"/>
            <a:ext cx="965178" cy="1103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54" name="Shape 54"/>
        <p:cNvGrpSpPr/>
        <p:nvPr/>
      </p:nvGrpSpPr>
      <p:grpSpPr>
        <a:xfrm>
          <a:off x="0" y="0"/>
          <a:ext cx="0" cy="0"/>
          <a:chOff x="0" y="0"/>
          <a:chExt cx="0" cy="0"/>
        </a:xfrm>
      </p:grpSpPr>
      <p:pic>
        <p:nvPicPr>
          <p:cNvPr id="55" name="Google Shape;55;p79"/>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56" name="Google Shape;56;p79"/>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9"/>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79"/>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59" name="Google Shape;59;p79"/>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79"/>
          <p:cNvPicPr preferRelativeResize="0"/>
          <p:nvPr/>
        </p:nvPicPr>
        <p:blipFill rotWithShape="1">
          <a:blip r:embed="rId4">
            <a:alphaModFix/>
          </a:blip>
          <a:srcRect b="0" l="0" r="0" t="0"/>
          <a:stretch/>
        </p:blipFill>
        <p:spPr>
          <a:xfrm>
            <a:off x="171280" y="18289"/>
            <a:ext cx="965178" cy="110369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61" name="Shape 61"/>
        <p:cNvGrpSpPr/>
        <p:nvPr/>
      </p:nvGrpSpPr>
      <p:grpSpPr>
        <a:xfrm>
          <a:off x="0" y="0"/>
          <a:ext cx="0" cy="0"/>
          <a:chOff x="0" y="0"/>
          <a:chExt cx="0" cy="0"/>
        </a:xfrm>
      </p:grpSpPr>
      <p:pic>
        <p:nvPicPr>
          <p:cNvPr id="62" name="Google Shape;62;p80"/>
          <p:cNvPicPr preferRelativeResize="0"/>
          <p:nvPr/>
        </p:nvPicPr>
        <p:blipFill rotWithShape="1">
          <a:blip r:embed="rId2">
            <a:alphaModFix/>
          </a:blip>
          <a:srcRect b="0" l="0" r="0" t="0"/>
          <a:stretch/>
        </p:blipFill>
        <p:spPr>
          <a:xfrm>
            <a:off x="7" y="0"/>
            <a:ext cx="12191987" cy="1219199"/>
          </a:xfrm>
          <a:prstGeom prst="rect">
            <a:avLst/>
          </a:prstGeom>
          <a:noFill/>
          <a:ln>
            <a:noFill/>
          </a:ln>
        </p:spPr>
      </p:pic>
      <p:sp>
        <p:nvSpPr>
          <p:cNvPr id="63" name="Google Shape;63;p80"/>
          <p:cNvSpPr txBox="1"/>
          <p:nvPr>
            <p:ph type="title"/>
          </p:nvPr>
        </p:nvSpPr>
        <p:spPr>
          <a:xfrm>
            <a:off x="1307737" y="356616"/>
            <a:ext cx="7200996" cy="74708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0"/>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80"/>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66" name="Google Shape;66;p80"/>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80"/>
          <p:cNvPicPr preferRelativeResize="0"/>
          <p:nvPr/>
        </p:nvPicPr>
        <p:blipFill rotWithShape="1">
          <a:blip r:embed="rId4">
            <a:alphaModFix/>
          </a:blip>
          <a:srcRect b="0" l="0" r="0" t="0"/>
          <a:stretch/>
        </p:blipFill>
        <p:spPr>
          <a:xfrm>
            <a:off x="171280" y="18289"/>
            <a:ext cx="965177" cy="11036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ge40e9cfeae_1_78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ge40e9cfeae_1_78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2" name="Google Shape;92;ge40e9cfeae_1_7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3" name="Google Shape;93;ge40e9cfeae_1_7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4" name="Google Shape;94;ge40e9cfeae_1_7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22.png"/><Relationship Id="rId5" Type="http://schemas.openxmlformats.org/officeDocument/2006/relationships/hyperlink" Target="https://youtu.be/JMuPpwnl-_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bit.ly/wellbeingquizcde" TargetMode="External"/><Relationship Id="rId4" Type="http://schemas.openxmlformats.org/officeDocument/2006/relationships/image" Target="../media/image36.png"/><Relationship Id="rId5"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image" Target="../media/image46.png"/><Relationship Id="rId5"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34.png"/><Relationship Id="rId5"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9.png"/><Relationship Id="rId4" Type="http://schemas.openxmlformats.org/officeDocument/2006/relationships/image" Target="../media/image52.jpg"/><Relationship Id="rId5" Type="http://schemas.openxmlformats.org/officeDocument/2006/relationships/image" Target="../media/image5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bit.ly/mhcschoolsfolder" TargetMode="Externa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33.jpg"/><Relationship Id="rId6"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8.png"/><Relationship Id="rId4" Type="http://schemas.openxmlformats.org/officeDocument/2006/relationships/image" Target="../media/image55.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73" name="Shape 173"/>
        <p:cNvGrpSpPr/>
        <p:nvPr/>
      </p:nvGrpSpPr>
      <p:grpSpPr>
        <a:xfrm>
          <a:off x="0" y="0"/>
          <a:ext cx="0" cy="0"/>
          <a:chOff x="0" y="0"/>
          <a:chExt cx="0" cy="0"/>
        </a:xfrm>
      </p:grpSpPr>
      <p:pic>
        <p:nvPicPr>
          <p:cNvPr id="174" name="Google Shape;174;ge14c429e4f_0_0"/>
          <p:cNvPicPr preferRelativeResize="0"/>
          <p:nvPr/>
        </p:nvPicPr>
        <p:blipFill rotWithShape="1">
          <a:blip r:embed="rId3">
            <a:alphaModFix/>
          </a:blip>
          <a:srcRect b="0" l="0" r="0" t="0"/>
          <a:stretch/>
        </p:blipFill>
        <p:spPr>
          <a:xfrm>
            <a:off x="1432650" y="144525"/>
            <a:ext cx="6368401" cy="6460700"/>
          </a:xfrm>
          <a:prstGeom prst="rect">
            <a:avLst/>
          </a:prstGeom>
          <a:noFill/>
          <a:ln>
            <a:noFill/>
          </a:ln>
        </p:spPr>
      </p:pic>
      <p:sp>
        <p:nvSpPr>
          <p:cNvPr id="175" name="Google Shape;175;ge14c429e4f_0_0"/>
          <p:cNvSpPr txBox="1"/>
          <p:nvPr/>
        </p:nvSpPr>
        <p:spPr>
          <a:xfrm>
            <a:off x="8612600" y="339600"/>
            <a:ext cx="29433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While we wait: </a:t>
            </a:r>
            <a:r>
              <a:rPr b="0" i="1" lang="en-US" sz="2800" u="none" cap="none" strike="noStrike">
                <a:solidFill>
                  <a:schemeClr val="dk1"/>
                </a:solidFill>
                <a:latin typeface="Arial"/>
                <a:ea typeface="Arial"/>
                <a:cs typeface="Arial"/>
                <a:sym typeface="Arial"/>
              </a:rPr>
              <a:t>Complete the poll by indicating the number that matches your spirit animal today.</a:t>
            </a:r>
            <a:endParaRPr b="0" i="1" sz="2800" u="none" cap="none" strike="noStrike">
              <a:solidFill>
                <a:schemeClr val="dk1"/>
              </a:solidFill>
              <a:latin typeface="Arial"/>
              <a:ea typeface="Arial"/>
              <a:cs typeface="Arial"/>
              <a:sym typeface="Arial"/>
            </a:endParaRPr>
          </a:p>
        </p:txBody>
      </p:sp>
      <p:pic>
        <p:nvPicPr>
          <p:cNvPr id="176" name="Google Shape;176;ge14c429e4f_0_0"/>
          <p:cNvPicPr preferRelativeResize="0"/>
          <p:nvPr/>
        </p:nvPicPr>
        <p:blipFill rotWithShape="1">
          <a:blip r:embed="rId4">
            <a:alphaModFix/>
          </a:blip>
          <a:srcRect b="0" l="0" r="0" t="0"/>
          <a:stretch/>
        </p:blipFill>
        <p:spPr>
          <a:xfrm>
            <a:off x="8160450" y="2895725"/>
            <a:ext cx="3847600" cy="384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e4380a837d_0_10"/>
          <p:cNvSpPr txBox="1"/>
          <p:nvPr>
            <p:ph type="title"/>
          </p:nvPr>
        </p:nvSpPr>
        <p:spPr>
          <a:xfrm>
            <a:off x="434125" y="374975"/>
            <a:ext cx="115353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Kaiser Permanente’s Framework for a Psychologically Healthy Workforce </a:t>
            </a:r>
            <a:endParaRPr/>
          </a:p>
        </p:txBody>
      </p:sp>
      <p:sp>
        <p:nvSpPr>
          <p:cNvPr id="265" name="Google Shape;265;ge4380a837d_0_10"/>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266" name="Google Shape;266;ge4380a837d_0_10"/>
          <p:cNvPicPr preferRelativeResize="0"/>
          <p:nvPr/>
        </p:nvPicPr>
        <p:blipFill rotWithShape="1">
          <a:blip r:embed="rId3">
            <a:alphaModFix/>
          </a:blip>
          <a:srcRect b="0" l="0" r="0" t="0"/>
          <a:stretch/>
        </p:blipFill>
        <p:spPr>
          <a:xfrm>
            <a:off x="2281238" y="1504800"/>
            <a:ext cx="7629525" cy="4276725"/>
          </a:xfrm>
          <a:prstGeom prst="rect">
            <a:avLst/>
          </a:prstGeom>
          <a:noFill/>
          <a:ln>
            <a:noFill/>
          </a:ln>
        </p:spPr>
      </p:pic>
      <p:pic>
        <p:nvPicPr>
          <p:cNvPr id="267" name="Google Shape;267;ge4380a837d_0_10"/>
          <p:cNvPicPr preferRelativeResize="0"/>
          <p:nvPr/>
        </p:nvPicPr>
        <p:blipFill rotWithShape="1">
          <a:blip r:embed="rId4">
            <a:alphaModFix/>
          </a:blip>
          <a:srcRect b="0" l="0" r="0" t="0"/>
          <a:stretch/>
        </p:blipFill>
        <p:spPr>
          <a:xfrm>
            <a:off x="973035" y="6180275"/>
            <a:ext cx="1615325" cy="437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e4380a837d_0_19"/>
          <p:cNvSpPr txBox="1"/>
          <p:nvPr>
            <p:ph type="title"/>
          </p:nvPr>
        </p:nvSpPr>
        <p:spPr>
          <a:xfrm>
            <a:off x="434127" y="374975"/>
            <a:ext cx="9829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Know the Impact by Gathering Facts</a:t>
            </a:r>
            <a:endParaRPr/>
          </a:p>
        </p:txBody>
      </p:sp>
      <p:sp>
        <p:nvSpPr>
          <p:cNvPr id="274" name="Google Shape;274;ge4380a837d_0_19"/>
          <p:cNvSpPr txBox="1"/>
          <p:nvPr>
            <p:ph idx="1" type="body"/>
          </p:nvPr>
        </p:nvSpPr>
        <p:spPr>
          <a:xfrm>
            <a:off x="769525" y="1471575"/>
            <a:ext cx="6211200" cy="5150700"/>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1000"/>
              </a:spcBef>
              <a:spcAft>
                <a:spcPts val="0"/>
              </a:spcAft>
              <a:buSzPts val="688"/>
              <a:buNone/>
            </a:pPr>
            <a:r>
              <a:rPr lang="en-US" sz="2025"/>
              <a:t>Formal Data Gathering:</a:t>
            </a:r>
            <a:endParaRPr sz="2025"/>
          </a:p>
          <a:p>
            <a:pPr indent="-357187" lvl="0" marL="457200" rtl="0" algn="l">
              <a:lnSpc>
                <a:spcPct val="80000"/>
              </a:lnSpc>
              <a:spcBef>
                <a:spcPts val="1000"/>
              </a:spcBef>
              <a:spcAft>
                <a:spcPts val="0"/>
              </a:spcAft>
              <a:buSzPts val="2025"/>
              <a:buChar char="•"/>
            </a:pPr>
            <a:r>
              <a:rPr lang="en-US" sz="2025"/>
              <a:t>Employee Assistance Program utilization</a:t>
            </a:r>
            <a:endParaRPr sz="2025"/>
          </a:p>
          <a:p>
            <a:pPr indent="-357187" lvl="0" marL="457200" rtl="0" algn="l">
              <a:lnSpc>
                <a:spcPct val="80000"/>
              </a:lnSpc>
              <a:spcBef>
                <a:spcPts val="1000"/>
              </a:spcBef>
              <a:spcAft>
                <a:spcPts val="0"/>
              </a:spcAft>
              <a:buSzPts val="2025"/>
              <a:buChar char="•"/>
            </a:pPr>
            <a:r>
              <a:rPr lang="en-US" sz="2025"/>
              <a:t>School-based survey for staff</a:t>
            </a:r>
            <a:endParaRPr sz="2025"/>
          </a:p>
          <a:p>
            <a:pPr indent="-357187" lvl="0" marL="457200" rtl="0" algn="l">
              <a:lnSpc>
                <a:spcPct val="80000"/>
              </a:lnSpc>
              <a:spcBef>
                <a:spcPts val="1000"/>
              </a:spcBef>
              <a:spcAft>
                <a:spcPts val="0"/>
              </a:spcAft>
              <a:buSzPts val="2025"/>
              <a:buChar char="•"/>
            </a:pPr>
            <a:r>
              <a:rPr lang="en-US" sz="2025"/>
              <a:t>Participation and utilization of wellness programs</a:t>
            </a:r>
            <a:endParaRPr sz="2025"/>
          </a:p>
          <a:p>
            <a:pPr indent="-357187" lvl="0" marL="457200" rtl="0" algn="l">
              <a:lnSpc>
                <a:spcPct val="80000"/>
              </a:lnSpc>
              <a:spcBef>
                <a:spcPts val="1000"/>
              </a:spcBef>
              <a:spcAft>
                <a:spcPts val="0"/>
              </a:spcAft>
              <a:buSzPts val="2025"/>
              <a:buChar char="•"/>
            </a:pPr>
            <a:r>
              <a:rPr lang="en-US" sz="2025"/>
              <a:t>RISE Assessment and other school culture assessments</a:t>
            </a:r>
            <a:endParaRPr sz="2025"/>
          </a:p>
          <a:p>
            <a:pPr indent="0" lvl="0" marL="0" rtl="0" algn="l">
              <a:lnSpc>
                <a:spcPct val="80000"/>
              </a:lnSpc>
              <a:spcBef>
                <a:spcPts val="1000"/>
              </a:spcBef>
              <a:spcAft>
                <a:spcPts val="0"/>
              </a:spcAft>
              <a:buSzPts val="688"/>
              <a:buNone/>
            </a:pPr>
            <a:r>
              <a:t/>
            </a:r>
            <a:endParaRPr sz="1400"/>
          </a:p>
          <a:p>
            <a:pPr indent="0" lvl="0" marL="0" rtl="0" algn="l">
              <a:lnSpc>
                <a:spcPct val="80000"/>
              </a:lnSpc>
              <a:spcBef>
                <a:spcPts val="1000"/>
              </a:spcBef>
              <a:spcAft>
                <a:spcPts val="0"/>
              </a:spcAft>
              <a:buSzPts val="688"/>
              <a:buNone/>
            </a:pPr>
            <a:r>
              <a:rPr lang="en-US" sz="2025"/>
              <a:t>Informal Data Gathering:</a:t>
            </a:r>
            <a:endParaRPr sz="2025"/>
          </a:p>
          <a:p>
            <a:pPr indent="-357187" lvl="0" marL="457200" rtl="0" algn="l">
              <a:lnSpc>
                <a:spcPct val="80000"/>
              </a:lnSpc>
              <a:spcBef>
                <a:spcPts val="1000"/>
              </a:spcBef>
              <a:spcAft>
                <a:spcPts val="0"/>
              </a:spcAft>
              <a:buSzPts val="2025"/>
              <a:buChar char="•"/>
            </a:pPr>
            <a:r>
              <a:rPr lang="en-US" sz="2025"/>
              <a:t>Leverage wellness champions</a:t>
            </a:r>
            <a:endParaRPr sz="2025"/>
          </a:p>
          <a:p>
            <a:pPr indent="-357187" lvl="0" marL="457200" rtl="0" algn="l">
              <a:lnSpc>
                <a:spcPct val="80000"/>
              </a:lnSpc>
              <a:spcBef>
                <a:spcPts val="1000"/>
              </a:spcBef>
              <a:spcAft>
                <a:spcPts val="0"/>
              </a:spcAft>
              <a:buSzPts val="2025"/>
              <a:buChar char="•"/>
            </a:pPr>
            <a:r>
              <a:rPr lang="en-US" sz="2025"/>
              <a:t>1:1 check-ins with staff</a:t>
            </a:r>
            <a:endParaRPr sz="2025"/>
          </a:p>
          <a:p>
            <a:pPr indent="-357187" lvl="0" marL="457200" rtl="0" algn="l">
              <a:lnSpc>
                <a:spcPct val="80000"/>
              </a:lnSpc>
              <a:spcBef>
                <a:spcPts val="1000"/>
              </a:spcBef>
              <a:spcAft>
                <a:spcPts val="0"/>
              </a:spcAft>
              <a:buSzPts val="2025"/>
              <a:buChar char="•"/>
            </a:pPr>
            <a:r>
              <a:rPr lang="en-US" sz="2025"/>
              <a:t>Leadership office hours</a:t>
            </a:r>
            <a:endParaRPr sz="2025"/>
          </a:p>
          <a:p>
            <a:pPr indent="-357187" lvl="0" marL="457200" rtl="0" algn="l">
              <a:lnSpc>
                <a:spcPct val="80000"/>
              </a:lnSpc>
              <a:spcBef>
                <a:spcPts val="1000"/>
              </a:spcBef>
              <a:spcAft>
                <a:spcPts val="0"/>
              </a:spcAft>
              <a:buSzPts val="2025"/>
              <a:buChar char="•"/>
            </a:pPr>
            <a:r>
              <a:rPr lang="en-US" sz="2025"/>
              <a:t>Solicit questions prior to staff meetings</a:t>
            </a:r>
            <a:endParaRPr sz="2025"/>
          </a:p>
          <a:p>
            <a:pPr indent="-357187" lvl="0" marL="457200" rtl="0" algn="l">
              <a:lnSpc>
                <a:spcPct val="80000"/>
              </a:lnSpc>
              <a:spcBef>
                <a:spcPts val="1000"/>
              </a:spcBef>
              <a:spcAft>
                <a:spcPts val="1000"/>
              </a:spcAft>
              <a:buSzPts val="2025"/>
              <a:buChar char="•"/>
            </a:pPr>
            <a:r>
              <a:rPr lang="en-US" sz="2025"/>
              <a:t>Regularly touch base with instructional coaches and counselors</a:t>
            </a:r>
            <a:endParaRPr sz="2025"/>
          </a:p>
        </p:txBody>
      </p:sp>
      <p:sp>
        <p:nvSpPr>
          <p:cNvPr id="275" name="Google Shape;275;ge4380a837d_0_19"/>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276" name="Google Shape;276;ge4380a837d_0_19"/>
          <p:cNvPicPr preferRelativeResize="0"/>
          <p:nvPr/>
        </p:nvPicPr>
        <p:blipFill rotWithShape="1">
          <a:blip r:embed="rId3">
            <a:alphaModFix/>
          </a:blip>
          <a:srcRect b="0" l="0" r="0" t="0"/>
          <a:stretch/>
        </p:blipFill>
        <p:spPr>
          <a:xfrm>
            <a:off x="7429400" y="2568888"/>
            <a:ext cx="4257850" cy="2020675"/>
          </a:xfrm>
          <a:prstGeom prst="rect">
            <a:avLst/>
          </a:prstGeom>
          <a:noFill/>
          <a:ln>
            <a:noFill/>
          </a:ln>
        </p:spPr>
      </p:pic>
      <p:pic>
        <p:nvPicPr>
          <p:cNvPr id="277" name="Google Shape;277;ge4380a837d_0_19"/>
          <p:cNvPicPr preferRelativeResize="0"/>
          <p:nvPr/>
        </p:nvPicPr>
        <p:blipFill rotWithShape="1">
          <a:blip r:embed="rId4">
            <a:alphaModFix/>
          </a:blip>
          <a:srcRect b="0" l="0" r="0" t="0"/>
          <a:stretch/>
        </p:blipFill>
        <p:spPr>
          <a:xfrm>
            <a:off x="769535" y="6184850"/>
            <a:ext cx="1615325" cy="437425"/>
          </a:xfrm>
          <a:prstGeom prst="rect">
            <a:avLst/>
          </a:prstGeom>
          <a:noFill/>
          <a:ln>
            <a:noFill/>
          </a:ln>
        </p:spPr>
      </p:pic>
      <p:sp>
        <p:nvSpPr>
          <p:cNvPr id="278" name="Google Shape;278;ge4380a837d_0_19"/>
          <p:cNvSpPr txBox="1"/>
          <p:nvPr/>
        </p:nvSpPr>
        <p:spPr>
          <a:xfrm>
            <a:off x="8188100" y="4726050"/>
            <a:ext cx="3000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5"/>
              </a:rPr>
              <a:t>How To Complain Effectively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e4380a837d_0_34"/>
          <p:cNvSpPr txBox="1"/>
          <p:nvPr>
            <p:ph type="title"/>
          </p:nvPr>
        </p:nvSpPr>
        <p:spPr>
          <a:xfrm>
            <a:off x="434125" y="374975"/>
            <a:ext cx="114069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Deliver Robust Care Options to Support Full Mental Health Spectrum</a:t>
            </a:r>
            <a:endParaRPr/>
          </a:p>
        </p:txBody>
      </p:sp>
      <p:sp>
        <p:nvSpPr>
          <p:cNvPr id="285" name="Google Shape;285;ge4380a837d_0_34"/>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286" name="Google Shape;286;ge4380a837d_0_34"/>
          <p:cNvPicPr preferRelativeResize="0"/>
          <p:nvPr/>
        </p:nvPicPr>
        <p:blipFill rotWithShape="1">
          <a:blip r:embed="rId3">
            <a:alphaModFix/>
          </a:blip>
          <a:srcRect b="0" l="0" r="0" t="0"/>
          <a:stretch/>
        </p:blipFill>
        <p:spPr>
          <a:xfrm>
            <a:off x="2170838" y="2569553"/>
            <a:ext cx="7850324" cy="2321050"/>
          </a:xfrm>
          <a:prstGeom prst="rect">
            <a:avLst/>
          </a:prstGeom>
          <a:noFill/>
          <a:ln>
            <a:noFill/>
          </a:ln>
        </p:spPr>
      </p:pic>
      <p:pic>
        <p:nvPicPr>
          <p:cNvPr id="287" name="Google Shape;287;ge4380a837d_0_34"/>
          <p:cNvPicPr preferRelativeResize="0"/>
          <p:nvPr/>
        </p:nvPicPr>
        <p:blipFill rotWithShape="1">
          <a:blip r:embed="rId4">
            <a:alphaModFix/>
          </a:blip>
          <a:srcRect b="0" l="0" r="0" t="0"/>
          <a:stretch/>
        </p:blipFill>
        <p:spPr>
          <a:xfrm>
            <a:off x="746635" y="6186675"/>
            <a:ext cx="1615325" cy="437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e4380a837d_0_27"/>
          <p:cNvSpPr txBox="1"/>
          <p:nvPr>
            <p:ph type="title"/>
          </p:nvPr>
        </p:nvSpPr>
        <p:spPr>
          <a:xfrm>
            <a:off x="434127" y="374975"/>
            <a:ext cx="9829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Build a Culture of Wellbeing</a:t>
            </a:r>
            <a:endParaRPr/>
          </a:p>
        </p:txBody>
      </p:sp>
      <p:sp>
        <p:nvSpPr>
          <p:cNvPr id="294" name="Google Shape;294;ge4380a837d_0_27"/>
          <p:cNvSpPr txBox="1"/>
          <p:nvPr>
            <p:ph idx="1" type="body"/>
          </p:nvPr>
        </p:nvSpPr>
        <p:spPr>
          <a:xfrm>
            <a:off x="838200" y="1554475"/>
            <a:ext cx="6315900" cy="4351200"/>
          </a:xfrm>
          <a:prstGeom prst="rect">
            <a:avLst/>
          </a:prstGeom>
          <a:noFill/>
          <a:ln>
            <a:noFill/>
          </a:ln>
        </p:spPr>
        <p:txBody>
          <a:bodyPr anchorCtr="0" anchor="t" bIns="0" lIns="0" spcFirstLastPara="1" rIns="0" wrap="square" tIns="0">
            <a:normAutofit/>
          </a:bodyPr>
          <a:lstStyle/>
          <a:p>
            <a:pPr indent="0" lvl="0" marL="0" rtl="0" algn="l">
              <a:spcBef>
                <a:spcPts val="1000"/>
              </a:spcBef>
              <a:spcAft>
                <a:spcPts val="0"/>
              </a:spcAft>
              <a:buNone/>
            </a:pPr>
            <a:r>
              <a:rPr lang="en-US" sz="2300"/>
              <a:t>Be a part of creating a work environment where people feel connected, engaged, and supported:</a:t>
            </a:r>
            <a:endParaRPr sz="2300"/>
          </a:p>
          <a:p>
            <a:pPr indent="-374650" lvl="0" marL="457200" rtl="0" algn="l">
              <a:spcBef>
                <a:spcPts val="1000"/>
              </a:spcBef>
              <a:spcAft>
                <a:spcPts val="0"/>
              </a:spcAft>
              <a:buSzPts val="2300"/>
              <a:buChar char="•"/>
            </a:pPr>
            <a:r>
              <a:rPr lang="en-US" sz="2300"/>
              <a:t>Provide clear information and communicate often</a:t>
            </a:r>
            <a:endParaRPr sz="2300"/>
          </a:p>
          <a:p>
            <a:pPr indent="-374650" lvl="0" marL="457200" rtl="0" algn="l">
              <a:spcBef>
                <a:spcPts val="1000"/>
              </a:spcBef>
              <a:spcAft>
                <a:spcPts val="0"/>
              </a:spcAft>
              <a:buSzPts val="2300"/>
              <a:buChar char="•"/>
            </a:pPr>
            <a:r>
              <a:rPr lang="en-US" sz="2300"/>
              <a:t>Recognize and reward yourself and your colleagues</a:t>
            </a:r>
            <a:endParaRPr sz="2300"/>
          </a:p>
          <a:p>
            <a:pPr indent="-374650" lvl="0" marL="457200" rtl="0" algn="l">
              <a:spcBef>
                <a:spcPts val="1000"/>
              </a:spcBef>
              <a:spcAft>
                <a:spcPts val="0"/>
              </a:spcAft>
              <a:buSzPts val="2300"/>
              <a:buChar char="•"/>
            </a:pPr>
            <a:r>
              <a:rPr lang="en-US" sz="2300"/>
              <a:t>Promote work/life balance</a:t>
            </a:r>
            <a:endParaRPr sz="2300"/>
          </a:p>
          <a:p>
            <a:pPr indent="-374650" lvl="0" marL="457200" rtl="0" algn="l">
              <a:spcBef>
                <a:spcPts val="1000"/>
              </a:spcBef>
              <a:spcAft>
                <a:spcPts val="0"/>
              </a:spcAft>
              <a:buSzPts val="2300"/>
              <a:buChar char="•"/>
            </a:pPr>
            <a:r>
              <a:rPr lang="en-US" sz="2300"/>
              <a:t>Acknowledge feelings and experiences related to stress of current events</a:t>
            </a:r>
            <a:endParaRPr sz="2300"/>
          </a:p>
          <a:p>
            <a:pPr indent="-374650" lvl="0" marL="457200" rtl="0" algn="l">
              <a:spcBef>
                <a:spcPts val="1000"/>
              </a:spcBef>
              <a:spcAft>
                <a:spcPts val="1000"/>
              </a:spcAft>
              <a:buSzPts val="2300"/>
              <a:buChar char="•"/>
            </a:pPr>
            <a:r>
              <a:rPr lang="en-US" sz="2300"/>
              <a:t>Be actively engaged in wellness opportunities </a:t>
            </a:r>
            <a:endParaRPr sz="3100"/>
          </a:p>
        </p:txBody>
      </p:sp>
      <p:sp>
        <p:nvSpPr>
          <p:cNvPr id="295" name="Google Shape;295;ge4380a837d_0_27"/>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296" name="Google Shape;296;ge4380a837d_0_27"/>
          <p:cNvPicPr preferRelativeResize="0"/>
          <p:nvPr/>
        </p:nvPicPr>
        <p:blipFill rotWithShape="1">
          <a:blip r:embed="rId3">
            <a:alphaModFix/>
          </a:blip>
          <a:srcRect b="0" l="0" r="0" t="0"/>
          <a:stretch/>
        </p:blipFill>
        <p:spPr>
          <a:xfrm>
            <a:off x="7093425" y="1598612"/>
            <a:ext cx="4260375" cy="4262924"/>
          </a:xfrm>
          <a:prstGeom prst="rect">
            <a:avLst/>
          </a:prstGeom>
          <a:noFill/>
          <a:ln>
            <a:noFill/>
          </a:ln>
        </p:spPr>
      </p:pic>
      <p:pic>
        <p:nvPicPr>
          <p:cNvPr id="297" name="Google Shape;297;ge4380a837d_0_27"/>
          <p:cNvPicPr preferRelativeResize="0"/>
          <p:nvPr/>
        </p:nvPicPr>
        <p:blipFill rotWithShape="1">
          <a:blip r:embed="rId4">
            <a:alphaModFix/>
          </a:blip>
          <a:srcRect b="0" l="0" r="0" t="0"/>
          <a:stretch/>
        </p:blipFill>
        <p:spPr>
          <a:xfrm>
            <a:off x="838198" y="6186675"/>
            <a:ext cx="1615325" cy="43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4"/>
          <p:cNvSpPr/>
          <p:nvPr/>
        </p:nvSpPr>
        <p:spPr>
          <a:xfrm>
            <a:off x="7719275" y="1424425"/>
            <a:ext cx="3744900" cy="4659900"/>
          </a:xfrm>
          <a:prstGeom prst="rect">
            <a:avLst/>
          </a:prstGeom>
          <a:solidFill>
            <a:srgbClr val="AC6302"/>
          </a:solidFill>
          <a:ln cap="flat" cmpd="sng" w="9525">
            <a:solidFill>
              <a:srgbClr val="AC63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4"/>
          <p:cNvSpPr txBox="1"/>
          <p:nvPr>
            <p:ph type="title"/>
          </p:nvPr>
        </p:nvSpPr>
        <p:spPr>
          <a:xfrm>
            <a:off x="434140" y="384401"/>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lang="en-US"/>
              <a:t>Well-Being Check</a:t>
            </a:r>
            <a:endParaRPr/>
          </a:p>
        </p:txBody>
      </p:sp>
      <p:sp>
        <p:nvSpPr>
          <p:cNvPr id="305" name="Google Shape;305;p14"/>
          <p:cNvSpPr txBox="1"/>
          <p:nvPr>
            <p:ph idx="1" type="body"/>
          </p:nvPr>
        </p:nvSpPr>
        <p:spPr>
          <a:xfrm>
            <a:off x="605200" y="1498400"/>
            <a:ext cx="6073500" cy="1594200"/>
          </a:xfrm>
          <a:prstGeom prst="rect">
            <a:avLst/>
          </a:prstGeom>
          <a:noFill/>
          <a:ln>
            <a:noFill/>
          </a:ln>
        </p:spPr>
        <p:txBody>
          <a:bodyPr anchorCtr="0" anchor="t" bIns="0" lIns="0" spcFirstLastPara="1" rIns="0" wrap="square" tIns="0">
            <a:normAutofit fontScale="47500" lnSpcReduction="20000"/>
          </a:bodyPr>
          <a:lstStyle/>
          <a:p>
            <a:pPr indent="0" lvl="0" marL="0" rtl="0" algn="l">
              <a:lnSpc>
                <a:spcPct val="90000"/>
              </a:lnSpc>
              <a:spcBef>
                <a:spcPts val="1000"/>
              </a:spcBef>
              <a:spcAft>
                <a:spcPts val="0"/>
              </a:spcAft>
              <a:buSzPct val="210526"/>
              <a:buNone/>
            </a:pPr>
            <a:r>
              <a:t/>
            </a:r>
            <a:endParaRPr/>
          </a:p>
          <a:p>
            <a:pPr indent="-76200" lvl="0" marL="228600" rtl="0" algn="l">
              <a:lnSpc>
                <a:spcPct val="90000"/>
              </a:lnSpc>
              <a:spcBef>
                <a:spcPts val="1000"/>
              </a:spcBef>
              <a:spcAft>
                <a:spcPts val="0"/>
              </a:spcAft>
              <a:buClr>
                <a:schemeClr val="dk1"/>
              </a:buClr>
              <a:buSzPct val="44884"/>
              <a:buNone/>
            </a:pPr>
            <a:r>
              <a:rPr lang="en-US" sz="5347"/>
              <a:t>Download to complete the fillable PDF:</a:t>
            </a:r>
            <a:endParaRPr sz="5347"/>
          </a:p>
          <a:p>
            <a:pPr indent="-76200" lvl="0" marL="228600" rtl="0" algn="l">
              <a:lnSpc>
                <a:spcPct val="90000"/>
              </a:lnSpc>
              <a:spcBef>
                <a:spcPts val="1000"/>
              </a:spcBef>
              <a:spcAft>
                <a:spcPts val="0"/>
              </a:spcAft>
              <a:buClr>
                <a:schemeClr val="dk1"/>
              </a:buClr>
              <a:buSzPct val="44884"/>
              <a:buNone/>
            </a:pPr>
            <a:r>
              <a:rPr lang="en-US" sz="5347" u="sng">
                <a:solidFill>
                  <a:schemeClr val="hlink"/>
                </a:solidFill>
                <a:hlinkClick r:id="rId3"/>
              </a:rPr>
              <a:t>https://bit.ly/wellbeingquizcde</a:t>
            </a:r>
            <a:endParaRPr sz="5347"/>
          </a:p>
          <a:p>
            <a:pPr indent="-76200" lvl="0" marL="228600" rtl="0" algn="l">
              <a:lnSpc>
                <a:spcPct val="90000"/>
              </a:lnSpc>
              <a:spcBef>
                <a:spcPts val="1000"/>
              </a:spcBef>
              <a:spcAft>
                <a:spcPts val="0"/>
              </a:spcAft>
              <a:buClr>
                <a:schemeClr val="dk1"/>
              </a:buClr>
              <a:buSzPct val="44884"/>
              <a:buNone/>
            </a:pPr>
            <a:r>
              <a:t/>
            </a:r>
            <a:endParaRPr sz="5347"/>
          </a:p>
          <a:p>
            <a:pPr indent="-76200" lvl="0" marL="228600" rtl="0" algn="l">
              <a:lnSpc>
                <a:spcPct val="90000"/>
              </a:lnSpc>
              <a:spcBef>
                <a:spcPts val="1000"/>
              </a:spcBef>
              <a:spcAft>
                <a:spcPts val="0"/>
              </a:spcAft>
              <a:buClr>
                <a:schemeClr val="dk1"/>
              </a:buClr>
              <a:buSzPct val="100000"/>
              <a:buNone/>
            </a:pPr>
            <a:r>
              <a:t/>
            </a:r>
            <a:endParaRPr/>
          </a:p>
        </p:txBody>
      </p:sp>
      <p:pic>
        <p:nvPicPr>
          <p:cNvPr id="306" name="Google Shape;306;p14"/>
          <p:cNvPicPr preferRelativeResize="0"/>
          <p:nvPr/>
        </p:nvPicPr>
        <p:blipFill rotWithShape="1">
          <a:blip r:embed="rId4">
            <a:alphaModFix/>
          </a:blip>
          <a:srcRect b="0" l="0" r="0" t="0"/>
          <a:stretch/>
        </p:blipFill>
        <p:spPr>
          <a:xfrm>
            <a:off x="7842875" y="1517125"/>
            <a:ext cx="3489350" cy="4495876"/>
          </a:xfrm>
          <a:prstGeom prst="rect">
            <a:avLst/>
          </a:prstGeom>
          <a:noFill/>
          <a:ln>
            <a:noFill/>
          </a:ln>
        </p:spPr>
      </p:pic>
      <p:sp>
        <p:nvSpPr>
          <p:cNvPr id="307" name="Google Shape;307;p14"/>
          <p:cNvSpPr txBox="1"/>
          <p:nvPr>
            <p:ph idx="1" type="body"/>
          </p:nvPr>
        </p:nvSpPr>
        <p:spPr>
          <a:xfrm>
            <a:off x="605200" y="5763700"/>
            <a:ext cx="4045500" cy="952800"/>
          </a:xfrm>
          <a:prstGeom prst="rect">
            <a:avLst/>
          </a:prstGeom>
          <a:noFill/>
          <a:ln>
            <a:noFill/>
          </a:ln>
        </p:spPr>
        <p:txBody>
          <a:bodyPr anchorCtr="0" anchor="t" bIns="0" lIns="0" spcFirstLastPara="1" rIns="0" wrap="square" tIns="0">
            <a:normAutofit fontScale="85000" lnSpcReduction="10000"/>
          </a:bodyPr>
          <a:lstStyle/>
          <a:p>
            <a:pPr indent="0" lvl="0" marL="0" rtl="0" algn="l">
              <a:lnSpc>
                <a:spcPct val="90000"/>
              </a:lnSpc>
              <a:spcBef>
                <a:spcPts val="1000"/>
              </a:spcBef>
              <a:spcAft>
                <a:spcPts val="0"/>
              </a:spcAft>
              <a:buSzPct val="117647"/>
              <a:buNone/>
            </a:pPr>
            <a:r>
              <a:t/>
            </a:r>
            <a:endParaRPr/>
          </a:p>
          <a:p>
            <a:pPr indent="-76200" lvl="0" marL="228600" rtl="0" algn="l">
              <a:lnSpc>
                <a:spcPct val="90000"/>
              </a:lnSpc>
              <a:spcBef>
                <a:spcPts val="1000"/>
              </a:spcBef>
              <a:spcAft>
                <a:spcPts val="0"/>
              </a:spcAft>
              <a:buClr>
                <a:schemeClr val="dk1"/>
              </a:buClr>
              <a:buSzPct val="100000"/>
              <a:buNone/>
            </a:pPr>
            <a:r>
              <a:rPr lang="en-US"/>
              <a:t>Did you score higher, lower, or right where you thought you’d be?</a:t>
            </a:r>
            <a:endParaRPr/>
          </a:p>
        </p:txBody>
      </p:sp>
      <p:sp>
        <p:nvSpPr>
          <p:cNvPr id="308" name="Google Shape;308;p14"/>
          <p:cNvSpPr txBox="1"/>
          <p:nvPr>
            <p:ph idx="1" type="body"/>
          </p:nvPr>
        </p:nvSpPr>
        <p:spPr>
          <a:xfrm>
            <a:off x="605200" y="2622450"/>
            <a:ext cx="5781000" cy="1443300"/>
          </a:xfrm>
          <a:prstGeom prst="rect">
            <a:avLst/>
          </a:prstGeom>
          <a:noFill/>
          <a:ln>
            <a:noFill/>
          </a:ln>
        </p:spPr>
        <p:txBody>
          <a:bodyPr anchorCtr="0" anchor="t" bIns="0" lIns="0" spcFirstLastPara="1" rIns="0" wrap="square" tIns="0">
            <a:normAutofit fontScale="47500" lnSpcReduction="20000"/>
          </a:bodyPr>
          <a:lstStyle/>
          <a:p>
            <a:pPr indent="0" lvl="0" marL="0" rtl="0" algn="l">
              <a:lnSpc>
                <a:spcPct val="90000"/>
              </a:lnSpc>
              <a:spcBef>
                <a:spcPts val="1000"/>
              </a:spcBef>
              <a:spcAft>
                <a:spcPts val="0"/>
              </a:spcAft>
              <a:buSzPct val="210526"/>
              <a:buNone/>
            </a:pPr>
            <a:r>
              <a:t/>
            </a:r>
            <a:endParaRPr/>
          </a:p>
          <a:p>
            <a:pPr indent="-76200" lvl="0" marL="228600" rtl="0" algn="l">
              <a:lnSpc>
                <a:spcPct val="90000"/>
              </a:lnSpc>
              <a:spcBef>
                <a:spcPts val="1000"/>
              </a:spcBef>
              <a:spcAft>
                <a:spcPts val="0"/>
              </a:spcAft>
              <a:buClr>
                <a:schemeClr val="dk1"/>
              </a:buClr>
              <a:buSzPct val="44884"/>
              <a:buNone/>
            </a:pPr>
            <a:r>
              <a:rPr lang="en-US" sz="5347"/>
              <a:t>OR complete the quiz on your phone by scanning the QR code:</a:t>
            </a:r>
            <a:endParaRPr sz="5347"/>
          </a:p>
          <a:p>
            <a:pPr indent="-76200" lvl="0" marL="228600" rtl="0" algn="l">
              <a:lnSpc>
                <a:spcPct val="90000"/>
              </a:lnSpc>
              <a:spcBef>
                <a:spcPts val="1000"/>
              </a:spcBef>
              <a:spcAft>
                <a:spcPts val="0"/>
              </a:spcAft>
              <a:buClr>
                <a:schemeClr val="dk1"/>
              </a:buClr>
              <a:buSzPct val="44884"/>
              <a:buNone/>
            </a:pPr>
            <a:r>
              <a:t/>
            </a:r>
            <a:endParaRPr sz="5347"/>
          </a:p>
          <a:p>
            <a:pPr indent="-76200" lvl="0" marL="228600" rtl="0" algn="l">
              <a:lnSpc>
                <a:spcPct val="90000"/>
              </a:lnSpc>
              <a:spcBef>
                <a:spcPts val="1000"/>
              </a:spcBef>
              <a:spcAft>
                <a:spcPts val="0"/>
              </a:spcAft>
              <a:buClr>
                <a:schemeClr val="dk1"/>
              </a:buClr>
              <a:buSzPct val="100000"/>
              <a:buNone/>
            </a:pPr>
            <a:r>
              <a:t/>
            </a:r>
            <a:endParaRPr/>
          </a:p>
        </p:txBody>
      </p:sp>
      <p:pic>
        <p:nvPicPr>
          <p:cNvPr id="309" name="Google Shape;309;p14"/>
          <p:cNvPicPr preferRelativeResize="0"/>
          <p:nvPr/>
        </p:nvPicPr>
        <p:blipFill rotWithShape="1">
          <a:blip r:embed="rId5">
            <a:alphaModFix/>
          </a:blip>
          <a:srcRect b="8321" l="5389" r="9467" t="3619"/>
          <a:stretch/>
        </p:blipFill>
        <p:spPr>
          <a:xfrm>
            <a:off x="906600" y="3686775"/>
            <a:ext cx="2160125" cy="219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e40e9cfeae_1_88"/>
          <p:cNvSpPr txBox="1"/>
          <p:nvPr>
            <p:ph type="title"/>
          </p:nvPr>
        </p:nvSpPr>
        <p:spPr>
          <a:xfrm>
            <a:off x="443565" y="393851"/>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Results Interpretation</a:t>
            </a:r>
            <a:endParaRPr/>
          </a:p>
        </p:txBody>
      </p:sp>
      <p:sp>
        <p:nvSpPr>
          <p:cNvPr id="316" name="Google Shape;316;ge40e9cfeae_1_88"/>
          <p:cNvSpPr txBox="1"/>
          <p:nvPr>
            <p:ph idx="1" type="body"/>
          </p:nvPr>
        </p:nvSpPr>
        <p:spPr>
          <a:xfrm>
            <a:off x="518824" y="1356549"/>
            <a:ext cx="9050100" cy="5107500"/>
          </a:xfrm>
          <a:prstGeom prst="rect">
            <a:avLst/>
          </a:prstGeom>
          <a:noFill/>
          <a:ln>
            <a:noFill/>
          </a:ln>
        </p:spPr>
        <p:txBody>
          <a:bodyPr anchorCtr="0" anchor="t" bIns="0" lIns="0" spcFirstLastPara="1" rIns="0" wrap="square" tIns="0">
            <a:normAutofit lnSpcReduction="10000"/>
          </a:bodyPr>
          <a:lstStyle/>
          <a:p>
            <a:pPr indent="0" lvl="0" marL="0" rtl="0" algn="l">
              <a:lnSpc>
                <a:spcPct val="90000"/>
              </a:lnSpc>
              <a:spcBef>
                <a:spcPts val="1000"/>
              </a:spcBef>
              <a:spcAft>
                <a:spcPts val="0"/>
              </a:spcAft>
              <a:buSzPts val="2400"/>
              <a:buNone/>
            </a:pPr>
            <a:r>
              <a:rPr b="1" lang="en-US" sz="1600">
                <a:solidFill>
                  <a:srgbClr val="0000FF"/>
                </a:solidFill>
              </a:rPr>
              <a:t>72-90:</a:t>
            </a:r>
            <a:r>
              <a:rPr b="1" lang="en-US" sz="1600"/>
              <a:t> </a:t>
            </a:r>
            <a:r>
              <a:rPr lang="en-US" sz="1600"/>
              <a:t>Way to go! You are taking excellent care of yourself. </a:t>
            </a:r>
            <a:r>
              <a:rPr b="1" i="1" lang="en-US" sz="1600"/>
              <a:t>Now you can delve further into things like getting massages, simplifying your life, and getting rid of as many stressors as you can.</a:t>
            </a:r>
            <a:endParaRPr b="1" i="1" sz="1600"/>
          </a:p>
          <a:p>
            <a:pPr indent="0" lvl="0" marL="0" rtl="0" algn="l">
              <a:lnSpc>
                <a:spcPct val="90000"/>
              </a:lnSpc>
              <a:spcBef>
                <a:spcPts val="1000"/>
              </a:spcBef>
              <a:spcAft>
                <a:spcPts val="0"/>
              </a:spcAft>
              <a:buSzPts val="2400"/>
              <a:buNone/>
            </a:pPr>
            <a:r>
              <a:rPr b="1" lang="en-US" sz="1600">
                <a:solidFill>
                  <a:srgbClr val="0000FF"/>
                </a:solidFill>
              </a:rPr>
              <a:t>54-71:</a:t>
            </a:r>
            <a:r>
              <a:rPr b="1" lang="en-US" sz="1600"/>
              <a:t> </a:t>
            </a:r>
            <a:r>
              <a:rPr lang="en-US" sz="1600"/>
              <a:t>You know how to take care of yourself. Now, do it consistently. </a:t>
            </a:r>
            <a:r>
              <a:rPr b="1" i="1" lang="en-US" sz="1600"/>
              <a:t>Would it help to track your daily self-care? What can you do that would allow for some of these self-care habits to happen regularly?</a:t>
            </a:r>
            <a:endParaRPr b="1" i="1" sz="1600"/>
          </a:p>
          <a:p>
            <a:pPr indent="0" lvl="0" marL="0" rtl="0" algn="l">
              <a:lnSpc>
                <a:spcPct val="90000"/>
              </a:lnSpc>
              <a:spcBef>
                <a:spcPts val="1000"/>
              </a:spcBef>
              <a:spcAft>
                <a:spcPts val="0"/>
              </a:spcAft>
              <a:buSzPts val="2400"/>
              <a:buNone/>
            </a:pPr>
            <a:r>
              <a:rPr b="1" lang="en-US" sz="1600">
                <a:solidFill>
                  <a:srgbClr val="0000FF"/>
                </a:solidFill>
              </a:rPr>
              <a:t>36-53:</a:t>
            </a:r>
            <a:r>
              <a:rPr lang="en-US" sz="1600"/>
              <a:t> You may value yourself, but can you prioritize self care a bit more? </a:t>
            </a:r>
            <a:r>
              <a:rPr b="1" i="1" lang="en-US" sz="1600"/>
              <a:t>Set an evening just for you every week with no outside obligations. Examine your calendar to get rid of unimportant meetings, etc. Turn off the TV/Facebook/the internet after an hour of watching/surfing, etc. Put in a daily half hour for you in your appointment book. Let go of unrealistic standards of how much you can get done in a day. Cut your to do list for the day in half. Now use that time to work on one thing on the checklist above until you form a habit. Then move onto another one.</a:t>
            </a:r>
            <a:endParaRPr b="1" i="1" sz="1600"/>
          </a:p>
          <a:p>
            <a:pPr indent="0" lvl="0" marL="0" rtl="0" algn="l">
              <a:lnSpc>
                <a:spcPct val="90000"/>
              </a:lnSpc>
              <a:spcBef>
                <a:spcPts val="1000"/>
              </a:spcBef>
              <a:spcAft>
                <a:spcPts val="0"/>
              </a:spcAft>
              <a:buSzPts val="2400"/>
              <a:buNone/>
            </a:pPr>
            <a:r>
              <a:rPr b="1" lang="en-US" sz="1600">
                <a:solidFill>
                  <a:srgbClr val="0000FF"/>
                </a:solidFill>
              </a:rPr>
              <a:t>18-35:</a:t>
            </a:r>
            <a:r>
              <a:rPr lang="en-US" sz="1600"/>
              <a:t> You feel guilty every time you take time for yourself. You need to realize that your family, friends, school and work don't want an empty vessel. They want a vibrant, authentic, energetic you. </a:t>
            </a:r>
            <a:r>
              <a:rPr b="1" i="1" lang="en-US" sz="1600"/>
              <a:t>Talk with your family and friends about how you want to start taking better care of yourself. Is there a way you can use your friends and family to build in time for your self care? If they are supportive, see if they are open to having you be accountable to them. Which thing from the above checklist do you think would have the most impact on your energy and well-being? Work on that action until it becomes a habit.</a:t>
            </a:r>
            <a:endParaRPr b="1" i="1" sz="1600"/>
          </a:p>
          <a:p>
            <a:pPr indent="0" lvl="0" marL="0" rtl="0" algn="just">
              <a:lnSpc>
                <a:spcPct val="90000"/>
              </a:lnSpc>
              <a:spcBef>
                <a:spcPts val="1000"/>
              </a:spcBef>
              <a:spcAft>
                <a:spcPts val="0"/>
              </a:spcAft>
              <a:buSzPts val="2400"/>
              <a:buNone/>
            </a:pPr>
            <a:r>
              <a:rPr b="1" lang="en-US" sz="1600">
                <a:solidFill>
                  <a:srgbClr val="0000FF"/>
                </a:solidFill>
              </a:rPr>
              <a:t>0-17:</a:t>
            </a:r>
            <a:r>
              <a:rPr lang="en-US" sz="1600">
                <a:solidFill>
                  <a:srgbClr val="0000FF"/>
                </a:solidFill>
              </a:rPr>
              <a:t> </a:t>
            </a:r>
            <a:r>
              <a:rPr lang="en-US" sz="1600"/>
              <a:t>Your actions don’t seem to reflect that you prioritize taking care of yourself. What are you prioritizing instead? You need to realize that your family, friends, school and work don't want an empty vessel. They want a vibrant, authentic, energetic you. </a:t>
            </a:r>
            <a:r>
              <a:rPr b="1" i="1" lang="en-US" sz="1600"/>
              <a:t>Talk with your family and friends about how you want to start taking better care of yourself. Remember, you are just as important as the other people in your life. Shine for them! Pick an easy, non-threatening action to start caring for yourself. Maybe you can drink one more glass of water or take 5 minutes alone. Start small and work your way up. </a:t>
            </a:r>
            <a:endParaRPr b="1" i="1" sz="1600"/>
          </a:p>
        </p:txBody>
      </p:sp>
      <p:sp>
        <p:nvSpPr>
          <p:cNvPr id="317" name="Google Shape;317;ge40e9cfeae_1_88"/>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descr="A picture containing person, yellow&#10;&#10;Description automatically generated" id="318" name="Google Shape;318;ge40e9cfeae_1_88"/>
          <p:cNvPicPr preferRelativeResize="0"/>
          <p:nvPr/>
        </p:nvPicPr>
        <p:blipFill rotWithShape="1">
          <a:blip r:embed="rId3">
            <a:alphaModFix/>
          </a:blip>
          <a:srcRect b="0" l="32467" r="0" t="0"/>
          <a:stretch/>
        </p:blipFill>
        <p:spPr>
          <a:xfrm>
            <a:off x="9670472" y="440031"/>
            <a:ext cx="3803399" cy="56321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e14c429e4f_0_7"/>
          <p:cNvPicPr preferRelativeResize="0"/>
          <p:nvPr/>
        </p:nvPicPr>
        <p:blipFill rotWithShape="1">
          <a:blip r:embed="rId3">
            <a:alphaModFix/>
          </a:blip>
          <a:srcRect b="0" l="0" r="0" t="0"/>
          <a:stretch/>
        </p:blipFill>
        <p:spPr>
          <a:xfrm>
            <a:off x="332875" y="1108675"/>
            <a:ext cx="10556227" cy="5937875"/>
          </a:xfrm>
          <a:prstGeom prst="rect">
            <a:avLst/>
          </a:prstGeom>
          <a:noFill/>
          <a:ln>
            <a:noFill/>
          </a:ln>
        </p:spPr>
      </p:pic>
      <p:sp>
        <p:nvSpPr>
          <p:cNvPr id="325" name="Google Shape;325;ge14c429e4f_0_7"/>
          <p:cNvSpPr txBox="1"/>
          <p:nvPr>
            <p:ph type="title"/>
          </p:nvPr>
        </p:nvSpPr>
        <p:spPr>
          <a:xfrm>
            <a:off x="443565" y="414926"/>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The Time is Now </a:t>
            </a:r>
            <a:endParaRPr/>
          </a:p>
        </p:txBody>
      </p:sp>
      <p:sp>
        <p:nvSpPr>
          <p:cNvPr id="326" name="Google Shape;326;ge14c429e4f_0_7"/>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327" name="Google Shape;327;ge14c429e4f_0_7"/>
          <p:cNvPicPr preferRelativeResize="0"/>
          <p:nvPr/>
        </p:nvPicPr>
        <p:blipFill rotWithShape="1">
          <a:blip r:embed="rId4">
            <a:alphaModFix/>
          </a:blip>
          <a:srcRect b="0" l="0" r="0" t="0"/>
          <a:stretch/>
        </p:blipFill>
        <p:spPr>
          <a:xfrm>
            <a:off x="10952427" y="1264025"/>
            <a:ext cx="1082176" cy="636575"/>
          </a:xfrm>
          <a:prstGeom prst="rect">
            <a:avLst/>
          </a:prstGeom>
          <a:noFill/>
          <a:ln>
            <a:noFill/>
          </a:ln>
        </p:spPr>
      </p:pic>
      <p:pic>
        <p:nvPicPr>
          <p:cNvPr id="328" name="Google Shape;328;ge14c429e4f_0_7"/>
          <p:cNvPicPr preferRelativeResize="0"/>
          <p:nvPr/>
        </p:nvPicPr>
        <p:blipFill rotWithShape="1">
          <a:blip r:embed="rId5">
            <a:alphaModFix/>
          </a:blip>
          <a:srcRect b="0" l="0" r="0" t="0"/>
          <a:stretch/>
        </p:blipFill>
        <p:spPr>
          <a:xfrm>
            <a:off x="9065725" y="1328150"/>
            <a:ext cx="1886701" cy="508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e40e9cfeae_1_607"/>
          <p:cNvSpPr txBox="1"/>
          <p:nvPr>
            <p:ph type="title"/>
          </p:nvPr>
        </p:nvSpPr>
        <p:spPr>
          <a:xfrm>
            <a:off x="443565" y="414926"/>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Stress is Systemic</a:t>
            </a:r>
            <a:endParaRPr/>
          </a:p>
        </p:txBody>
      </p:sp>
      <p:sp>
        <p:nvSpPr>
          <p:cNvPr id="335" name="Google Shape;335;ge40e9cfeae_1_607"/>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descr="Website&#10;&#10;Description automatically generated with medium confidence" id="336" name="Google Shape;336;ge40e9cfeae_1_60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e40e9cfeae_1_434"/>
          <p:cNvSpPr txBox="1"/>
          <p:nvPr>
            <p:ph type="title"/>
          </p:nvPr>
        </p:nvSpPr>
        <p:spPr>
          <a:xfrm>
            <a:off x="434329" y="400811"/>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800"/>
              <a:buFont typeface="Arial"/>
              <a:buNone/>
            </a:pPr>
            <a:r>
              <a:rPr lang="en-US"/>
              <a:t>The Stress Response Cycle</a:t>
            </a:r>
            <a:endParaRPr/>
          </a:p>
        </p:txBody>
      </p:sp>
      <p:sp>
        <p:nvSpPr>
          <p:cNvPr id="342" name="Google Shape;342;ge40e9cfeae_1_434"/>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pic>
        <p:nvPicPr>
          <p:cNvPr id="343" name="Google Shape;343;ge40e9cfeae_1_434" title="What is the stress cycle and how can you complete it?"/>
          <p:cNvPicPr preferRelativeResize="0"/>
          <p:nvPr/>
        </p:nvPicPr>
        <p:blipFill rotWithShape="1">
          <a:blip r:embed="rId3">
            <a:alphaModFix/>
          </a:blip>
          <a:srcRect b="0" l="0" r="0" t="0"/>
          <a:stretch/>
        </p:blipFill>
        <p:spPr>
          <a:xfrm>
            <a:off x="1505527" y="1299335"/>
            <a:ext cx="9180946" cy="51872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8" name="Shape 348"/>
        <p:cNvGrpSpPr/>
        <p:nvPr/>
      </p:nvGrpSpPr>
      <p:grpSpPr>
        <a:xfrm>
          <a:off x="0" y="0"/>
          <a:ext cx="0" cy="0"/>
          <a:chOff x="0" y="0"/>
          <a:chExt cx="0" cy="0"/>
        </a:xfrm>
      </p:grpSpPr>
      <p:sp>
        <p:nvSpPr>
          <p:cNvPr id="349" name="Google Shape;349;ge788487645_1_0"/>
          <p:cNvSpPr txBox="1"/>
          <p:nvPr>
            <p:ph type="title"/>
          </p:nvPr>
        </p:nvSpPr>
        <p:spPr>
          <a:xfrm>
            <a:off x="434125" y="374975"/>
            <a:ext cx="11291400" cy="898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Burnout, the Brain, and Completing the Stress Response Cycle</a:t>
            </a:r>
            <a:endParaRPr/>
          </a:p>
        </p:txBody>
      </p:sp>
      <p:sp>
        <p:nvSpPr>
          <p:cNvPr id="350" name="Google Shape;350;ge788487645_1_0"/>
          <p:cNvSpPr txBox="1"/>
          <p:nvPr>
            <p:ph idx="12" type="sldNum"/>
          </p:nvPr>
        </p:nvSpPr>
        <p:spPr>
          <a:xfrm>
            <a:off x="332873" y="6356350"/>
            <a:ext cx="2743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type="title"/>
          </p:nvPr>
        </p:nvSpPr>
        <p:spPr>
          <a:xfrm>
            <a:off x="443578" y="356100"/>
            <a:ext cx="10282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lang="en-US" sz="3600"/>
              <a:t>Stress Awareness Tool</a:t>
            </a:r>
            <a:endParaRPr/>
          </a:p>
        </p:txBody>
      </p:sp>
      <p:sp>
        <p:nvSpPr>
          <p:cNvPr id="183" name="Google Shape;183;p11"/>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F7F7F"/>
              </a:buClr>
              <a:buSzPts val="1600"/>
              <a:buFont typeface="Arial"/>
              <a:buNone/>
            </a:pPr>
            <a:fld id="{00000000-1234-1234-1234-123412341234}" type="slidenum">
              <a:rPr b="0" i="0" lang="en-US" sz="1600" u="none" cap="none" strike="noStrike">
                <a:solidFill>
                  <a:srgbClr val="7F7F7F"/>
                </a:solidFill>
                <a:latin typeface="Arial"/>
                <a:ea typeface="Arial"/>
                <a:cs typeface="Arial"/>
                <a:sym typeface="Arial"/>
              </a:rPr>
              <a:t>‹#›</a:t>
            </a:fld>
            <a:endParaRPr b="0" i="0" sz="1600" u="none" cap="none" strike="noStrike">
              <a:solidFill>
                <a:srgbClr val="7F7F7F"/>
              </a:solidFill>
              <a:latin typeface="Arial"/>
              <a:ea typeface="Arial"/>
              <a:cs typeface="Arial"/>
              <a:sym typeface="Arial"/>
            </a:endParaRPr>
          </a:p>
        </p:txBody>
      </p:sp>
      <p:sp>
        <p:nvSpPr>
          <p:cNvPr id="184" name="Google Shape;184;p11"/>
          <p:cNvSpPr txBox="1"/>
          <p:nvPr/>
        </p:nvSpPr>
        <p:spPr>
          <a:xfrm>
            <a:off x="332875" y="5498750"/>
            <a:ext cx="7643100" cy="68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3500"/>
              <a:buFont typeface="Arial"/>
              <a:buNone/>
            </a:pPr>
            <a:r>
              <a:rPr b="0" i="0" lang="en-US" sz="3500" u="none" cap="none" strike="noStrike">
                <a:solidFill>
                  <a:srgbClr val="595959"/>
                </a:solidFill>
                <a:latin typeface="Arial"/>
                <a:ea typeface="Arial"/>
                <a:cs typeface="Arial"/>
                <a:sym typeface="Arial"/>
              </a:rPr>
              <a:t>https://bit.ly/cdestressawareness</a:t>
            </a:r>
            <a:endParaRPr b="0" i="0" sz="3500" u="none" cap="none" strike="noStrike">
              <a:solidFill>
                <a:srgbClr val="595959"/>
              </a:solidFill>
              <a:latin typeface="Arial"/>
              <a:ea typeface="Arial"/>
              <a:cs typeface="Arial"/>
              <a:sym typeface="Arial"/>
            </a:endParaRPr>
          </a:p>
        </p:txBody>
      </p:sp>
      <p:pic>
        <p:nvPicPr>
          <p:cNvPr id="185" name="Google Shape;185;p11"/>
          <p:cNvPicPr preferRelativeResize="0"/>
          <p:nvPr/>
        </p:nvPicPr>
        <p:blipFill rotWithShape="1">
          <a:blip r:embed="rId3">
            <a:alphaModFix/>
          </a:blip>
          <a:srcRect b="0" l="0" r="0" t="0"/>
          <a:stretch/>
        </p:blipFill>
        <p:spPr>
          <a:xfrm>
            <a:off x="8954447" y="1507487"/>
            <a:ext cx="2968729" cy="3843025"/>
          </a:xfrm>
          <a:prstGeom prst="rect">
            <a:avLst/>
          </a:prstGeom>
          <a:noFill/>
          <a:ln>
            <a:noFill/>
          </a:ln>
        </p:spPr>
      </p:pic>
      <p:pic>
        <p:nvPicPr>
          <p:cNvPr id="186" name="Google Shape;186;p11"/>
          <p:cNvPicPr preferRelativeResize="0"/>
          <p:nvPr/>
        </p:nvPicPr>
        <p:blipFill rotWithShape="1">
          <a:blip r:embed="rId4">
            <a:alphaModFix/>
          </a:blip>
          <a:srcRect b="0" l="0" r="0" t="0"/>
          <a:stretch/>
        </p:blipFill>
        <p:spPr>
          <a:xfrm>
            <a:off x="7164650" y="2402501"/>
            <a:ext cx="2893851" cy="3746075"/>
          </a:xfrm>
          <a:prstGeom prst="rect">
            <a:avLst/>
          </a:prstGeom>
          <a:noFill/>
          <a:ln>
            <a:noFill/>
          </a:ln>
        </p:spPr>
      </p:pic>
      <p:pic>
        <p:nvPicPr>
          <p:cNvPr id="187" name="Google Shape;187;p11"/>
          <p:cNvPicPr preferRelativeResize="0"/>
          <p:nvPr/>
        </p:nvPicPr>
        <p:blipFill rotWithShape="1">
          <a:blip r:embed="rId5">
            <a:alphaModFix/>
          </a:blip>
          <a:srcRect b="0" l="0" r="0" t="0"/>
          <a:stretch/>
        </p:blipFill>
        <p:spPr>
          <a:xfrm>
            <a:off x="443575" y="1533450"/>
            <a:ext cx="3791100" cy="3791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5" name="Shape 355"/>
        <p:cNvGrpSpPr/>
        <p:nvPr/>
      </p:nvGrpSpPr>
      <p:grpSpPr>
        <a:xfrm>
          <a:off x="0" y="0"/>
          <a:ext cx="0" cy="0"/>
          <a:chOff x="0" y="0"/>
          <a:chExt cx="0" cy="0"/>
        </a:xfrm>
      </p:grpSpPr>
      <p:sp>
        <p:nvSpPr>
          <p:cNvPr id="356" name="Google Shape;356;ge788487645_1_6"/>
          <p:cNvSpPr txBox="1"/>
          <p:nvPr>
            <p:ph type="title"/>
          </p:nvPr>
        </p:nvSpPr>
        <p:spPr>
          <a:xfrm>
            <a:off x="434125" y="374975"/>
            <a:ext cx="11291400" cy="898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Burnout and the Brain</a:t>
            </a:r>
            <a:endParaRPr/>
          </a:p>
        </p:txBody>
      </p:sp>
      <p:sp>
        <p:nvSpPr>
          <p:cNvPr id="357" name="Google Shape;357;ge788487645_1_6"/>
          <p:cNvSpPr txBox="1"/>
          <p:nvPr>
            <p:ph idx="12" type="sldNum"/>
          </p:nvPr>
        </p:nvSpPr>
        <p:spPr>
          <a:xfrm>
            <a:off x="332873" y="6356350"/>
            <a:ext cx="2743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e4a8e79ebd_0_12"/>
          <p:cNvSpPr txBox="1"/>
          <p:nvPr>
            <p:ph type="ctrTitle"/>
          </p:nvPr>
        </p:nvSpPr>
        <p:spPr>
          <a:xfrm>
            <a:off x="2103625" y="2062100"/>
            <a:ext cx="7905000" cy="3094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4444"/>
              <a:buNone/>
            </a:pPr>
            <a:r>
              <a:rPr lang="en-US"/>
              <a:t>What do you do to take care of your mental well-being?</a:t>
            </a:r>
            <a:endParaRPr/>
          </a:p>
          <a:p>
            <a:pPr indent="0" lvl="0" marL="0" rtl="0" algn="ctr">
              <a:lnSpc>
                <a:spcPct val="90000"/>
              </a:lnSpc>
              <a:spcBef>
                <a:spcPts val="0"/>
              </a:spcBef>
              <a:spcAft>
                <a:spcPts val="0"/>
              </a:spcAft>
              <a:buSzPts val="4444"/>
              <a:buNone/>
            </a:pPr>
            <a:r>
              <a:t/>
            </a:r>
            <a:endParaRPr/>
          </a:p>
          <a:p>
            <a:pPr indent="0" lvl="0" marL="0" rtl="0" algn="ctr">
              <a:lnSpc>
                <a:spcPct val="90000"/>
              </a:lnSpc>
              <a:spcBef>
                <a:spcPts val="0"/>
              </a:spcBef>
              <a:spcAft>
                <a:spcPts val="0"/>
              </a:spcAft>
              <a:buSzPts val="4444"/>
              <a:buNone/>
            </a:pPr>
            <a:r>
              <a:rPr lang="en-US"/>
              <a:t>What does your school do to promote psychological wellness?</a:t>
            </a:r>
            <a:endParaRPr/>
          </a:p>
        </p:txBody>
      </p:sp>
      <p:sp>
        <p:nvSpPr>
          <p:cNvPr id="364" name="Google Shape;364;ge4a8e79ebd_0_12"/>
          <p:cNvSpPr txBox="1"/>
          <p:nvPr>
            <p:ph idx="12" type="sldNum"/>
          </p:nvPr>
        </p:nvSpPr>
        <p:spPr>
          <a:xfrm>
            <a:off x="227916" y="6427021"/>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365" name="Google Shape;365;ge4a8e79ebd_0_12"/>
          <p:cNvPicPr preferRelativeResize="0"/>
          <p:nvPr/>
        </p:nvPicPr>
        <p:blipFill rotWithShape="1">
          <a:blip r:embed="rId3">
            <a:alphaModFix/>
          </a:blip>
          <a:srcRect b="0" l="0" r="0" t="0"/>
          <a:stretch/>
        </p:blipFill>
        <p:spPr>
          <a:xfrm>
            <a:off x="727760" y="6189725"/>
            <a:ext cx="1615325" cy="437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b82494ba39_1_0"/>
          <p:cNvSpPr txBox="1"/>
          <p:nvPr>
            <p:ph type="title"/>
          </p:nvPr>
        </p:nvSpPr>
        <p:spPr>
          <a:xfrm>
            <a:off x="434127" y="374975"/>
            <a:ext cx="9829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Neuroscience Made Simple</a:t>
            </a:r>
            <a:endParaRPr/>
          </a:p>
        </p:txBody>
      </p:sp>
      <p:sp>
        <p:nvSpPr>
          <p:cNvPr id="372" name="Google Shape;372;gb82494ba39_1_0"/>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descr="A picture containing text&#10;&#10;Description automatically generated" id="373" name="Google Shape;373;gb82494ba39_1_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Google Shape;379;gb82494ba39_1_7"/>
          <p:cNvSpPr txBox="1"/>
          <p:nvPr>
            <p:ph type="title"/>
          </p:nvPr>
        </p:nvSpPr>
        <p:spPr>
          <a:xfrm>
            <a:off x="443578" y="356100"/>
            <a:ext cx="10282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lang="en-US" sz="3600"/>
              <a:t>Signs You’re Stressed </a:t>
            </a:r>
            <a:endParaRPr/>
          </a:p>
        </p:txBody>
      </p:sp>
      <p:sp>
        <p:nvSpPr>
          <p:cNvPr id="380" name="Google Shape;380;gb82494ba39_1_7"/>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F7F7F"/>
              </a:buClr>
              <a:buSzPts val="1600"/>
              <a:buFont typeface="Arial"/>
              <a:buNone/>
            </a:pPr>
            <a:fld id="{00000000-1234-1234-1234-123412341234}" type="slidenum">
              <a:rPr b="0" i="0" lang="en-US" sz="1600" u="none" cap="none" strike="noStrike">
                <a:solidFill>
                  <a:srgbClr val="7F7F7F"/>
                </a:solidFill>
                <a:latin typeface="Arial"/>
                <a:ea typeface="Arial"/>
                <a:cs typeface="Arial"/>
                <a:sym typeface="Arial"/>
              </a:rPr>
              <a:t>‹#›</a:t>
            </a:fld>
            <a:endParaRPr b="0" i="0" sz="1600" u="none" cap="none" strike="noStrike">
              <a:solidFill>
                <a:srgbClr val="7F7F7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
          <p:cNvSpPr txBox="1"/>
          <p:nvPr>
            <p:ph idx="2" type="body"/>
          </p:nvPr>
        </p:nvSpPr>
        <p:spPr>
          <a:xfrm>
            <a:off x="6172200" y="1554480"/>
            <a:ext cx="5181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2400"/>
              <a:buNone/>
            </a:pPr>
            <a:r>
              <a:t/>
            </a:r>
            <a:endParaRPr/>
          </a:p>
          <a:p>
            <a:pPr indent="-76200" lvl="0" marL="228600" rtl="0" algn="l">
              <a:lnSpc>
                <a:spcPct val="90000"/>
              </a:lnSpc>
              <a:spcBef>
                <a:spcPts val="1000"/>
              </a:spcBef>
              <a:spcAft>
                <a:spcPts val="0"/>
              </a:spcAft>
              <a:buClr>
                <a:schemeClr val="dk1"/>
              </a:buClr>
              <a:buSzPts val="2400"/>
              <a:buNone/>
            </a:pPr>
            <a:r>
              <a:t/>
            </a:r>
            <a:endParaRPr/>
          </a:p>
        </p:txBody>
      </p:sp>
      <p:sp>
        <p:nvSpPr>
          <p:cNvPr id="387" name="Google Shape;387;p4"/>
          <p:cNvSpPr txBox="1"/>
          <p:nvPr>
            <p:ph type="title"/>
          </p:nvPr>
        </p:nvSpPr>
        <p:spPr>
          <a:xfrm>
            <a:off x="330364" y="344551"/>
            <a:ext cx="10910100" cy="89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lang="en-US" sz="4400">
                <a:latin typeface="Arial"/>
                <a:ea typeface="Arial"/>
                <a:cs typeface="Arial"/>
                <a:sym typeface="Arial"/>
              </a:rPr>
              <a:t>Stress Response &amp; Amygdala Hijack</a:t>
            </a:r>
            <a:endParaRPr/>
          </a:p>
        </p:txBody>
      </p:sp>
      <p:pic>
        <p:nvPicPr>
          <p:cNvPr id="388" name="Google Shape;388;p4"/>
          <p:cNvPicPr preferRelativeResize="0"/>
          <p:nvPr/>
        </p:nvPicPr>
        <p:blipFill rotWithShape="1">
          <a:blip r:embed="rId3">
            <a:alphaModFix/>
          </a:blip>
          <a:srcRect b="0" l="0" r="12257" t="0"/>
          <a:stretch/>
        </p:blipFill>
        <p:spPr>
          <a:xfrm>
            <a:off x="6785574" y="1964284"/>
            <a:ext cx="4846445" cy="4140518"/>
          </a:xfrm>
          <a:prstGeom prst="rect">
            <a:avLst/>
          </a:prstGeom>
          <a:noFill/>
          <a:ln>
            <a:noFill/>
          </a:ln>
        </p:spPr>
      </p:pic>
      <p:sp>
        <p:nvSpPr>
          <p:cNvPr id="389" name="Google Shape;389;p4"/>
          <p:cNvSpPr txBox="1"/>
          <p:nvPr/>
        </p:nvSpPr>
        <p:spPr>
          <a:xfrm>
            <a:off x="207550" y="1669675"/>
            <a:ext cx="7074900" cy="3935100"/>
          </a:xfrm>
          <a:prstGeom prst="rect">
            <a:avLst/>
          </a:prstGeom>
          <a:noFill/>
          <a:ln>
            <a:noFill/>
          </a:ln>
        </p:spPr>
        <p:txBody>
          <a:bodyPr anchorCtr="0" anchor="t" bIns="45700" lIns="91425" spcFirstLastPara="1" rIns="91425" wrap="square" tIns="45700">
            <a:normAutofit fontScale="92500" lnSpcReduction="20000"/>
          </a:bodyPr>
          <a:lstStyle/>
          <a:p>
            <a:pPr indent="-40639" lvl="0" marL="228600" marR="0" rtl="0" algn="l">
              <a:lnSpc>
                <a:spcPct val="90000"/>
              </a:lnSpc>
              <a:spcBef>
                <a:spcPts val="0"/>
              </a:spcBef>
              <a:spcAft>
                <a:spcPts val="0"/>
              </a:spcAft>
              <a:buClr>
                <a:srgbClr val="000000"/>
              </a:buClr>
              <a:buSzPct val="100000"/>
              <a:buFont typeface="Arial"/>
              <a:buNone/>
            </a:pPr>
            <a:r>
              <a:t/>
            </a:r>
            <a:endParaRPr b="0" i="0" sz="3200" u="none" cap="none" strike="noStrike">
              <a:solidFill>
                <a:srgbClr val="595959"/>
              </a:solidFill>
              <a:latin typeface="Arial"/>
              <a:ea typeface="Arial"/>
              <a:cs typeface="Arial"/>
              <a:sym typeface="Arial"/>
            </a:endParaRPr>
          </a:p>
          <a:p>
            <a:pPr indent="0" lvl="0" marL="228600" marR="0" rtl="0" algn="l">
              <a:lnSpc>
                <a:spcPct val="90000"/>
              </a:lnSpc>
              <a:spcBef>
                <a:spcPts val="1000"/>
              </a:spcBef>
              <a:spcAft>
                <a:spcPts val="0"/>
              </a:spcAft>
              <a:buClr>
                <a:srgbClr val="000000"/>
              </a:buClr>
              <a:buSzPct val="100000"/>
              <a:buFont typeface="Arial"/>
              <a:buNone/>
            </a:pPr>
            <a:r>
              <a:rPr b="0" i="0" lang="en-US" sz="3200" u="none" cap="none" strike="noStrike">
                <a:solidFill>
                  <a:srgbClr val="595959"/>
                </a:solidFill>
                <a:latin typeface="Arial"/>
                <a:ea typeface="Arial"/>
                <a:cs typeface="Arial"/>
                <a:sym typeface="Arial"/>
              </a:rPr>
              <a:t>The amygdala is the seat of emotion. It is a psychological guard that is continually asking of all experiences:</a:t>
            </a:r>
            <a:endParaRPr b="0" i="0" sz="2800" u="none" cap="none" strike="noStrike">
              <a:solidFill>
                <a:srgbClr val="595959"/>
              </a:solidFill>
              <a:latin typeface="Arial"/>
              <a:ea typeface="Arial"/>
              <a:cs typeface="Arial"/>
              <a:sym typeface="Arial"/>
            </a:endParaRPr>
          </a:p>
          <a:p>
            <a:pPr indent="-228600" lvl="1" marL="685800" marR="0" rtl="0" algn="l">
              <a:lnSpc>
                <a:spcPct val="90000"/>
              </a:lnSpc>
              <a:spcBef>
                <a:spcPts val="500"/>
              </a:spcBef>
              <a:spcAft>
                <a:spcPts val="0"/>
              </a:spcAft>
              <a:buClr>
                <a:srgbClr val="595959"/>
              </a:buClr>
              <a:buSzPct val="100000"/>
              <a:buFont typeface="Arial"/>
              <a:buChar char="•"/>
            </a:pPr>
            <a:r>
              <a:rPr b="0" i="0" lang="en-US" sz="2800" u="none" cap="none" strike="noStrike">
                <a:solidFill>
                  <a:srgbClr val="595959"/>
                </a:solidFill>
                <a:latin typeface="Arial"/>
                <a:ea typeface="Arial"/>
                <a:cs typeface="Arial"/>
                <a:sym typeface="Arial"/>
              </a:rPr>
              <a:t>Is this something I hate?</a:t>
            </a:r>
            <a:endParaRPr b="0" i="0" sz="2400" u="none" cap="none" strike="noStrike">
              <a:solidFill>
                <a:srgbClr val="595959"/>
              </a:solidFill>
              <a:latin typeface="Arial"/>
              <a:ea typeface="Arial"/>
              <a:cs typeface="Arial"/>
              <a:sym typeface="Arial"/>
            </a:endParaRPr>
          </a:p>
          <a:p>
            <a:pPr indent="-228600" lvl="1" marL="685800" marR="0" rtl="0" algn="l">
              <a:lnSpc>
                <a:spcPct val="90000"/>
              </a:lnSpc>
              <a:spcBef>
                <a:spcPts val="500"/>
              </a:spcBef>
              <a:spcAft>
                <a:spcPts val="0"/>
              </a:spcAft>
              <a:buClr>
                <a:srgbClr val="595959"/>
              </a:buClr>
              <a:buSzPct val="100000"/>
              <a:buFont typeface="Arial"/>
              <a:buChar char="•"/>
            </a:pPr>
            <a:r>
              <a:rPr b="0" i="0" lang="en-US" sz="2800" u="none" cap="none" strike="noStrike">
                <a:solidFill>
                  <a:srgbClr val="595959"/>
                </a:solidFill>
                <a:latin typeface="Arial"/>
                <a:ea typeface="Arial"/>
                <a:cs typeface="Arial"/>
                <a:sym typeface="Arial"/>
              </a:rPr>
              <a:t>Is this something I fear?</a:t>
            </a:r>
            <a:endParaRPr b="0" i="0" sz="2400" u="none" cap="none" strike="noStrike">
              <a:solidFill>
                <a:srgbClr val="595959"/>
              </a:solidFill>
              <a:latin typeface="Arial"/>
              <a:ea typeface="Arial"/>
              <a:cs typeface="Arial"/>
              <a:sym typeface="Arial"/>
            </a:endParaRPr>
          </a:p>
          <a:p>
            <a:pPr indent="-228600" lvl="1" marL="685800" marR="0" rtl="0" algn="l">
              <a:lnSpc>
                <a:spcPct val="90000"/>
              </a:lnSpc>
              <a:spcBef>
                <a:spcPts val="500"/>
              </a:spcBef>
              <a:spcAft>
                <a:spcPts val="0"/>
              </a:spcAft>
              <a:buClr>
                <a:srgbClr val="595959"/>
              </a:buClr>
              <a:buSzPct val="100000"/>
              <a:buFont typeface="Arial"/>
              <a:buChar char="•"/>
            </a:pPr>
            <a:r>
              <a:rPr b="0" i="0" lang="en-US" sz="2800" u="none" cap="none" strike="noStrike">
                <a:solidFill>
                  <a:srgbClr val="595959"/>
                </a:solidFill>
                <a:latin typeface="Arial"/>
                <a:ea typeface="Arial"/>
                <a:cs typeface="Arial"/>
                <a:sym typeface="Arial"/>
              </a:rPr>
              <a:t>Is this something that can hurt me?</a:t>
            </a:r>
            <a:endParaRPr b="0" i="0" sz="2400" u="none" cap="none" strike="noStrike">
              <a:solidFill>
                <a:srgbClr val="595959"/>
              </a:solidFill>
              <a:latin typeface="Arial"/>
              <a:ea typeface="Arial"/>
              <a:cs typeface="Arial"/>
              <a:sym typeface="Arial"/>
            </a:endParaRPr>
          </a:p>
          <a:p>
            <a:pPr indent="-228600" lvl="1" marL="685800" marR="0" rtl="0" algn="l">
              <a:lnSpc>
                <a:spcPct val="90000"/>
              </a:lnSpc>
              <a:spcBef>
                <a:spcPts val="500"/>
              </a:spcBef>
              <a:spcAft>
                <a:spcPts val="0"/>
              </a:spcAft>
              <a:buClr>
                <a:srgbClr val="595959"/>
              </a:buClr>
              <a:buSzPct val="100000"/>
              <a:buFont typeface="Arial"/>
              <a:buChar char="•"/>
            </a:pPr>
            <a:r>
              <a:rPr b="0" i="0" lang="en-US" sz="2800" u="none" cap="none" strike="noStrike">
                <a:solidFill>
                  <a:srgbClr val="595959"/>
                </a:solidFill>
                <a:latin typeface="Arial"/>
                <a:ea typeface="Arial"/>
                <a:cs typeface="Arial"/>
                <a:sym typeface="Arial"/>
              </a:rPr>
              <a:t>If the answer is “yes”, chemical messages are immediately sent out to all parts of the brain.</a:t>
            </a:r>
            <a:endParaRPr b="0" i="0" sz="2400" u="none" cap="none" strike="noStrike">
              <a:solidFill>
                <a:srgbClr val="595959"/>
              </a:solidFill>
              <a:latin typeface="Arial"/>
              <a:ea typeface="Arial"/>
              <a:cs typeface="Arial"/>
              <a:sym typeface="Arial"/>
            </a:endParaRPr>
          </a:p>
          <a:p>
            <a:pPr indent="-64135" lvl="0" marL="228600" marR="0" rtl="0" algn="l">
              <a:lnSpc>
                <a:spcPct val="90000"/>
              </a:lnSpc>
              <a:spcBef>
                <a:spcPts val="1000"/>
              </a:spcBef>
              <a:spcAft>
                <a:spcPts val="0"/>
              </a:spcAft>
              <a:buClr>
                <a:srgbClr val="000000"/>
              </a:buClr>
              <a:buSzPct val="100000"/>
              <a:buFont typeface="Arial"/>
              <a:buNone/>
            </a:pPr>
            <a:r>
              <a:t/>
            </a:r>
            <a:endParaRPr b="0" i="0" sz="2800" u="none" cap="none" strike="noStrike">
              <a:solidFill>
                <a:srgbClr val="595959"/>
              </a:solidFill>
              <a:latin typeface="Arial"/>
              <a:ea typeface="Arial"/>
              <a:cs typeface="Arial"/>
              <a:sym typeface="Arial"/>
            </a:endParaRPr>
          </a:p>
        </p:txBody>
      </p:sp>
      <p:sp>
        <p:nvSpPr>
          <p:cNvPr id="390" name="Google Shape;390;p4"/>
          <p:cNvSpPr txBox="1"/>
          <p:nvPr/>
        </p:nvSpPr>
        <p:spPr>
          <a:xfrm>
            <a:off x="262913" y="1243084"/>
            <a:ext cx="8975700" cy="492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Hand-Brain Model Explains Stress Response in the Brain</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7"/>
          <p:cNvSpPr txBox="1"/>
          <p:nvPr>
            <p:ph type="title"/>
          </p:nvPr>
        </p:nvSpPr>
        <p:spPr>
          <a:xfrm>
            <a:off x="492640" y="374976"/>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lang="en-US" sz="3600"/>
              <a:t>Cognitive Triangle</a:t>
            </a:r>
            <a:endParaRPr/>
          </a:p>
        </p:txBody>
      </p:sp>
      <p:sp>
        <p:nvSpPr>
          <p:cNvPr id="397" name="Google Shape;397;p7"/>
          <p:cNvSpPr txBox="1"/>
          <p:nvPr/>
        </p:nvSpPr>
        <p:spPr>
          <a:xfrm>
            <a:off x="1668463" y="1166309"/>
            <a:ext cx="8975700" cy="4920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The cognitive triangle used in CBT therapy can help us intervene</a:t>
            </a:r>
            <a:endParaRPr b="0" i="0" sz="1200" u="none" cap="none" strike="noStrike">
              <a:solidFill>
                <a:srgbClr val="000000"/>
              </a:solidFill>
              <a:latin typeface="Arial"/>
              <a:ea typeface="Arial"/>
              <a:cs typeface="Arial"/>
              <a:sym typeface="Arial"/>
            </a:endParaRPr>
          </a:p>
        </p:txBody>
      </p:sp>
      <p:sp>
        <p:nvSpPr>
          <p:cNvPr id="398" name="Google Shape;398;p7"/>
          <p:cNvSpPr/>
          <p:nvPr/>
        </p:nvSpPr>
        <p:spPr>
          <a:xfrm>
            <a:off x="3636335" y="4710224"/>
            <a:ext cx="5199300" cy="1850100"/>
          </a:xfrm>
          <a:prstGeom prst="roundRect">
            <a:avLst>
              <a:gd fmla="val 16667" name="adj"/>
            </a:avLst>
          </a:prstGeom>
          <a:solidFill>
            <a:srgbClr val="009DDC"/>
          </a:solidFill>
          <a:ln cap="flat" cmpd="sng" w="12700">
            <a:solidFill>
              <a:srgbClr val="0072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FFFFFF"/>
                </a:solidFill>
                <a:latin typeface="Arial"/>
                <a:ea typeface="Arial"/>
                <a:cs typeface="Arial"/>
                <a:sym typeface="Arial"/>
              </a:rPr>
              <a:t>Situation</a:t>
            </a:r>
            <a:endParaRPr b="0" i="0" sz="1400" u="none" cap="none" strike="noStrike">
              <a:solidFill>
                <a:srgbClr val="000000"/>
              </a:solidFill>
              <a:latin typeface="Arial"/>
              <a:ea typeface="Arial"/>
              <a:cs typeface="Arial"/>
              <a:sym typeface="Arial"/>
            </a:endParaRPr>
          </a:p>
        </p:txBody>
      </p:sp>
      <p:sp>
        <p:nvSpPr>
          <p:cNvPr id="399" name="Google Shape;399;p7"/>
          <p:cNvSpPr/>
          <p:nvPr/>
        </p:nvSpPr>
        <p:spPr>
          <a:xfrm>
            <a:off x="492644" y="3170425"/>
            <a:ext cx="3888000" cy="1294200"/>
          </a:xfrm>
          <a:prstGeom prst="roundRect">
            <a:avLst>
              <a:gd fmla="val 16667" name="adj"/>
            </a:avLst>
          </a:prstGeom>
          <a:solidFill>
            <a:srgbClr val="ED8803"/>
          </a:solidFill>
          <a:ln cap="flat" cmpd="sng" w="12700">
            <a:solidFill>
              <a:srgbClr val="AC63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FFFFFF"/>
                </a:solidFill>
                <a:latin typeface="Arial"/>
                <a:ea typeface="Arial"/>
                <a:cs typeface="Arial"/>
                <a:sym typeface="Arial"/>
              </a:rPr>
              <a:t>Thoughts</a:t>
            </a:r>
            <a:endParaRPr b="0" i="0" sz="1400" u="none" cap="none" strike="noStrike">
              <a:solidFill>
                <a:srgbClr val="000000"/>
              </a:solidFill>
              <a:latin typeface="Arial"/>
              <a:ea typeface="Arial"/>
              <a:cs typeface="Arial"/>
              <a:sym typeface="Arial"/>
            </a:endParaRPr>
          </a:p>
        </p:txBody>
      </p:sp>
      <p:sp>
        <p:nvSpPr>
          <p:cNvPr id="400" name="Google Shape;400;p7"/>
          <p:cNvSpPr/>
          <p:nvPr/>
        </p:nvSpPr>
        <p:spPr>
          <a:xfrm>
            <a:off x="4292009" y="1658434"/>
            <a:ext cx="3888000" cy="1294200"/>
          </a:xfrm>
          <a:prstGeom prst="roundRect">
            <a:avLst>
              <a:gd fmla="val 16667" name="adj"/>
            </a:avLst>
          </a:prstGeom>
          <a:solidFill>
            <a:srgbClr val="00B259"/>
          </a:solidFill>
          <a:ln cap="flat" cmpd="sng" w="12700">
            <a:solidFill>
              <a:srgbClr val="0081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FFFFFF"/>
                </a:solidFill>
                <a:latin typeface="Arial"/>
                <a:ea typeface="Arial"/>
                <a:cs typeface="Arial"/>
                <a:sym typeface="Arial"/>
              </a:rPr>
              <a:t>Feelings</a:t>
            </a:r>
            <a:endParaRPr b="0" i="0" sz="1400" u="none" cap="none" strike="noStrike">
              <a:solidFill>
                <a:srgbClr val="000000"/>
              </a:solidFill>
              <a:latin typeface="Arial"/>
              <a:ea typeface="Arial"/>
              <a:cs typeface="Arial"/>
              <a:sym typeface="Arial"/>
            </a:endParaRPr>
          </a:p>
        </p:txBody>
      </p:sp>
      <p:sp>
        <p:nvSpPr>
          <p:cNvPr id="401" name="Google Shape;401;p7"/>
          <p:cNvSpPr/>
          <p:nvPr/>
        </p:nvSpPr>
        <p:spPr>
          <a:xfrm>
            <a:off x="8179981" y="3184329"/>
            <a:ext cx="3888000" cy="1294200"/>
          </a:xfrm>
          <a:prstGeom prst="roundRect">
            <a:avLst>
              <a:gd fmla="val 16667" name="adj"/>
            </a:avLst>
          </a:prstGeom>
          <a:solidFill>
            <a:srgbClr val="EE3224"/>
          </a:solidFill>
          <a:ln cap="flat" cmpd="sng" w="12700">
            <a:solidFill>
              <a:srgbClr val="AD24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FFFFFF"/>
                </a:solidFill>
                <a:latin typeface="Arial"/>
                <a:ea typeface="Arial"/>
                <a:cs typeface="Arial"/>
                <a:sym typeface="Arial"/>
              </a:rPr>
              <a:t>Behavior</a:t>
            </a:r>
            <a:endParaRPr b="0" i="0" sz="1400" u="none" cap="none" strike="noStrike">
              <a:solidFill>
                <a:srgbClr val="000000"/>
              </a:solidFill>
              <a:latin typeface="Arial"/>
              <a:ea typeface="Arial"/>
              <a:cs typeface="Arial"/>
              <a:sym typeface="Arial"/>
            </a:endParaRPr>
          </a:p>
        </p:txBody>
      </p:sp>
      <p:sp>
        <p:nvSpPr>
          <p:cNvPr id="402" name="Google Shape;402;p7"/>
          <p:cNvSpPr/>
          <p:nvPr/>
        </p:nvSpPr>
        <p:spPr>
          <a:xfrm rot="-2553130">
            <a:off x="2488042" y="4427398"/>
            <a:ext cx="531451" cy="1648074"/>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3" name="Google Shape;403;p7"/>
          <p:cNvSpPr/>
          <p:nvPr/>
        </p:nvSpPr>
        <p:spPr>
          <a:xfrm rot="2868799">
            <a:off x="3236909" y="1584614"/>
            <a:ext cx="531607" cy="1647936"/>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4" name="Google Shape;404;p7"/>
          <p:cNvSpPr/>
          <p:nvPr/>
        </p:nvSpPr>
        <p:spPr>
          <a:xfrm rot="7480605">
            <a:off x="8743120" y="1659002"/>
            <a:ext cx="531509" cy="1648034"/>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5" name="Google Shape;405;p7"/>
          <p:cNvSpPr/>
          <p:nvPr/>
        </p:nvSpPr>
        <p:spPr>
          <a:xfrm rot="-8641353">
            <a:off x="9268942" y="4427403"/>
            <a:ext cx="531604" cy="1647926"/>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9"/>
          <p:cNvSpPr txBox="1"/>
          <p:nvPr>
            <p:ph type="title"/>
          </p:nvPr>
        </p:nvSpPr>
        <p:spPr>
          <a:xfrm>
            <a:off x="443565" y="459876"/>
            <a:ext cx="8065200" cy="89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Arial"/>
              <a:buNone/>
            </a:pPr>
            <a:r>
              <a:rPr lang="en-US"/>
              <a:t>Cognitive Triangle EXAMPLE</a:t>
            </a:r>
            <a:endParaRPr/>
          </a:p>
        </p:txBody>
      </p:sp>
      <p:sp>
        <p:nvSpPr>
          <p:cNvPr id="412" name="Google Shape;412;p9"/>
          <p:cNvSpPr/>
          <p:nvPr/>
        </p:nvSpPr>
        <p:spPr>
          <a:xfrm>
            <a:off x="3636335" y="4710224"/>
            <a:ext cx="5199300" cy="1850100"/>
          </a:xfrm>
          <a:prstGeom prst="roundRect">
            <a:avLst>
              <a:gd fmla="val 16667" name="adj"/>
            </a:avLst>
          </a:prstGeom>
          <a:noFill/>
          <a:ln cap="flat" cmpd="sng" w="57150">
            <a:solidFill>
              <a:srgbClr val="009D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8BDCFF"/>
                </a:solidFill>
                <a:latin typeface="Arial"/>
                <a:ea typeface="Arial"/>
                <a:cs typeface="Arial"/>
                <a:sym typeface="Arial"/>
              </a:rPr>
              <a:t>Situation</a:t>
            </a:r>
            <a:endParaRPr b="0" i="0" sz="1400" u="none" cap="none" strike="noStrike">
              <a:solidFill>
                <a:srgbClr val="000000"/>
              </a:solidFill>
              <a:latin typeface="Arial"/>
              <a:ea typeface="Arial"/>
              <a:cs typeface="Arial"/>
              <a:sym typeface="Arial"/>
            </a:endParaRPr>
          </a:p>
        </p:txBody>
      </p:sp>
      <p:sp>
        <p:nvSpPr>
          <p:cNvPr id="413" name="Google Shape;413;p9"/>
          <p:cNvSpPr/>
          <p:nvPr/>
        </p:nvSpPr>
        <p:spPr>
          <a:xfrm>
            <a:off x="492644" y="3170425"/>
            <a:ext cx="3888000" cy="1294200"/>
          </a:xfrm>
          <a:prstGeom prst="roundRect">
            <a:avLst>
              <a:gd fmla="val 16667" name="adj"/>
            </a:avLst>
          </a:prstGeom>
          <a:noFill/>
          <a:ln cap="flat" cmpd="sng" w="57150">
            <a:solidFill>
              <a:srgbClr val="ED88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FEE7C8"/>
                </a:solidFill>
                <a:latin typeface="Arial"/>
                <a:ea typeface="Arial"/>
                <a:cs typeface="Arial"/>
                <a:sym typeface="Arial"/>
              </a:rPr>
              <a:t>Thoughts</a:t>
            </a:r>
            <a:endParaRPr b="0" i="0" sz="1400" u="none" cap="none" strike="noStrike">
              <a:solidFill>
                <a:srgbClr val="000000"/>
              </a:solidFill>
              <a:latin typeface="Arial"/>
              <a:ea typeface="Arial"/>
              <a:cs typeface="Arial"/>
              <a:sym typeface="Arial"/>
            </a:endParaRPr>
          </a:p>
        </p:txBody>
      </p:sp>
      <p:sp>
        <p:nvSpPr>
          <p:cNvPr id="414" name="Google Shape;414;p9"/>
          <p:cNvSpPr/>
          <p:nvPr/>
        </p:nvSpPr>
        <p:spPr>
          <a:xfrm>
            <a:off x="4292009" y="1658434"/>
            <a:ext cx="3888000" cy="1294200"/>
          </a:xfrm>
          <a:prstGeom prst="roundRect">
            <a:avLst>
              <a:gd fmla="val 16667" name="adj"/>
            </a:avLst>
          </a:prstGeom>
          <a:noFill/>
          <a:ln cap="flat" cmpd="sng" w="57150">
            <a:solidFill>
              <a:srgbClr val="00B2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BCFFDC"/>
                </a:solidFill>
                <a:latin typeface="Arial"/>
                <a:ea typeface="Arial"/>
                <a:cs typeface="Arial"/>
                <a:sym typeface="Arial"/>
              </a:rPr>
              <a:t>Feelings</a:t>
            </a:r>
            <a:endParaRPr b="0" i="0" sz="1400" u="none" cap="none" strike="noStrike">
              <a:solidFill>
                <a:srgbClr val="000000"/>
              </a:solidFill>
              <a:latin typeface="Arial"/>
              <a:ea typeface="Arial"/>
              <a:cs typeface="Arial"/>
              <a:sym typeface="Arial"/>
            </a:endParaRPr>
          </a:p>
        </p:txBody>
      </p:sp>
      <p:sp>
        <p:nvSpPr>
          <p:cNvPr id="415" name="Google Shape;415;p9"/>
          <p:cNvSpPr/>
          <p:nvPr/>
        </p:nvSpPr>
        <p:spPr>
          <a:xfrm>
            <a:off x="8179981" y="3184329"/>
            <a:ext cx="3888000" cy="1294200"/>
          </a:xfrm>
          <a:prstGeom prst="roundRect">
            <a:avLst>
              <a:gd fmla="val 16667" name="adj"/>
            </a:avLst>
          </a:prstGeom>
          <a:noFill/>
          <a:ln cap="flat" cmpd="sng" w="57150">
            <a:solidFill>
              <a:srgbClr val="EE3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FCD4D0"/>
                </a:solidFill>
                <a:latin typeface="Arial"/>
                <a:ea typeface="Arial"/>
                <a:cs typeface="Arial"/>
                <a:sym typeface="Arial"/>
              </a:rPr>
              <a:t>Behavior</a:t>
            </a:r>
            <a:endParaRPr b="0" i="0" sz="1400" u="none" cap="none" strike="noStrike">
              <a:solidFill>
                <a:srgbClr val="000000"/>
              </a:solidFill>
              <a:latin typeface="Arial"/>
              <a:ea typeface="Arial"/>
              <a:cs typeface="Arial"/>
              <a:sym typeface="Arial"/>
            </a:endParaRPr>
          </a:p>
        </p:txBody>
      </p:sp>
      <p:sp>
        <p:nvSpPr>
          <p:cNvPr id="416" name="Google Shape;416;p9"/>
          <p:cNvSpPr/>
          <p:nvPr/>
        </p:nvSpPr>
        <p:spPr>
          <a:xfrm rot="-2553130">
            <a:off x="2488042" y="4427398"/>
            <a:ext cx="531451" cy="1648074"/>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7" name="Google Shape;417;p9"/>
          <p:cNvSpPr/>
          <p:nvPr/>
        </p:nvSpPr>
        <p:spPr>
          <a:xfrm rot="2868799">
            <a:off x="3236909" y="1584614"/>
            <a:ext cx="531607" cy="1647936"/>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8" name="Google Shape;418;p9"/>
          <p:cNvSpPr/>
          <p:nvPr/>
        </p:nvSpPr>
        <p:spPr>
          <a:xfrm rot="7480605">
            <a:off x="8743120" y="1659002"/>
            <a:ext cx="531509" cy="1648034"/>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9" name="Google Shape;419;p9"/>
          <p:cNvSpPr/>
          <p:nvPr/>
        </p:nvSpPr>
        <p:spPr>
          <a:xfrm rot="-8641353">
            <a:off x="9268942" y="4427403"/>
            <a:ext cx="531604" cy="1647926"/>
          </a:xfrm>
          <a:prstGeom prst="upDownArrow">
            <a:avLst>
              <a:gd fmla="val 50000" name="adj1"/>
              <a:gd fmla="val 64011" name="adj2"/>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0" name="Google Shape;420;p9"/>
          <p:cNvSpPr txBox="1"/>
          <p:nvPr/>
        </p:nvSpPr>
        <p:spPr>
          <a:xfrm>
            <a:off x="3965944" y="4827181"/>
            <a:ext cx="3742800" cy="12471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21" name="Google Shape;421;p9"/>
          <p:cNvSpPr txBox="1"/>
          <p:nvPr/>
        </p:nvSpPr>
        <p:spPr>
          <a:xfrm>
            <a:off x="4566670" y="5065330"/>
            <a:ext cx="3264300" cy="11400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22" name="Google Shape;422;p9"/>
          <p:cNvSpPr txBox="1"/>
          <p:nvPr/>
        </p:nvSpPr>
        <p:spPr>
          <a:xfrm>
            <a:off x="4210406" y="4652829"/>
            <a:ext cx="4237200" cy="15525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Supervisor provides corrective feedback about your work with a student</a:t>
            </a:r>
            <a:endParaRPr b="0" i="0" sz="1400" u="none" cap="none" strike="noStrike">
              <a:solidFill>
                <a:srgbClr val="000000"/>
              </a:solidFill>
              <a:latin typeface="Arial"/>
              <a:ea typeface="Arial"/>
              <a:cs typeface="Arial"/>
              <a:sym typeface="Arial"/>
            </a:endParaRPr>
          </a:p>
        </p:txBody>
      </p:sp>
      <p:sp>
        <p:nvSpPr>
          <p:cNvPr id="423" name="Google Shape;423;p9"/>
          <p:cNvSpPr txBox="1"/>
          <p:nvPr/>
        </p:nvSpPr>
        <p:spPr>
          <a:xfrm>
            <a:off x="757533" y="2455305"/>
            <a:ext cx="4237200" cy="15525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I am not doing a good job</a:t>
            </a:r>
            <a:endParaRPr b="0" i="0" sz="1400" u="none" cap="none" strike="noStrike">
              <a:solidFill>
                <a:srgbClr val="000000"/>
              </a:solidFill>
              <a:latin typeface="Arial"/>
              <a:ea typeface="Arial"/>
              <a:cs typeface="Arial"/>
              <a:sym typeface="Arial"/>
            </a:endParaRPr>
          </a:p>
        </p:txBody>
      </p:sp>
      <p:sp>
        <p:nvSpPr>
          <p:cNvPr id="424" name="Google Shape;424;p9"/>
          <p:cNvSpPr txBox="1"/>
          <p:nvPr/>
        </p:nvSpPr>
        <p:spPr>
          <a:xfrm>
            <a:off x="4677723" y="1000161"/>
            <a:ext cx="4237200" cy="15525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Shame Embarrassment</a:t>
            </a:r>
            <a:endParaRPr b="0" i="0" sz="1400" u="none" cap="none" strike="noStrike">
              <a:solidFill>
                <a:srgbClr val="000000"/>
              </a:solidFill>
              <a:latin typeface="Arial"/>
              <a:ea typeface="Arial"/>
              <a:cs typeface="Arial"/>
              <a:sym typeface="Arial"/>
            </a:endParaRPr>
          </a:p>
        </p:txBody>
      </p:sp>
      <p:sp>
        <p:nvSpPr>
          <p:cNvPr id="425" name="Google Shape;425;p9"/>
          <p:cNvSpPr txBox="1"/>
          <p:nvPr/>
        </p:nvSpPr>
        <p:spPr>
          <a:xfrm>
            <a:off x="8447467" y="2912217"/>
            <a:ext cx="4237200" cy="15525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Heat rises to skin, stress response active, may be defensive in reaction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e40e9cfeae_1_868"/>
          <p:cNvSpPr txBox="1"/>
          <p:nvPr>
            <p:ph type="title"/>
          </p:nvPr>
        </p:nvSpPr>
        <p:spPr>
          <a:xfrm>
            <a:off x="443565" y="459876"/>
            <a:ext cx="8065200" cy="89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Arial"/>
              <a:buNone/>
            </a:pPr>
            <a:r>
              <a:rPr lang="en-US"/>
              <a:t>Reframing and Perspective Taking</a:t>
            </a:r>
            <a:endParaRPr/>
          </a:p>
        </p:txBody>
      </p:sp>
      <p:pic>
        <p:nvPicPr>
          <p:cNvPr id="432" name="Google Shape;432;ge40e9cfeae_1_868"/>
          <p:cNvPicPr preferRelativeResize="0"/>
          <p:nvPr/>
        </p:nvPicPr>
        <p:blipFill rotWithShape="1">
          <a:blip r:embed="rId3">
            <a:alphaModFix/>
          </a:blip>
          <a:srcRect b="14678" l="12310" r="13576" t="13192"/>
          <a:stretch/>
        </p:blipFill>
        <p:spPr>
          <a:xfrm>
            <a:off x="785979" y="2347614"/>
            <a:ext cx="2678546" cy="2826328"/>
          </a:xfrm>
          <a:prstGeom prst="rect">
            <a:avLst/>
          </a:prstGeom>
          <a:noFill/>
          <a:ln>
            <a:noFill/>
          </a:ln>
        </p:spPr>
      </p:pic>
      <p:sp>
        <p:nvSpPr>
          <p:cNvPr id="433" name="Google Shape;433;ge40e9cfeae_1_868"/>
          <p:cNvSpPr txBox="1"/>
          <p:nvPr>
            <p:ph idx="1" type="body"/>
          </p:nvPr>
        </p:nvSpPr>
        <p:spPr>
          <a:xfrm>
            <a:off x="591126" y="1517529"/>
            <a:ext cx="11490000" cy="4486500"/>
          </a:xfrm>
          <a:prstGeom prst="rect">
            <a:avLst/>
          </a:prstGeom>
          <a:noFill/>
          <a:ln>
            <a:noFill/>
          </a:ln>
        </p:spPr>
        <p:txBody>
          <a:bodyPr anchorCtr="0" anchor="t" bIns="0" lIns="0" spcFirstLastPara="1" rIns="0" wrap="square" tIns="0">
            <a:normAutofit/>
          </a:bodyPr>
          <a:lstStyle/>
          <a:p>
            <a:pPr indent="-76200" lvl="0" marL="228600" rtl="0" algn="l">
              <a:lnSpc>
                <a:spcPct val="90000"/>
              </a:lnSpc>
              <a:spcBef>
                <a:spcPts val="0"/>
              </a:spcBef>
              <a:spcAft>
                <a:spcPts val="0"/>
              </a:spcAft>
              <a:buClr>
                <a:schemeClr val="dk1"/>
              </a:buClr>
              <a:buSzPts val="2400"/>
              <a:buNone/>
            </a:pPr>
            <a:r>
              <a:rPr i="1" lang="en-US"/>
              <a:t>To view something in a different way or to process a situation from a new perspective. </a:t>
            </a:r>
            <a:endParaRPr i="1"/>
          </a:p>
        </p:txBody>
      </p:sp>
      <p:pic>
        <p:nvPicPr>
          <p:cNvPr descr="A close-up of a dinosaur&#10;&#10;Description automatically generated with low confidence" id="434" name="Google Shape;434;ge40e9cfeae_1_868"/>
          <p:cNvPicPr preferRelativeResize="0"/>
          <p:nvPr/>
        </p:nvPicPr>
        <p:blipFill rotWithShape="1">
          <a:blip r:embed="rId4">
            <a:alphaModFix/>
          </a:blip>
          <a:srcRect b="0" l="0" r="0" t="0"/>
          <a:stretch/>
        </p:blipFill>
        <p:spPr>
          <a:xfrm>
            <a:off x="3944814" y="2347615"/>
            <a:ext cx="4302371" cy="2826327"/>
          </a:xfrm>
          <a:prstGeom prst="rect">
            <a:avLst/>
          </a:prstGeom>
          <a:noFill/>
          <a:ln>
            <a:noFill/>
          </a:ln>
        </p:spPr>
      </p:pic>
      <p:pic>
        <p:nvPicPr>
          <p:cNvPr descr="A picture containing tool, broom, linedrawing&#10;&#10;Description automatically generated" id="435" name="Google Shape;435;ge40e9cfeae_1_868"/>
          <p:cNvPicPr preferRelativeResize="0"/>
          <p:nvPr/>
        </p:nvPicPr>
        <p:blipFill rotWithShape="1">
          <a:blip r:embed="rId5">
            <a:alphaModFix/>
          </a:blip>
          <a:srcRect b="0" l="0" r="0" t="0"/>
          <a:stretch/>
        </p:blipFill>
        <p:spPr>
          <a:xfrm>
            <a:off x="9078287" y="2431017"/>
            <a:ext cx="2522586" cy="28263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8"/>
          <p:cNvSpPr txBox="1"/>
          <p:nvPr>
            <p:ph type="title"/>
          </p:nvPr>
        </p:nvSpPr>
        <p:spPr>
          <a:xfrm>
            <a:off x="443565" y="205176"/>
            <a:ext cx="8065168" cy="89852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800"/>
              <a:buFont typeface="Arial"/>
              <a:buNone/>
            </a:pPr>
            <a:r>
              <a:rPr lang="en-US"/>
              <a:t>Scenario 1</a:t>
            </a:r>
            <a:endParaRPr/>
          </a:p>
        </p:txBody>
      </p:sp>
      <p:sp>
        <p:nvSpPr>
          <p:cNvPr id="442" name="Google Shape;442;p18"/>
          <p:cNvSpPr txBox="1"/>
          <p:nvPr>
            <p:ph idx="1" type="body"/>
          </p:nvPr>
        </p:nvSpPr>
        <p:spPr>
          <a:xfrm>
            <a:off x="838200" y="1554475"/>
            <a:ext cx="10515600" cy="4486500"/>
          </a:xfrm>
          <a:prstGeom prst="rect">
            <a:avLst/>
          </a:prstGeom>
          <a:noFill/>
          <a:ln>
            <a:noFill/>
          </a:ln>
        </p:spPr>
        <p:txBody>
          <a:bodyPr anchorCtr="0" anchor="t" bIns="0" lIns="0" spcFirstLastPara="1" rIns="0" wrap="square" tIns="0">
            <a:normAutofit/>
          </a:bodyPr>
          <a:lstStyle/>
          <a:p>
            <a:pPr indent="-76200" lvl="0" marL="228600" rtl="0" algn="l">
              <a:lnSpc>
                <a:spcPct val="90000"/>
              </a:lnSpc>
              <a:spcBef>
                <a:spcPts val="0"/>
              </a:spcBef>
              <a:spcAft>
                <a:spcPts val="0"/>
              </a:spcAft>
              <a:buClr>
                <a:schemeClr val="dk1"/>
              </a:buClr>
              <a:buSzPts val="2400"/>
              <a:buNone/>
            </a:pPr>
            <a:r>
              <a:t/>
            </a:r>
            <a:endParaRPr/>
          </a:p>
          <a:p>
            <a:pPr indent="-76200" lvl="0" marL="228600" rtl="0" algn="l">
              <a:lnSpc>
                <a:spcPct val="90000"/>
              </a:lnSpc>
              <a:spcBef>
                <a:spcPts val="0"/>
              </a:spcBef>
              <a:spcAft>
                <a:spcPts val="0"/>
              </a:spcAft>
              <a:buClr>
                <a:schemeClr val="dk1"/>
              </a:buClr>
              <a:buSzPts val="2400"/>
              <a:buNone/>
            </a:pPr>
            <a:r>
              <a:t/>
            </a:r>
            <a:endParaRPr/>
          </a:p>
          <a:p>
            <a:pPr indent="-381000" lvl="0" marL="457200" rtl="0" algn="l">
              <a:lnSpc>
                <a:spcPct val="90000"/>
              </a:lnSpc>
              <a:spcBef>
                <a:spcPts val="0"/>
              </a:spcBef>
              <a:spcAft>
                <a:spcPts val="0"/>
              </a:spcAft>
              <a:buSzPts val="2400"/>
              <a:buAutoNum type="arabicPeriod"/>
            </a:pPr>
            <a:r>
              <a:rPr lang="en-US"/>
              <a:t>You are co-planning with two other grade level teams and your teaching partner(s).  One of the other grade level teachers seems to be very negative and argumentative about the ideas you bring up for how to teach the next shared unit.  (S)he says things like, “I don’t think that will work.” and “I guess we will do it your way.”.</a:t>
            </a:r>
            <a:endParaRPr/>
          </a:p>
          <a:p>
            <a:pPr indent="0" lvl="0" marL="457200" rtl="0" algn="l">
              <a:lnSpc>
                <a:spcPct val="90000"/>
              </a:lnSpc>
              <a:spcBef>
                <a:spcPts val="0"/>
              </a:spcBef>
              <a:spcAft>
                <a:spcPts val="0"/>
              </a:spcAft>
              <a:buSzPts val="2400"/>
              <a:buNone/>
            </a:pPr>
            <a:r>
              <a:t/>
            </a:r>
            <a:endParaRPr/>
          </a:p>
          <a:p>
            <a:pPr indent="-381000" lvl="0" marL="457200" rtl="0" algn="l">
              <a:lnSpc>
                <a:spcPct val="90000"/>
              </a:lnSpc>
              <a:spcBef>
                <a:spcPts val="0"/>
              </a:spcBef>
              <a:spcAft>
                <a:spcPts val="0"/>
              </a:spcAft>
              <a:buSzPts val="2400"/>
              <a:buAutoNum type="arabicPeriod"/>
            </a:pPr>
            <a:r>
              <a:rPr lang="en-US"/>
              <a:t>Another staff member is monitoring students in the cafeteria and as you walk by (S)he is disciplining one of your students in a way that you don’t agree with.  When you begin to ask questions about what is happening, (S)he says “Of course, you don’t think (s)he was breaking the rules.” and “I don’t know why I even try to teach these kids right from wrong.”.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e14c429e4f_0_28"/>
          <p:cNvSpPr txBox="1"/>
          <p:nvPr>
            <p:ph type="title"/>
          </p:nvPr>
        </p:nvSpPr>
        <p:spPr>
          <a:xfrm>
            <a:off x="443565" y="205176"/>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Breakouts</a:t>
            </a:r>
            <a:endParaRPr/>
          </a:p>
        </p:txBody>
      </p:sp>
      <p:sp>
        <p:nvSpPr>
          <p:cNvPr id="449" name="Google Shape;449;ge14c429e4f_0_28"/>
          <p:cNvSpPr txBox="1"/>
          <p:nvPr>
            <p:ph idx="1" type="body"/>
          </p:nvPr>
        </p:nvSpPr>
        <p:spPr>
          <a:xfrm>
            <a:off x="838200" y="1554480"/>
            <a:ext cx="10515600" cy="43512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1000"/>
              </a:spcBef>
              <a:spcAft>
                <a:spcPts val="0"/>
              </a:spcAft>
              <a:buSzPts val="2400"/>
              <a:buNone/>
            </a:pPr>
            <a:r>
              <a:rPr lang="en-US" sz="3200"/>
              <a:t>Please discuss these questions with your partner/small group.  Given this scenario:</a:t>
            </a:r>
            <a:endParaRPr sz="3200"/>
          </a:p>
          <a:p>
            <a:pPr indent="0" lvl="0" marL="0" rtl="0" algn="l">
              <a:lnSpc>
                <a:spcPct val="90000"/>
              </a:lnSpc>
              <a:spcBef>
                <a:spcPts val="1000"/>
              </a:spcBef>
              <a:spcAft>
                <a:spcPts val="0"/>
              </a:spcAft>
              <a:buSzPts val="2400"/>
              <a:buNone/>
            </a:pPr>
            <a:r>
              <a:t/>
            </a:r>
            <a:endParaRPr sz="3200"/>
          </a:p>
          <a:p>
            <a:pPr indent="0" lvl="0" marL="457200" rtl="0" algn="l">
              <a:lnSpc>
                <a:spcPct val="90000"/>
              </a:lnSpc>
              <a:spcBef>
                <a:spcPts val="1000"/>
              </a:spcBef>
              <a:spcAft>
                <a:spcPts val="0"/>
              </a:spcAft>
              <a:buNone/>
            </a:pPr>
            <a:r>
              <a:rPr lang="en-US" sz="3200"/>
              <a:t> 1. How did you reframe your thinking?</a:t>
            </a:r>
            <a:endParaRPr sz="3200"/>
          </a:p>
          <a:p>
            <a:pPr indent="0" lvl="0" marL="457200" rtl="0" algn="l">
              <a:lnSpc>
                <a:spcPct val="90000"/>
              </a:lnSpc>
              <a:spcBef>
                <a:spcPts val="1000"/>
              </a:spcBef>
              <a:spcAft>
                <a:spcPts val="0"/>
              </a:spcAft>
              <a:buSzPts val="2400"/>
              <a:buNone/>
            </a:pPr>
            <a:r>
              <a:t/>
            </a:r>
            <a:endParaRPr sz="3200"/>
          </a:p>
          <a:p>
            <a:pPr indent="0" lvl="0" marL="457200" rtl="0" algn="l">
              <a:lnSpc>
                <a:spcPct val="90000"/>
              </a:lnSpc>
              <a:spcBef>
                <a:spcPts val="1000"/>
              </a:spcBef>
              <a:spcAft>
                <a:spcPts val="0"/>
              </a:spcAft>
              <a:buNone/>
            </a:pPr>
            <a:r>
              <a:rPr lang="en-US" sz="3200"/>
              <a:t> 2. How did reframing impact your feelings, emotions,    and behaviors in this scenario?</a:t>
            </a:r>
            <a:endParaRPr sz="3200"/>
          </a:p>
        </p:txBody>
      </p:sp>
      <p:sp>
        <p:nvSpPr>
          <p:cNvPr id="450" name="Google Shape;450;ge14c429e4f_0_28"/>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
          <p:cNvSpPr txBox="1"/>
          <p:nvPr>
            <p:ph type="ctrTitle"/>
          </p:nvPr>
        </p:nvSpPr>
        <p:spPr>
          <a:xfrm>
            <a:off x="801200" y="3324175"/>
            <a:ext cx="10905600" cy="1419000"/>
          </a:xfrm>
          <a:prstGeom prst="rect">
            <a:avLst/>
          </a:prstGeom>
          <a:noFill/>
          <a:ln>
            <a:noFill/>
          </a:ln>
        </p:spPr>
        <p:txBody>
          <a:bodyPr anchorCtr="0" anchor="t" bIns="0" lIns="0" spcFirstLastPara="1" rIns="0" wrap="square" tIns="0">
            <a:normAutofit fontScale="90000"/>
          </a:bodyPr>
          <a:lstStyle/>
          <a:p>
            <a:pPr indent="0" lvl="0" marL="0" rtl="0" algn="ctr">
              <a:lnSpc>
                <a:spcPct val="90000"/>
              </a:lnSpc>
              <a:spcBef>
                <a:spcPts val="0"/>
              </a:spcBef>
              <a:spcAft>
                <a:spcPts val="0"/>
              </a:spcAft>
              <a:buClr>
                <a:schemeClr val="dk1"/>
              </a:buClr>
              <a:buSzPct val="100000"/>
              <a:buFont typeface="Arial"/>
              <a:buNone/>
            </a:pPr>
            <a:r>
              <a:rPr lang="en-US"/>
              <a:t>Mental Health Awareness and Connectedness Training for School Staff</a:t>
            </a:r>
            <a:br>
              <a:rPr lang="en-US" sz="4800"/>
            </a:br>
            <a:br>
              <a:rPr lang="en-US" sz="1400"/>
            </a:br>
            <a:endParaRPr/>
          </a:p>
        </p:txBody>
      </p:sp>
      <p:sp>
        <p:nvSpPr>
          <p:cNvPr id="194" name="Google Shape;194;p1"/>
          <p:cNvSpPr txBox="1"/>
          <p:nvPr>
            <p:ph idx="1" type="subTitle"/>
          </p:nvPr>
        </p:nvSpPr>
        <p:spPr>
          <a:xfrm>
            <a:off x="914401" y="5746340"/>
            <a:ext cx="10402529" cy="582559"/>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3200"/>
              <a:buNone/>
            </a:pPr>
            <a:br>
              <a:rPr b="1" lang="en-US"/>
            </a:br>
            <a:endParaRPr sz="1400"/>
          </a:p>
        </p:txBody>
      </p:sp>
      <p:pic>
        <p:nvPicPr>
          <p:cNvPr id="195" name="Google Shape;195;p1"/>
          <p:cNvPicPr preferRelativeResize="0"/>
          <p:nvPr/>
        </p:nvPicPr>
        <p:blipFill rotWithShape="1">
          <a:blip r:embed="rId3">
            <a:alphaModFix/>
          </a:blip>
          <a:srcRect b="0" l="0" r="0" t="0"/>
          <a:stretch/>
        </p:blipFill>
        <p:spPr>
          <a:xfrm>
            <a:off x="9582075" y="5329688"/>
            <a:ext cx="2199349" cy="1099674"/>
          </a:xfrm>
          <a:prstGeom prst="rect">
            <a:avLst/>
          </a:prstGeom>
          <a:noFill/>
          <a:ln>
            <a:noFill/>
          </a:ln>
        </p:spPr>
      </p:pic>
      <p:pic>
        <p:nvPicPr>
          <p:cNvPr id="196" name="Google Shape;196;p1"/>
          <p:cNvPicPr preferRelativeResize="0"/>
          <p:nvPr/>
        </p:nvPicPr>
        <p:blipFill rotWithShape="1">
          <a:blip r:embed="rId4">
            <a:alphaModFix/>
          </a:blip>
          <a:srcRect b="0" l="0" r="0" t="0"/>
          <a:stretch/>
        </p:blipFill>
        <p:spPr>
          <a:xfrm>
            <a:off x="350394" y="5545475"/>
            <a:ext cx="2467163" cy="668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e788487645_1_92"/>
          <p:cNvSpPr txBox="1"/>
          <p:nvPr>
            <p:ph type="title"/>
          </p:nvPr>
        </p:nvSpPr>
        <p:spPr>
          <a:xfrm>
            <a:off x="443565" y="321426"/>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lang="en-US" sz="3600"/>
              <a:t>Resources (Google Folder)</a:t>
            </a:r>
            <a:endParaRPr/>
          </a:p>
        </p:txBody>
      </p:sp>
      <p:sp>
        <p:nvSpPr>
          <p:cNvPr id="460" name="Google Shape;460;ge788487645_1_92"/>
          <p:cNvSpPr txBox="1"/>
          <p:nvPr>
            <p:ph idx="1" type="body"/>
          </p:nvPr>
        </p:nvSpPr>
        <p:spPr>
          <a:xfrm>
            <a:off x="205900" y="1597280"/>
            <a:ext cx="10515600" cy="43512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1600"/>
              <a:buNone/>
            </a:pPr>
            <a:r>
              <a:t/>
            </a:r>
            <a:endParaRPr sz="1600"/>
          </a:p>
          <a:p>
            <a:pPr indent="0" lvl="1" marL="0" rtl="0" algn="l">
              <a:lnSpc>
                <a:spcPct val="90000"/>
              </a:lnSpc>
              <a:spcBef>
                <a:spcPts val="500"/>
              </a:spcBef>
              <a:spcAft>
                <a:spcPts val="0"/>
              </a:spcAft>
              <a:buClr>
                <a:schemeClr val="dk1"/>
              </a:buClr>
              <a:buSzPts val="1600"/>
              <a:buNone/>
            </a:pPr>
            <a:r>
              <a:t/>
            </a:r>
            <a:endParaRPr sz="1600"/>
          </a:p>
          <a:p>
            <a:pPr indent="0" lvl="1" marL="457200" rtl="0" algn="l">
              <a:lnSpc>
                <a:spcPct val="90000"/>
              </a:lnSpc>
              <a:spcBef>
                <a:spcPts val="500"/>
              </a:spcBef>
              <a:spcAft>
                <a:spcPts val="0"/>
              </a:spcAft>
              <a:buClr>
                <a:schemeClr val="dk1"/>
              </a:buClr>
              <a:buSzPts val="1600"/>
              <a:buNone/>
            </a:pPr>
            <a:r>
              <a:t/>
            </a:r>
            <a:endParaRPr sz="1600"/>
          </a:p>
          <a:p>
            <a:pPr indent="-111125" lvl="1" marL="685800" rtl="0" algn="l">
              <a:lnSpc>
                <a:spcPct val="90000"/>
              </a:lnSpc>
              <a:spcBef>
                <a:spcPts val="500"/>
              </a:spcBef>
              <a:spcAft>
                <a:spcPts val="0"/>
              </a:spcAft>
              <a:buClr>
                <a:schemeClr val="dk1"/>
              </a:buClr>
              <a:buSzPts val="2000"/>
              <a:buNone/>
            </a:pPr>
            <a:r>
              <a:t/>
            </a:r>
            <a:endParaRPr/>
          </a:p>
          <a:p>
            <a:pPr indent="-87629" lvl="0" marL="228600" rtl="0" algn="l">
              <a:lnSpc>
                <a:spcPct val="90000"/>
              </a:lnSpc>
              <a:spcBef>
                <a:spcPts val="1000"/>
              </a:spcBef>
              <a:spcAft>
                <a:spcPts val="0"/>
              </a:spcAft>
              <a:buClr>
                <a:schemeClr val="dk1"/>
              </a:buClr>
              <a:buSzPts val="2400"/>
              <a:buNone/>
            </a:pPr>
            <a:r>
              <a:t/>
            </a:r>
            <a:endParaRPr/>
          </a:p>
          <a:p>
            <a:pPr indent="-87629" lvl="0" marL="228600" rtl="0" algn="l">
              <a:lnSpc>
                <a:spcPct val="90000"/>
              </a:lnSpc>
              <a:spcBef>
                <a:spcPts val="1000"/>
              </a:spcBef>
              <a:spcAft>
                <a:spcPts val="0"/>
              </a:spcAft>
              <a:buClr>
                <a:schemeClr val="dk1"/>
              </a:buClr>
              <a:buSzPts val="2400"/>
              <a:buNone/>
            </a:pPr>
            <a:r>
              <a:t/>
            </a:r>
            <a:endParaRPr/>
          </a:p>
          <a:p>
            <a:pPr indent="-87629" lvl="0" marL="228600" rtl="0" algn="l">
              <a:lnSpc>
                <a:spcPct val="90000"/>
              </a:lnSpc>
              <a:spcBef>
                <a:spcPts val="1000"/>
              </a:spcBef>
              <a:spcAft>
                <a:spcPts val="0"/>
              </a:spcAft>
              <a:buClr>
                <a:schemeClr val="dk1"/>
              </a:buClr>
              <a:buSzPts val="2400"/>
              <a:buNone/>
            </a:pPr>
            <a:r>
              <a:t/>
            </a:r>
            <a:endParaRPr/>
          </a:p>
        </p:txBody>
      </p:sp>
      <p:sp>
        <p:nvSpPr>
          <p:cNvPr id="461" name="Google Shape;461;ge788487645_1_92"/>
          <p:cNvSpPr txBox="1"/>
          <p:nvPr/>
        </p:nvSpPr>
        <p:spPr>
          <a:xfrm>
            <a:off x="6201825" y="2258925"/>
            <a:ext cx="7990200" cy="3027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None/>
            </a:pPr>
            <a:r>
              <a:rPr lang="en-US" sz="5200">
                <a:solidFill>
                  <a:schemeClr val="dk1"/>
                </a:solidFill>
              </a:rPr>
              <a:t>Resources</a:t>
            </a:r>
            <a:endParaRPr sz="5200">
              <a:solidFill>
                <a:schemeClr val="dk1"/>
              </a:solidFill>
            </a:endParaRPr>
          </a:p>
          <a:p>
            <a:pPr indent="0" lvl="0" marL="0" rtl="0" algn="l">
              <a:lnSpc>
                <a:spcPct val="90000"/>
              </a:lnSpc>
              <a:spcBef>
                <a:spcPts val="0"/>
              </a:spcBef>
              <a:spcAft>
                <a:spcPts val="0"/>
              </a:spcAft>
              <a:buNone/>
            </a:pPr>
            <a:r>
              <a:t/>
            </a:r>
            <a:endParaRPr sz="5200">
              <a:solidFill>
                <a:schemeClr val="dk1"/>
              </a:solidFill>
            </a:endParaRPr>
          </a:p>
          <a:p>
            <a:pPr indent="0" lvl="0" marL="0" rtl="0" algn="l">
              <a:spcBef>
                <a:spcPts val="0"/>
              </a:spcBef>
              <a:spcAft>
                <a:spcPts val="0"/>
              </a:spcAft>
              <a:buNone/>
            </a:pPr>
            <a:r>
              <a:rPr lang="en-US" sz="3300" u="sng">
                <a:solidFill>
                  <a:schemeClr val="dk1"/>
                </a:solidFill>
                <a:hlinkClick r:id="rId3">
                  <a:extLst>
                    <a:ext uri="{A12FA001-AC4F-418D-AE19-62706E023703}">
                      <ahyp:hlinkClr val="tx"/>
                    </a:ext>
                  </a:extLst>
                </a:hlinkClick>
              </a:rPr>
              <a:t>https://bit.ly/mhcschoolsfolder</a:t>
            </a:r>
            <a:endParaRPr sz="3300">
              <a:solidFill>
                <a:schemeClr val="dk1"/>
              </a:solidFill>
            </a:endParaRPr>
          </a:p>
          <a:p>
            <a:pPr indent="0" lvl="0" marL="0" rtl="0" algn="l">
              <a:spcBef>
                <a:spcPts val="0"/>
              </a:spcBef>
              <a:spcAft>
                <a:spcPts val="0"/>
              </a:spcAft>
              <a:buNone/>
            </a:pPr>
            <a:r>
              <a:t/>
            </a:r>
            <a:endParaRPr sz="3300">
              <a:solidFill>
                <a:schemeClr val="dk1"/>
              </a:solidFill>
            </a:endParaRPr>
          </a:p>
          <a:p>
            <a:pPr indent="0" lvl="0" marL="0" rtl="0" algn="l">
              <a:spcBef>
                <a:spcPts val="0"/>
              </a:spcBef>
              <a:spcAft>
                <a:spcPts val="0"/>
              </a:spcAft>
              <a:buNone/>
            </a:pPr>
            <a:r>
              <a:rPr b="1" lang="en-US" sz="3300">
                <a:solidFill>
                  <a:srgbClr val="EE3224"/>
                </a:solidFill>
              </a:rPr>
              <a:t>Important!</a:t>
            </a:r>
            <a:endParaRPr b="1" sz="3300">
              <a:solidFill>
                <a:srgbClr val="EE3224"/>
              </a:solidFill>
            </a:endParaRPr>
          </a:p>
          <a:p>
            <a:pPr indent="0" lvl="0" marL="0" rtl="0" algn="l">
              <a:spcBef>
                <a:spcPts val="0"/>
              </a:spcBef>
              <a:spcAft>
                <a:spcPts val="0"/>
              </a:spcAft>
              <a:buNone/>
            </a:pPr>
            <a:r>
              <a:rPr b="1" lang="en-US" sz="3300">
                <a:solidFill>
                  <a:srgbClr val="EE3224"/>
                </a:solidFill>
              </a:rPr>
              <a:t>Download to Use Materials</a:t>
            </a:r>
            <a:endParaRPr b="1" sz="3300">
              <a:solidFill>
                <a:srgbClr val="EE3224"/>
              </a:solidFill>
            </a:endParaRPr>
          </a:p>
          <a:p>
            <a:pPr indent="0" lvl="0" marL="0" rtl="0" algn="ctr">
              <a:spcBef>
                <a:spcPts val="0"/>
              </a:spcBef>
              <a:spcAft>
                <a:spcPts val="0"/>
              </a:spcAft>
              <a:buNone/>
            </a:pPr>
            <a:r>
              <a:t/>
            </a:r>
            <a:endParaRPr sz="2100">
              <a:solidFill>
                <a:srgbClr val="FFFFFF"/>
              </a:solidFill>
            </a:endParaRPr>
          </a:p>
        </p:txBody>
      </p:sp>
      <p:pic>
        <p:nvPicPr>
          <p:cNvPr id="462" name="Google Shape;462;ge788487645_1_92"/>
          <p:cNvPicPr preferRelativeResize="0"/>
          <p:nvPr/>
        </p:nvPicPr>
        <p:blipFill>
          <a:blip r:embed="rId4">
            <a:alphaModFix/>
          </a:blip>
          <a:stretch>
            <a:fillRect/>
          </a:stretch>
        </p:blipFill>
        <p:spPr>
          <a:xfrm>
            <a:off x="291500" y="1262725"/>
            <a:ext cx="5528925" cy="5528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3"/>
          <p:cNvSpPr txBox="1"/>
          <p:nvPr>
            <p:ph type="title"/>
          </p:nvPr>
        </p:nvSpPr>
        <p:spPr>
          <a:xfrm>
            <a:off x="332873" y="321299"/>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lang="en-US" sz="3600"/>
              <a:t>Learning Objectives</a:t>
            </a:r>
            <a:endParaRPr/>
          </a:p>
        </p:txBody>
      </p:sp>
      <p:sp>
        <p:nvSpPr>
          <p:cNvPr id="203" name="Google Shape;203;p3"/>
          <p:cNvSpPr txBox="1"/>
          <p:nvPr>
            <p:ph idx="1" type="body"/>
          </p:nvPr>
        </p:nvSpPr>
        <p:spPr>
          <a:xfrm>
            <a:off x="291925" y="2006225"/>
            <a:ext cx="7026600" cy="407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SzPts val="2400"/>
              <a:buNone/>
            </a:pPr>
            <a:r>
              <a:rPr lang="en-US">
                <a:solidFill>
                  <a:schemeClr val="lt1"/>
                </a:solidFill>
              </a:rPr>
              <a:t>Participants will:</a:t>
            </a:r>
            <a:endParaRPr>
              <a:solidFill>
                <a:schemeClr val="lt1"/>
              </a:solidFill>
            </a:endParaRPr>
          </a:p>
          <a:p>
            <a:pPr indent="-228600" lvl="0" marL="228600" rtl="0" algn="l">
              <a:lnSpc>
                <a:spcPct val="90000"/>
              </a:lnSpc>
              <a:spcBef>
                <a:spcPts val="1000"/>
              </a:spcBef>
              <a:spcAft>
                <a:spcPts val="0"/>
              </a:spcAft>
              <a:buClr>
                <a:schemeClr val="lt1"/>
              </a:buClr>
              <a:buSzPts val="2400"/>
              <a:buChar char="•"/>
            </a:pPr>
            <a:r>
              <a:rPr lang="en-US">
                <a:solidFill>
                  <a:schemeClr val="lt1"/>
                </a:solidFill>
              </a:rPr>
              <a:t>Understand why mental health awareness and connectedness is important, particularly in our current climate</a:t>
            </a:r>
            <a:endParaRPr>
              <a:solidFill>
                <a:schemeClr val="lt1"/>
              </a:solidFill>
            </a:endParaRPr>
          </a:p>
          <a:p>
            <a:pPr indent="-228600" lvl="0" marL="228600" rtl="0" algn="l">
              <a:lnSpc>
                <a:spcPct val="90000"/>
              </a:lnSpc>
              <a:spcBef>
                <a:spcPts val="1000"/>
              </a:spcBef>
              <a:spcAft>
                <a:spcPts val="0"/>
              </a:spcAft>
              <a:buClr>
                <a:schemeClr val="lt1"/>
              </a:buClr>
              <a:buSzPts val="2400"/>
              <a:buChar char="•"/>
            </a:pPr>
            <a:r>
              <a:rPr lang="en-US">
                <a:solidFill>
                  <a:schemeClr val="lt1"/>
                </a:solidFill>
              </a:rPr>
              <a:t>Utilize strategies, tools, and resources provided to enhance well-being and psychological health in your work environment</a:t>
            </a:r>
            <a:endParaRPr>
              <a:solidFill>
                <a:schemeClr val="lt1"/>
              </a:solidFill>
            </a:endParaRPr>
          </a:p>
          <a:p>
            <a:pPr indent="0" lvl="0" marL="228600" rtl="0" algn="l">
              <a:lnSpc>
                <a:spcPct val="90000"/>
              </a:lnSpc>
              <a:spcBef>
                <a:spcPts val="1000"/>
              </a:spcBef>
              <a:spcAft>
                <a:spcPts val="0"/>
              </a:spcAft>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e228682be7_0_44"/>
          <p:cNvSpPr txBox="1"/>
          <p:nvPr>
            <p:ph type="title"/>
          </p:nvPr>
        </p:nvSpPr>
        <p:spPr>
          <a:xfrm>
            <a:off x="585040" y="167426"/>
            <a:ext cx="8065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Kaiser Permanente Course Review</a:t>
            </a:r>
            <a:endParaRPr/>
          </a:p>
        </p:txBody>
      </p:sp>
      <p:sp>
        <p:nvSpPr>
          <p:cNvPr id="210" name="Google Shape;210;ge228682be7_0_44"/>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211" name="Google Shape;211;ge228682be7_0_44"/>
          <p:cNvSpPr txBox="1"/>
          <p:nvPr/>
        </p:nvSpPr>
        <p:spPr>
          <a:xfrm>
            <a:off x="410173" y="536687"/>
            <a:ext cx="11045400" cy="942000"/>
          </a:xfrm>
          <a:prstGeom prst="rect">
            <a:avLst/>
          </a:prstGeom>
          <a:noFill/>
          <a:ln>
            <a:noFill/>
          </a:ln>
        </p:spPr>
        <p:txBody>
          <a:bodyPr anchorCtr="0" anchor="t" bIns="60900" lIns="121850" spcFirstLastPara="1" rIns="121850" wrap="square" tIns="60900">
            <a:noAutofit/>
          </a:bodyPr>
          <a:lstStyle/>
          <a:p>
            <a:pPr indent="0" lvl="0" marL="0" marR="0" rtl="0" algn="l">
              <a:lnSpc>
                <a:spcPct val="90000"/>
              </a:lnSpc>
              <a:spcBef>
                <a:spcPts val="0"/>
              </a:spcBef>
              <a:spcAft>
                <a:spcPts val="0"/>
              </a:spcAft>
              <a:buClr>
                <a:srgbClr val="FFFFFF"/>
              </a:buClr>
              <a:buSzPts val="2999"/>
              <a:buFont typeface="Arial"/>
              <a:buNone/>
            </a:pPr>
            <a:r>
              <a:rPr b="1" i="0" lang="en-US" sz="2999" u="none" cap="none" strike="noStrike">
                <a:solidFill>
                  <a:srgbClr val="FFFFFF"/>
                </a:solidFill>
                <a:latin typeface="Arial"/>
                <a:ea typeface="Arial"/>
                <a:cs typeface="Arial"/>
                <a:sym typeface="Arial"/>
              </a:rPr>
              <a:t>The Notice, Engage, and Support (N.E.S.) Model</a:t>
            </a:r>
            <a:endParaRPr b="0" i="0" sz="1400" u="none" cap="none" strike="noStrike">
              <a:solidFill>
                <a:srgbClr val="000000"/>
              </a:solidFill>
              <a:latin typeface="Arial"/>
              <a:ea typeface="Arial"/>
              <a:cs typeface="Arial"/>
              <a:sym typeface="Arial"/>
            </a:endParaRPr>
          </a:p>
        </p:txBody>
      </p:sp>
      <p:grpSp>
        <p:nvGrpSpPr>
          <p:cNvPr id="212" name="Google Shape;212;ge228682be7_0_44"/>
          <p:cNvGrpSpPr/>
          <p:nvPr/>
        </p:nvGrpSpPr>
        <p:grpSpPr>
          <a:xfrm>
            <a:off x="690912" y="2739945"/>
            <a:ext cx="3409200" cy="3383282"/>
            <a:chOff x="1306286" y="1737360"/>
            <a:chExt cx="3409200" cy="3383282"/>
          </a:xfrm>
        </p:grpSpPr>
        <p:pic>
          <p:nvPicPr>
            <p:cNvPr id="213" name="Google Shape;213;ge228682be7_0_44"/>
            <p:cNvPicPr preferRelativeResize="0"/>
            <p:nvPr/>
          </p:nvPicPr>
          <p:blipFill rotWithShape="1">
            <a:blip r:embed="rId3">
              <a:alphaModFix/>
            </a:blip>
            <a:srcRect b="0" l="43323" r="0" t="0"/>
            <a:stretch/>
          </p:blipFill>
          <p:spPr>
            <a:xfrm>
              <a:off x="1306287" y="1737360"/>
              <a:ext cx="3409059" cy="3383282"/>
            </a:xfrm>
            <a:prstGeom prst="rect">
              <a:avLst/>
            </a:prstGeom>
            <a:noFill/>
            <a:ln cap="flat" cmpd="sng" w="57150">
              <a:solidFill>
                <a:srgbClr val="FFFFFF"/>
              </a:solidFill>
              <a:prstDash val="solid"/>
              <a:round/>
              <a:headEnd len="sm" w="sm" type="none"/>
              <a:tailEnd len="sm" w="sm" type="none"/>
            </a:ln>
          </p:spPr>
        </p:pic>
        <p:sp>
          <p:nvSpPr>
            <p:cNvPr id="214" name="Google Shape;214;ge228682be7_0_44"/>
            <p:cNvSpPr/>
            <p:nvPr/>
          </p:nvSpPr>
          <p:spPr>
            <a:xfrm>
              <a:off x="1306286" y="4336868"/>
              <a:ext cx="3409200" cy="561600"/>
            </a:xfrm>
            <a:prstGeom prst="rect">
              <a:avLst/>
            </a:prstGeom>
            <a:solidFill>
              <a:srgbClr val="003C71"/>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NOTICE</a:t>
              </a:r>
              <a:endParaRPr b="0" i="0" sz="2200" u="none" cap="none" strike="noStrike">
                <a:solidFill>
                  <a:srgbClr val="FFFFFF"/>
                </a:solidFill>
                <a:latin typeface="Arial"/>
                <a:ea typeface="Arial"/>
                <a:cs typeface="Arial"/>
                <a:sym typeface="Arial"/>
              </a:endParaRPr>
            </a:p>
          </p:txBody>
        </p:sp>
      </p:grpSp>
      <p:grpSp>
        <p:nvGrpSpPr>
          <p:cNvPr id="215" name="Google Shape;215;ge228682be7_0_44"/>
          <p:cNvGrpSpPr/>
          <p:nvPr/>
        </p:nvGrpSpPr>
        <p:grpSpPr>
          <a:xfrm>
            <a:off x="4283197" y="2194717"/>
            <a:ext cx="3429600" cy="3383280"/>
            <a:chOff x="4898571" y="2054284"/>
            <a:chExt cx="3429600" cy="3383280"/>
          </a:xfrm>
        </p:grpSpPr>
        <p:pic>
          <p:nvPicPr>
            <p:cNvPr id="216" name="Google Shape;216;ge228682be7_0_44"/>
            <p:cNvPicPr preferRelativeResize="0"/>
            <p:nvPr/>
          </p:nvPicPr>
          <p:blipFill rotWithShape="1">
            <a:blip r:embed="rId4">
              <a:alphaModFix/>
            </a:blip>
            <a:srcRect b="0" l="40513" r="2474" t="0"/>
            <a:stretch/>
          </p:blipFill>
          <p:spPr>
            <a:xfrm>
              <a:off x="4898572" y="2054284"/>
              <a:ext cx="3429555" cy="3383280"/>
            </a:xfrm>
            <a:prstGeom prst="rect">
              <a:avLst/>
            </a:prstGeom>
            <a:noFill/>
            <a:ln cap="flat" cmpd="sng" w="57150">
              <a:solidFill>
                <a:srgbClr val="FFFFFF"/>
              </a:solidFill>
              <a:prstDash val="solid"/>
              <a:round/>
              <a:headEnd len="sm" w="sm" type="none"/>
              <a:tailEnd len="sm" w="sm" type="none"/>
            </a:ln>
          </p:spPr>
        </p:pic>
        <p:sp>
          <p:nvSpPr>
            <p:cNvPr id="217" name="Google Shape;217;ge228682be7_0_44"/>
            <p:cNvSpPr/>
            <p:nvPr/>
          </p:nvSpPr>
          <p:spPr>
            <a:xfrm>
              <a:off x="4898571" y="4650377"/>
              <a:ext cx="3429600" cy="561600"/>
            </a:xfrm>
            <a:prstGeom prst="rect">
              <a:avLst/>
            </a:prstGeom>
            <a:solidFill>
              <a:srgbClr val="003C71"/>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ENGAGE</a:t>
              </a:r>
              <a:endParaRPr b="0" i="0" sz="2200" u="none" cap="none" strike="noStrike">
                <a:solidFill>
                  <a:srgbClr val="FFFFFF"/>
                </a:solidFill>
                <a:latin typeface="Arial"/>
                <a:ea typeface="Arial"/>
                <a:cs typeface="Arial"/>
                <a:sym typeface="Arial"/>
              </a:endParaRPr>
            </a:p>
          </p:txBody>
        </p:sp>
      </p:grpSp>
      <p:grpSp>
        <p:nvGrpSpPr>
          <p:cNvPr id="218" name="Google Shape;218;ge228682be7_0_44"/>
          <p:cNvGrpSpPr/>
          <p:nvPr/>
        </p:nvGrpSpPr>
        <p:grpSpPr>
          <a:xfrm>
            <a:off x="7895978" y="1616532"/>
            <a:ext cx="3368100" cy="3383280"/>
            <a:chOff x="8511351" y="2338252"/>
            <a:chExt cx="3368100" cy="3383280"/>
          </a:xfrm>
        </p:grpSpPr>
        <p:pic>
          <p:nvPicPr>
            <p:cNvPr id="219" name="Google Shape;219;ge228682be7_0_44"/>
            <p:cNvPicPr preferRelativeResize="0"/>
            <p:nvPr/>
          </p:nvPicPr>
          <p:blipFill rotWithShape="1">
            <a:blip r:embed="rId5">
              <a:alphaModFix/>
            </a:blip>
            <a:srcRect b="0" l="19851" r="24150" t="0"/>
            <a:stretch/>
          </p:blipFill>
          <p:spPr>
            <a:xfrm>
              <a:off x="8511352" y="2338252"/>
              <a:ext cx="3368040" cy="3383280"/>
            </a:xfrm>
            <a:prstGeom prst="rect">
              <a:avLst/>
            </a:prstGeom>
            <a:noFill/>
            <a:ln cap="flat" cmpd="sng" w="57150">
              <a:solidFill>
                <a:srgbClr val="FFFFFF"/>
              </a:solidFill>
              <a:prstDash val="solid"/>
              <a:round/>
              <a:headEnd len="sm" w="sm" type="none"/>
              <a:tailEnd len="sm" w="sm" type="none"/>
            </a:ln>
          </p:spPr>
        </p:pic>
        <p:sp>
          <p:nvSpPr>
            <p:cNvPr id="220" name="Google Shape;220;ge228682be7_0_44"/>
            <p:cNvSpPr/>
            <p:nvPr/>
          </p:nvSpPr>
          <p:spPr>
            <a:xfrm>
              <a:off x="8511351" y="4957354"/>
              <a:ext cx="3368100" cy="561600"/>
            </a:xfrm>
            <a:prstGeom prst="rect">
              <a:avLst/>
            </a:prstGeom>
            <a:solidFill>
              <a:srgbClr val="003C71"/>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SUPPORT</a:t>
              </a:r>
              <a:endParaRPr b="0" i="0" sz="2200" u="none" cap="none" strike="noStrike">
                <a:solidFill>
                  <a:srgbClr val="FFFFFF"/>
                </a:solidFill>
                <a:latin typeface="Arial"/>
                <a:ea typeface="Arial"/>
                <a:cs typeface="Arial"/>
                <a:sym typeface="Arial"/>
              </a:endParaRPr>
            </a:p>
          </p:txBody>
        </p:sp>
      </p:grpSp>
      <p:pic>
        <p:nvPicPr>
          <p:cNvPr id="221" name="Google Shape;221;ge228682be7_0_44"/>
          <p:cNvPicPr preferRelativeResize="0"/>
          <p:nvPr/>
        </p:nvPicPr>
        <p:blipFill rotWithShape="1">
          <a:blip r:embed="rId6">
            <a:alphaModFix/>
          </a:blip>
          <a:srcRect b="0" l="0" r="0" t="0"/>
          <a:stretch/>
        </p:blipFill>
        <p:spPr>
          <a:xfrm>
            <a:off x="766935" y="6199150"/>
            <a:ext cx="1615325" cy="43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e66c75ee86_0_0"/>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228" name="Google Shape;228;ge66c75ee86_0_0"/>
          <p:cNvSpPr txBox="1"/>
          <p:nvPr/>
        </p:nvSpPr>
        <p:spPr>
          <a:xfrm>
            <a:off x="381873" y="215962"/>
            <a:ext cx="11045400" cy="942000"/>
          </a:xfrm>
          <a:prstGeom prst="rect">
            <a:avLst/>
          </a:prstGeom>
          <a:noFill/>
          <a:ln>
            <a:noFill/>
          </a:ln>
        </p:spPr>
        <p:txBody>
          <a:bodyPr anchorCtr="0" anchor="t" bIns="60900" lIns="121850" spcFirstLastPara="1" rIns="121850" wrap="square" tIns="60900">
            <a:noAutofit/>
          </a:bodyPr>
          <a:lstStyle/>
          <a:p>
            <a:pPr indent="0" lvl="0" marL="0" marR="0" rtl="0" algn="l">
              <a:lnSpc>
                <a:spcPct val="90000"/>
              </a:lnSpc>
              <a:spcBef>
                <a:spcPts val="0"/>
              </a:spcBef>
              <a:spcAft>
                <a:spcPts val="0"/>
              </a:spcAft>
              <a:buClr>
                <a:srgbClr val="FFFFFF"/>
              </a:buClr>
              <a:buSzPts val="2999"/>
              <a:buFont typeface="Arial"/>
              <a:buNone/>
            </a:pPr>
            <a:r>
              <a:rPr b="1" i="0" lang="en-US" sz="2999" u="none" cap="none" strike="noStrike">
                <a:solidFill>
                  <a:srgbClr val="FFFFFF"/>
                </a:solidFill>
                <a:latin typeface="Arial"/>
                <a:ea typeface="Arial"/>
                <a:cs typeface="Arial"/>
                <a:sym typeface="Arial"/>
              </a:rPr>
              <a:t>Support Might Look Different Than You Think</a:t>
            </a:r>
            <a:endParaRPr b="0" i="0" sz="1400" u="none" cap="none" strike="noStrike">
              <a:solidFill>
                <a:srgbClr val="000000"/>
              </a:solidFill>
              <a:latin typeface="Arial"/>
              <a:ea typeface="Arial"/>
              <a:cs typeface="Arial"/>
              <a:sym typeface="Arial"/>
            </a:endParaRPr>
          </a:p>
        </p:txBody>
      </p:sp>
      <p:pic>
        <p:nvPicPr>
          <p:cNvPr id="229" name="Google Shape;229;ge66c75ee86_0_0"/>
          <p:cNvPicPr preferRelativeResize="0"/>
          <p:nvPr/>
        </p:nvPicPr>
        <p:blipFill rotWithShape="1">
          <a:blip r:embed="rId3">
            <a:alphaModFix/>
          </a:blip>
          <a:srcRect b="0" l="0" r="0" t="0"/>
          <a:stretch/>
        </p:blipFill>
        <p:spPr>
          <a:xfrm>
            <a:off x="766935" y="6199150"/>
            <a:ext cx="1615325" cy="437425"/>
          </a:xfrm>
          <a:prstGeom prst="rect">
            <a:avLst/>
          </a:prstGeom>
          <a:noFill/>
          <a:ln>
            <a:noFill/>
          </a:ln>
        </p:spPr>
      </p:pic>
      <p:pic>
        <p:nvPicPr>
          <p:cNvPr id="230" name="Google Shape;230;ge66c75ee86_0_0"/>
          <p:cNvPicPr preferRelativeResize="0"/>
          <p:nvPr/>
        </p:nvPicPr>
        <p:blipFill rotWithShape="1">
          <a:blip r:embed="rId4">
            <a:alphaModFix/>
          </a:blip>
          <a:srcRect b="0" l="0" r="0" t="0"/>
          <a:stretch/>
        </p:blipFill>
        <p:spPr>
          <a:xfrm>
            <a:off x="3870525" y="1939150"/>
            <a:ext cx="4068100" cy="406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e4a8e79ebd_0_6"/>
          <p:cNvSpPr txBox="1"/>
          <p:nvPr>
            <p:ph type="ctrTitle"/>
          </p:nvPr>
        </p:nvSpPr>
        <p:spPr>
          <a:xfrm>
            <a:off x="2056450" y="2260200"/>
            <a:ext cx="7905000" cy="2337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4000"/>
              <a:buNone/>
            </a:pPr>
            <a:r>
              <a:rPr lang="en-US"/>
              <a:t>What did the KP self-paced course bring up for you as a professional?</a:t>
            </a:r>
            <a:endParaRPr/>
          </a:p>
        </p:txBody>
      </p:sp>
      <p:sp>
        <p:nvSpPr>
          <p:cNvPr id="237" name="Google Shape;237;ge4a8e79ebd_0_6"/>
          <p:cNvSpPr txBox="1"/>
          <p:nvPr>
            <p:ph idx="12" type="sldNum"/>
          </p:nvPr>
        </p:nvSpPr>
        <p:spPr>
          <a:xfrm>
            <a:off x="227916" y="6427021"/>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e1546de84b_1_16"/>
          <p:cNvSpPr txBox="1"/>
          <p:nvPr>
            <p:ph type="title"/>
          </p:nvPr>
        </p:nvSpPr>
        <p:spPr>
          <a:xfrm>
            <a:off x="434127" y="374975"/>
            <a:ext cx="9829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What is a Psychologically Healthy Workforce?</a:t>
            </a:r>
            <a:endParaRPr/>
          </a:p>
        </p:txBody>
      </p:sp>
      <p:sp>
        <p:nvSpPr>
          <p:cNvPr id="244" name="Google Shape;244;ge1546de84b_1_16"/>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245" name="Google Shape;245;ge1546de84b_1_16"/>
          <p:cNvPicPr preferRelativeResize="0"/>
          <p:nvPr/>
        </p:nvPicPr>
        <p:blipFill rotWithShape="1">
          <a:blip r:embed="rId3">
            <a:alphaModFix/>
          </a:blip>
          <a:srcRect b="0" l="0" r="0" t="0"/>
          <a:stretch/>
        </p:blipFill>
        <p:spPr>
          <a:xfrm>
            <a:off x="52388" y="1462088"/>
            <a:ext cx="12087225" cy="3933825"/>
          </a:xfrm>
          <a:prstGeom prst="rect">
            <a:avLst/>
          </a:prstGeom>
          <a:noFill/>
          <a:ln>
            <a:noFill/>
          </a:ln>
        </p:spPr>
      </p:pic>
      <p:pic>
        <p:nvPicPr>
          <p:cNvPr id="246" name="Google Shape;246;ge1546de84b_1_16"/>
          <p:cNvPicPr preferRelativeResize="0"/>
          <p:nvPr/>
        </p:nvPicPr>
        <p:blipFill rotWithShape="1">
          <a:blip r:embed="rId4">
            <a:alphaModFix/>
          </a:blip>
          <a:srcRect b="0" l="0" r="0" t="0"/>
          <a:stretch/>
        </p:blipFill>
        <p:spPr>
          <a:xfrm>
            <a:off x="1190625" y="2400300"/>
            <a:ext cx="10115550" cy="2362200"/>
          </a:xfrm>
          <a:prstGeom prst="rect">
            <a:avLst/>
          </a:prstGeom>
          <a:noFill/>
          <a:ln>
            <a:noFill/>
          </a:ln>
        </p:spPr>
      </p:pic>
      <p:pic>
        <p:nvPicPr>
          <p:cNvPr id="247" name="Google Shape;247;ge1546de84b_1_16"/>
          <p:cNvPicPr preferRelativeResize="0"/>
          <p:nvPr/>
        </p:nvPicPr>
        <p:blipFill rotWithShape="1">
          <a:blip r:embed="rId5">
            <a:alphaModFix/>
          </a:blip>
          <a:srcRect b="0" l="0" r="0" t="0"/>
          <a:stretch/>
        </p:blipFill>
        <p:spPr>
          <a:xfrm>
            <a:off x="434123" y="5416538"/>
            <a:ext cx="3486150" cy="285750"/>
          </a:xfrm>
          <a:prstGeom prst="rect">
            <a:avLst/>
          </a:prstGeom>
          <a:noFill/>
          <a:ln>
            <a:noFill/>
          </a:ln>
        </p:spPr>
      </p:pic>
      <p:pic>
        <p:nvPicPr>
          <p:cNvPr id="248" name="Google Shape;248;ge1546de84b_1_16"/>
          <p:cNvPicPr preferRelativeResize="0"/>
          <p:nvPr/>
        </p:nvPicPr>
        <p:blipFill rotWithShape="1">
          <a:blip r:embed="rId6">
            <a:alphaModFix/>
          </a:blip>
          <a:srcRect b="0" l="0" r="0" t="0"/>
          <a:stretch/>
        </p:blipFill>
        <p:spPr>
          <a:xfrm>
            <a:off x="850385" y="6161425"/>
            <a:ext cx="1615325" cy="43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e4380a837d_0_0"/>
          <p:cNvSpPr txBox="1"/>
          <p:nvPr>
            <p:ph type="title"/>
          </p:nvPr>
        </p:nvSpPr>
        <p:spPr>
          <a:xfrm>
            <a:off x="434127" y="374975"/>
            <a:ext cx="9829200" cy="898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800"/>
              <a:buNone/>
            </a:pPr>
            <a:r>
              <a:rPr lang="en-US"/>
              <a:t>Basic Needs First, Then Psychological Needs</a:t>
            </a:r>
            <a:endParaRPr/>
          </a:p>
        </p:txBody>
      </p:sp>
      <p:sp>
        <p:nvSpPr>
          <p:cNvPr id="255" name="Google Shape;255;ge4380a837d_0_0"/>
          <p:cNvSpPr txBox="1"/>
          <p:nvPr>
            <p:ph idx="12" type="sldNum"/>
          </p:nvPr>
        </p:nvSpPr>
        <p:spPr>
          <a:xfrm>
            <a:off x="332873"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256" name="Google Shape;256;ge4380a837d_0_0"/>
          <p:cNvPicPr preferRelativeResize="0"/>
          <p:nvPr/>
        </p:nvPicPr>
        <p:blipFill rotWithShape="1">
          <a:blip r:embed="rId3">
            <a:alphaModFix/>
          </a:blip>
          <a:srcRect b="0" l="0" r="0" t="0"/>
          <a:stretch/>
        </p:blipFill>
        <p:spPr>
          <a:xfrm>
            <a:off x="660275" y="1239488"/>
            <a:ext cx="10633891" cy="4846050"/>
          </a:xfrm>
          <a:prstGeom prst="rect">
            <a:avLst/>
          </a:prstGeom>
          <a:noFill/>
          <a:ln>
            <a:noFill/>
          </a:ln>
        </p:spPr>
      </p:pic>
      <p:pic>
        <p:nvPicPr>
          <p:cNvPr id="257" name="Google Shape;257;ge4380a837d_0_0"/>
          <p:cNvPicPr preferRelativeResize="0"/>
          <p:nvPr/>
        </p:nvPicPr>
        <p:blipFill rotWithShape="1">
          <a:blip r:embed="rId4">
            <a:alphaModFix/>
          </a:blip>
          <a:srcRect b="0" l="0" r="0" t="0"/>
          <a:stretch/>
        </p:blipFill>
        <p:spPr>
          <a:xfrm>
            <a:off x="660273" y="6085537"/>
            <a:ext cx="3400425" cy="285750"/>
          </a:xfrm>
          <a:prstGeom prst="rect">
            <a:avLst/>
          </a:prstGeom>
          <a:noFill/>
          <a:ln>
            <a:noFill/>
          </a:ln>
        </p:spPr>
      </p:pic>
      <p:pic>
        <p:nvPicPr>
          <p:cNvPr id="258" name="Google Shape;258;ge4380a837d_0_0"/>
          <p:cNvPicPr preferRelativeResize="0"/>
          <p:nvPr/>
        </p:nvPicPr>
        <p:blipFill rotWithShape="1">
          <a:blip r:embed="rId5">
            <a:alphaModFix/>
          </a:blip>
          <a:srcRect b="0" l="0" r="0" t="0"/>
          <a:stretch/>
        </p:blipFill>
        <p:spPr>
          <a:xfrm>
            <a:off x="850385" y="6284025"/>
            <a:ext cx="1615325" cy="437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2021-03-29T18:50:57Z</dcterms:created>
  <dc:creator>DeSousa, Lynne</dc:creator>
</cp:coreProperties>
</file>