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11"/>
  </p:notesMasterIdLst>
  <p:sldIdLst>
    <p:sldId id="273" r:id="rId2"/>
    <p:sldId id="274" r:id="rId3"/>
    <p:sldId id="279" r:id="rId4"/>
    <p:sldId id="257" r:id="rId5"/>
    <p:sldId id="278" r:id="rId6"/>
    <p:sldId id="275" r:id="rId7"/>
    <p:sldId id="276" r:id="rId8"/>
    <p:sldId id="277" r:id="rId9"/>
    <p:sldId id="280"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203" autoAdjust="0"/>
  </p:normalViewPr>
  <p:slideViewPr>
    <p:cSldViewPr snapToGrid="0" snapToObjects="1">
      <p:cViewPr>
        <p:scale>
          <a:sx n="37" d="100"/>
          <a:sy n="37" d="100"/>
        </p:scale>
        <p:origin x="-101"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DA477C-FCB9-FA4F-8B44-F96F6823696F}" type="datetimeFigureOut">
              <a:rPr lang="en-US" smtClean="0"/>
              <a:t>9/19/2018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88C01B-B914-8F42-887A-7C9D2717E53E}" type="slidenum">
              <a:rPr lang="en-US" smtClean="0"/>
              <a:t>‹#›</a:t>
            </a:fld>
            <a:endParaRPr lang="en-US"/>
          </a:p>
        </p:txBody>
      </p:sp>
    </p:spTree>
    <p:extLst>
      <p:ext uri="{BB962C8B-B14F-4D97-AF65-F5344CB8AC3E}">
        <p14:creationId xmlns:p14="http://schemas.microsoft.com/office/powerpoint/2010/main" val="3593791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0B92B6-B448-43D2-BB41-0F105865AE44}" type="slidenum">
              <a:rPr lang="en-US" smtClean="0">
                <a:solidFill>
                  <a:prstClr val="black"/>
                </a:solidFill>
                <a:latin typeface="Calibri"/>
              </a:rPr>
              <a:pPr/>
              <a:t>1</a:t>
            </a:fld>
            <a:endParaRPr lang="en-US">
              <a:solidFill>
                <a:prstClr val="black"/>
              </a:solidFill>
              <a:latin typeface="Calibri"/>
            </a:endParaRPr>
          </a:p>
        </p:txBody>
      </p:sp>
    </p:spTree>
    <p:extLst>
      <p:ext uri="{BB962C8B-B14F-4D97-AF65-F5344CB8AC3E}">
        <p14:creationId xmlns:p14="http://schemas.microsoft.com/office/powerpoint/2010/main" val="1716355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2009/2010 World Language Standards organized content into 4 main standards:  Communication, Cultures, Connections and Comparisons.  The Standards Statements were revised to the following </a:t>
            </a:r>
            <a:r>
              <a:rPr lang="en-US" sz="1200" b="1" kern="1200" dirty="0" smtClean="0">
                <a:solidFill>
                  <a:schemeClr val="tx1"/>
                </a:solidFill>
                <a:effectLst/>
                <a:latin typeface="+mn-lt"/>
                <a:ea typeface="+mn-ea"/>
                <a:cs typeface="+mn-cs"/>
              </a:rPr>
              <a:t>(Read the 2020 right side)</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Within these standards conceptual learning was organized as evidence outcomes (EOs) under range level expectations (RLEs).  </a:t>
            </a:r>
            <a:endParaRPr lang="en-US" dirty="0"/>
          </a:p>
        </p:txBody>
      </p:sp>
      <p:sp>
        <p:nvSpPr>
          <p:cNvPr id="4" name="Slide Number Placeholder 3"/>
          <p:cNvSpPr>
            <a:spLocks noGrp="1"/>
          </p:cNvSpPr>
          <p:nvPr>
            <p:ph type="sldNum" sz="quarter" idx="10"/>
          </p:nvPr>
        </p:nvSpPr>
        <p:spPr/>
        <p:txBody>
          <a:bodyPr/>
          <a:lstStyle/>
          <a:p>
            <a:fld id="{7D88C01B-B914-8F42-887A-7C9D2717E53E}" type="slidenum">
              <a:rPr lang="en-US" smtClean="0"/>
              <a:t>3</a:t>
            </a:fld>
            <a:endParaRPr lang="en-US"/>
          </a:p>
        </p:txBody>
      </p:sp>
    </p:spTree>
    <p:extLst>
      <p:ext uri="{BB962C8B-B14F-4D97-AF65-F5344CB8AC3E}">
        <p14:creationId xmlns:p14="http://schemas.microsoft.com/office/powerpoint/2010/main" val="476206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Educators to write communication learning targets for curriculum, unit and lesson plans;</a:t>
            </a:r>
          </a:p>
          <a:p>
            <a:r>
              <a:rPr lang="en-US" sz="1200" b="0" i="0" kern="1200" dirty="0" smtClean="0">
                <a:solidFill>
                  <a:schemeClr val="tx1"/>
                </a:solidFill>
                <a:effectLst/>
                <a:latin typeface="+mn-lt"/>
                <a:ea typeface="+mn-ea"/>
                <a:cs typeface="+mn-cs"/>
              </a:rPr>
              <a:t>Stakeholders to clarify how well learners at different stages can communicate.</a:t>
            </a:r>
          </a:p>
          <a:p>
            <a:r>
              <a:rPr lang="en-US" sz="1200" b="0" i="0" kern="1200" dirty="0" smtClean="0">
                <a:solidFill>
                  <a:schemeClr val="tx1"/>
                </a:solidFill>
                <a:effectLst/>
                <a:latin typeface="+mn-lt"/>
                <a:ea typeface="+mn-ea"/>
                <a:cs typeface="+mn-cs"/>
              </a:rPr>
              <a:t>The statements are organized according to the Interpretive, Interpersonal, and Presentational Modes of Communication as described in the </a:t>
            </a:r>
            <a:r>
              <a:rPr lang="en-US" sz="1200" b="0" i="1" kern="1200" dirty="0" smtClean="0">
                <a:solidFill>
                  <a:schemeClr val="tx1"/>
                </a:solidFill>
                <a:effectLst/>
                <a:latin typeface="+mn-lt"/>
                <a:ea typeface="+mn-ea"/>
                <a:cs typeface="+mn-cs"/>
              </a:rPr>
              <a:t>World-Readiness Standards for Learning Languages</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Interpretive Communication:  Learners understand, interpret, and analyze what is heard, read, or viewed on a variety of topics.</a:t>
            </a:r>
          </a:p>
          <a:p>
            <a:r>
              <a:rPr lang="en-US" sz="1200" b="0" i="0" kern="1200" dirty="0" smtClean="0">
                <a:solidFill>
                  <a:schemeClr val="tx1"/>
                </a:solidFill>
                <a:effectLst/>
                <a:latin typeface="+mn-lt"/>
                <a:ea typeface="+mn-ea"/>
                <a:cs typeface="+mn-cs"/>
              </a:rPr>
              <a:t>Interpersonal Communication:  Learners interact and negotiate meaning in spoken, signed, or written conversations to share information, reactions, feelings, and opinions.</a:t>
            </a:r>
          </a:p>
          <a:p>
            <a:r>
              <a:rPr lang="en-US" sz="1200" b="0" i="0" kern="1200" dirty="0" smtClean="0">
                <a:solidFill>
                  <a:schemeClr val="tx1"/>
                </a:solidFill>
                <a:effectLst/>
                <a:latin typeface="+mn-lt"/>
                <a:ea typeface="+mn-ea"/>
                <a:cs typeface="+mn-cs"/>
              </a:rPr>
              <a:t>Presentational Communication:  Learners present information, concepts, and ideas to inform, explain, persuade, and narrate on a variety of topics using appropriate media and adapting to various audiences of listeners, readers, or viewers.</a:t>
            </a:r>
          </a:p>
          <a:p>
            <a:endParaRPr lang="en-US" dirty="0"/>
          </a:p>
        </p:txBody>
      </p:sp>
      <p:sp>
        <p:nvSpPr>
          <p:cNvPr id="4" name="Slide Number Placeholder 3"/>
          <p:cNvSpPr>
            <a:spLocks noGrp="1"/>
          </p:cNvSpPr>
          <p:nvPr>
            <p:ph type="sldNum" sz="quarter" idx="10"/>
          </p:nvPr>
        </p:nvSpPr>
        <p:spPr/>
        <p:txBody>
          <a:bodyPr/>
          <a:lstStyle/>
          <a:p>
            <a:fld id="{7D88C01B-B914-8F42-887A-7C9D2717E53E}" type="slidenum">
              <a:rPr lang="en-US" smtClean="0"/>
              <a:t>4</a:t>
            </a:fld>
            <a:endParaRPr lang="en-US"/>
          </a:p>
        </p:txBody>
      </p:sp>
    </p:spTree>
    <p:extLst>
      <p:ext uri="{BB962C8B-B14F-4D97-AF65-F5344CB8AC3E}">
        <p14:creationId xmlns:p14="http://schemas.microsoft.com/office/powerpoint/2010/main" val="1785523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Academic Context and Connections section of the 2020 standards document had some exciting revisions. </a:t>
            </a:r>
            <a:r>
              <a:rPr lang="en-US" sz="1200" kern="1200" dirty="0" smtClean="0">
                <a:solidFill>
                  <a:schemeClr val="tx1"/>
                </a:solidFill>
                <a:effectLst/>
                <a:latin typeface="+mn-lt"/>
                <a:ea typeface="+mn-ea"/>
                <a:cs typeface="+mn-cs"/>
              </a:rPr>
              <a:t>The 21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Century Skills and Readiness Competencies was revised to the section of Academic Context and Connections in order to capture the unique elements of language learning to create context for learning.  These 2 sections highlight essential skills, practices and other important connections necessary for student to understand, apply and transfer the Range Level Expectations.</a:t>
            </a:r>
          </a:p>
          <a:p>
            <a:r>
              <a:rPr lang="en-US" sz="1200" kern="1200" dirty="0" smtClean="0">
                <a:solidFill>
                  <a:schemeClr val="tx1"/>
                </a:solidFill>
                <a:effectLst/>
                <a:latin typeface="+mn-lt"/>
                <a:ea typeface="+mn-ea"/>
                <a:cs typeface="+mn-cs"/>
              </a:rPr>
              <a:t>This section includes Colorado Essential Skills and Real-World Application.  The Colorado Essential Skills and Real World Application captures the usage of language that go beyond the classroom in producing global citizens for the ongoing demands of a workforce and post-secondary readiness.</a:t>
            </a:r>
          </a:p>
          <a:p>
            <a:r>
              <a:rPr lang="en-US" sz="1200" kern="1200" dirty="0" smtClean="0">
                <a:solidFill>
                  <a:schemeClr val="tx1"/>
                </a:solidFill>
                <a:effectLst/>
                <a:latin typeface="+mn-lt"/>
                <a:ea typeface="+mn-ea"/>
                <a:cs typeface="+mn-cs"/>
              </a:rPr>
              <a:t>Inquiry Questions were revised to better align with the NCCSSFL – ACTFL Can-Do Statements to promote goal setting and analysis of student learning within the range level expectation. </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7D88C01B-B914-8F42-887A-7C9D2717E53E}" type="slidenum">
              <a:rPr lang="en-US" smtClean="0"/>
              <a:t>5</a:t>
            </a:fld>
            <a:endParaRPr lang="en-US"/>
          </a:p>
        </p:txBody>
      </p:sp>
    </p:spTree>
    <p:extLst>
      <p:ext uri="{BB962C8B-B14F-4D97-AF65-F5344CB8AC3E}">
        <p14:creationId xmlns:p14="http://schemas.microsoft.com/office/powerpoint/2010/main" val="617796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2009 World Language Standards Proficiency Range ended at the Intermediate-Mid Range.</a:t>
            </a:r>
          </a:p>
          <a:p>
            <a:r>
              <a:rPr lang="en-US" sz="1200" kern="1200" dirty="0" smtClean="0">
                <a:solidFill>
                  <a:schemeClr val="tx1"/>
                </a:solidFill>
                <a:effectLst/>
                <a:latin typeface="+mn-lt"/>
                <a:ea typeface="+mn-ea"/>
                <a:cs typeface="+mn-cs"/>
              </a:rPr>
              <a:t>Guided by public feedback</a:t>
            </a:r>
            <a:r>
              <a:rPr lang="en-US" sz="1200" kern="1200" baseline="0" dirty="0" smtClean="0">
                <a:solidFill>
                  <a:schemeClr val="tx1"/>
                </a:solidFill>
                <a:effectLst/>
                <a:latin typeface="+mn-lt"/>
                <a:ea typeface="+mn-ea"/>
                <a:cs typeface="+mn-cs"/>
              </a:rPr>
              <a:t> there was a </a:t>
            </a:r>
            <a:r>
              <a:rPr lang="en-US" sz="1200" kern="1200" dirty="0" smtClean="0">
                <a:solidFill>
                  <a:schemeClr val="tx1"/>
                </a:solidFill>
                <a:effectLst/>
                <a:latin typeface="+mn-lt"/>
                <a:ea typeface="+mn-ea"/>
                <a:cs typeface="+mn-cs"/>
              </a:rPr>
              <a:t>lack of a continuum</a:t>
            </a:r>
            <a:r>
              <a:rPr lang="en-US" sz="1200" kern="1200" baseline="0" dirty="0" smtClean="0">
                <a:solidFill>
                  <a:schemeClr val="tx1"/>
                </a:solidFill>
                <a:effectLst/>
                <a:latin typeface="+mn-lt"/>
                <a:ea typeface="+mn-ea"/>
                <a:cs typeface="+mn-cs"/>
              </a:rPr>
              <a:t> of</a:t>
            </a:r>
            <a:r>
              <a:rPr lang="en-US" sz="1200" kern="1200" dirty="0" smtClean="0">
                <a:solidFill>
                  <a:schemeClr val="tx1"/>
                </a:solidFill>
                <a:effectLst/>
                <a:latin typeface="+mn-lt"/>
                <a:ea typeface="+mn-ea"/>
                <a:cs typeface="+mn-cs"/>
              </a:rPr>
              <a:t> proficiency levels for language development.</a:t>
            </a:r>
            <a:r>
              <a:rPr lang="en-US" sz="1200" kern="1200" baseline="0" dirty="0" smtClean="0">
                <a:solidFill>
                  <a:schemeClr val="tx1"/>
                </a:solidFill>
                <a:effectLst/>
                <a:latin typeface="+mn-lt"/>
                <a:ea typeface="+mn-ea"/>
                <a:cs typeface="+mn-cs"/>
              </a:rPr>
              <a:t>  These</a:t>
            </a:r>
            <a:r>
              <a:rPr lang="en-US" sz="1200" kern="1200" dirty="0" smtClean="0">
                <a:solidFill>
                  <a:schemeClr val="tx1"/>
                </a:solidFill>
                <a:effectLst/>
                <a:latin typeface="+mn-lt"/>
                <a:ea typeface="+mn-ea"/>
                <a:cs typeface="+mn-cs"/>
              </a:rPr>
              <a:t> issues were cited in a benchmarking report performed by the American Council on the Teaching of Foreign Languages, ACTFL.  The 2018 Review and Revision Committee reorganized the standards into a longer range of proficiency and including all 4 standards making it optimal for language development.</a:t>
            </a:r>
            <a:r>
              <a:rPr lang="en-US" sz="1200" kern="1200" baseline="0" dirty="0" smtClean="0">
                <a:solidFill>
                  <a:schemeClr val="tx1"/>
                </a:solidFill>
                <a:effectLst/>
                <a:latin typeface="+mn-lt"/>
                <a:ea typeface="+mn-ea"/>
                <a:cs typeface="+mn-cs"/>
              </a:rPr>
              <a:t>  T</a:t>
            </a:r>
            <a:r>
              <a:rPr lang="en-US" sz="1200" kern="1200" dirty="0" smtClean="0">
                <a:solidFill>
                  <a:schemeClr val="tx1"/>
                </a:solidFill>
                <a:effectLst/>
                <a:latin typeface="+mn-lt"/>
                <a:ea typeface="+mn-ea"/>
                <a:cs typeface="+mn-cs"/>
              </a:rPr>
              <a:t>he Review and Revision Committee also clarified</a:t>
            </a:r>
            <a:r>
              <a:rPr lang="en-US" sz="1200" kern="1200" baseline="0" dirty="0" smtClean="0">
                <a:solidFill>
                  <a:schemeClr val="tx1"/>
                </a:solidFill>
                <a:effectLst/>
                <a:latin typeface="+mn-lt"/>
                <a:ea typeface="+mn-ea"/>
                <a:cs typeface="+mn-cs"/>
              </a:rPr>
              <a:t> the </a:t>
            </a:r>
            <a:r>
              <a:rPr lang="en-US" sz="1200" kern="1200" dirty="0" smtClean="0">
                <a:solidFill>
                  <a:schemeClr val="tx1"/>
                </a:solidFill>
                <a:effectLst/>
                <a:latin typeface="+mn-lt"/>
                <a:ea typeface="+mn-ea"/>
                <a:cs typeface="+mn-cs"/>
              </a:rPr>
              <a:t>language throughout the revised 2020</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standards in the new range</a:t>
            </a:r>
            <a:r>
              <a:rPr lang="en-US" sz="1200" kern="1200" baseline="0" dirty="0" smtClean="0">
                <a:solidFill>
                  <a:schemeClr val="tx1"/>
                </a:solidFill>
                <a:effectLst/>
                <a:latin typeface="+mn-lt"/>
                <a:ea typeface="+mn-ea"/>
                <a:cs typeface="+mn-cs"/>
              </a:rPr>
              <a:t> of World Language standards</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newest development of World Language Range Levels includes Preschool (being at the very beginning of the range)</a:t>
            </a:r>
            <a:r>
              <a:rPr lang="en-US" sz="1200" kern="1200" baseline="0" dirty="0" smtClean="0">
                <a:solidFill>
                  <a:schemeClr val="tx1"/>
                </a:solidFill>
                <a:effectLst/>
                <a:latin typeface="+mn-lt"/>
                <a:ea typeface="+mn-ea"/>
                <a:cs typeface="+mn-cs"/>
              </a:rPr>
              <a:t> and</a:t>
            </a:r>
            <a:r>
              <a:rPr lang="en-US" sz="1200" kern="1200" dirty="0" smtClean="0">
                <a:solidFill>
                  <a:schemeClr val="tx1"/>
                </a:solidFill>
                <a:effectLst/>
                <a:latin typeface="+mn-lt"/>
                <a:ea typeface="+mn-ea"/>
                <a:cs typeface="+mn-cs"/>
              </a:rPr>
              <a:t> Intermediate-High ,and Advanced-Low (both</a:t>
            </a:r>
            <a:r>
              <a:rPr lang="en-US" sz="1200" kern="1200" baseline="0" dirty="0" smtClean="0">
                <a:solidFill>
                  <a:schemeClr val="tx1"/>
                </a:solidFill>
                <a:effectLst/>
                <a:latin typeface="+mn-lt"/>
                <a:ea typeface="+mn-ea"/>
                <a:cs typeface="+mn-cs"/>
              </a:rPr>
              <a:t> of this being at the top of the range)</a:t>
            </a:r>
            <a:r>
              <a:rPr lang="en-US" sz="1200" kern="1200" dirty="0" smtClean="0">
                <a:solidFill>
                  <a:schemeClr val="tx1"/>
                </a:solidFill>
                <a:effectLst/>
                <a:latin typeface="+mn-lt"/>
                <a:ea typeface="+mn-ea"/>
                <a:cs typeface="+mn-cs"/>
              </a:rPr>
              <a:t> – all</a:t>
            </a:r>
            <a:r>
              <a:rPr lang="en-US" sz="1200" kern="1200" baseline="0" dirty="0" smtClean="0">
                <a:solidFill>
                  <a:schemeClr val="tx1"/>
                </a:solidFill>
                <a:effectLst/>
                <a:latin typeface="+mn-lt"/>
                <a:ea typeface="+mn-ea"/>
                <a:cs typeface="+mn-cs"/>
              </a:rPr>
              <a:t> 3 additions</a:t>
            </a:r>
            <a:r>
              <a:rPr lang="en-US" sz="1200" kern="1200" dirty="0" smtClean="0">
                <a:solidFill>
                  <a:schemeClr val="tx1"/>
                </a:solidFill>
                <a:effectLst/>
                <a:latin typeface="+mn-lt"/>
                <a:ea typeface="+mn-ea"/>
                <a:cs typeface="+mn-cs"/>
              </a:rPr>
              <a:t> offer</a:t>
            </a:r>
            <a:r>
              <a:rPr lang="en-US" sz="1200" kern="1200" baseline="0" dirty="0" smtClean="0">
                <a:solidFill>
                  <a:schemeClr val="tx1"/>
                </a:solidFill>
                <a:effectLst/>
                <a:latin typeface="+mn-lt"/>
                <a:ea typeface="+mn-ea"/>
                <a:cs typeface="+mn-cs"/>
              </a:rPr>
              <a:t> a</a:t>
            </a:r>
            <a:r>
              <a:rPr lang="en-US" sz="1200" kern="1200" dirty="0" smtClean="0">
                <a:solidFill>
                  <a:schemeClr val="tx1"/>
                </a:solidFill>
                <a:effectLst/>
                <a:latin typeface="+mn-lt"/>
                <a:ea typeface="+mn-ea"/>
                <a:cs typeface="+mn-cs"/>
              </a:rPr>
              <a:t> complete spectrum allowing multiple entries and exit points for language learning and teaching. </a:t>
            </a:r>
          </a:p>
          <a:p>
            <a:endParaRPr lang="en-US" dirty="0"/>
          </a:p>
        </p:txBody>
      </p:sp>
      <p:sp>
        <p:nvSpPr>
          <p:cNvPr id="4" name="Slide Number Placeholder 3"/>
          <p:cNvSpPr>
            <a:spLocks noGrp="1"/>
          </p:cNvSpPr>
          <p:nvPr>
            <p:ph type="sldNum" sz="quarter" idx="10"/>
          </p:nvPr>
        </p:nvSpPr>
        <p:spPr/>
        <p:txBody>
          <a:bodyPr/>
          <a:lstStyle/>
          <a:p>
            <a:fld id="{7D88C01B-B914-8F42-887A-7C9D2717E53E}" type="slidenum">
              <a:rPr lang="en-US" smtClean="0"/>
              <a:t>7</a:t>
            </a:fld>
            <a:endParaRPr lang="en-US"/>
          </a:p>
        </p:txBody>
      </p:sp>
    </p:spTree>
    <p:extLst>
      <p:ext uri="{BB962C8B-B14F-4D97-AF65-F5344CB8AC3E}">
        <p14:creationId xmlns:p14="http://schemas.microsoft.com/office/powerpoint/2010/main" val="1950680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Preschool Standards are all encompassing of all elements of the Standards.  For Example:  Standard 1 Communication, element 1.1, 1.2 and 1.3 are all in one element in Preschool standard labeled 1+.  The element is encompassing all the elements appropriate for the Preschool language learner.  The natural next step for the young language learner would be Novice-Low Range Level.</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Also new are Prepared Graduate statements for specific to the Preschool language learner.</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D88C01B-B914-8F42-887A-7C9D2717E53E}" type="slidenum">
              <a:rPr lang="en-US" smtClean="0"/>
              <a:t>8</a:t>
            </a:fld>
            <a:endParaRPr lang="en-US"/>
          </a:p>
        </p:txBody>
      </p:sp>
    </p:spTree>
    <p:extLst>
      <p:ext uri="{BB962C8B-B14F-4D97-AF65-F5344CB8AC3E}">
        <p14:creationId xmlns:p14="http://schemas.microsoft.com/office/powerpoint/2010/main" val="3255241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8C01B-B914-8F42-887A-7C9D2717E53E}" type="slidenum">
              <a:rPr lang="en-US" smtClean="0"/>
              <a:t>9</a:t>
            </a:fld>
            <a:endParaRPr lang="en-US"/>
          </a:p>
        </p:txBody>
      </p:sp>
    </p:spTree>
    <p:extLst>
      <p:ext uri="{BB962C8B-B14F-4D97-AF65-F5344CB8AC3E}">
        <p14:creationId xmlns:p14="http://schemas.microsoft.com/office/powerpoint/2010/main" val="34857350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title="Hea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7300"/>
          </a:xfrm>
          <a:prstGeom prst="rect">
            <a:avLst/>
          </a:prstGeom>
        </p:spPr>
      </p:pic>
      <p:sp>
        <p:nvSpPr>
          <p:cNvPr id="2" name="Title 1"/>
          <p:cNvSpPr>
            <a:spLocks noGrp="1"/>
          </p:cNvSpPr>
          <p:nvPr>
            <p:ph type="ctrTitle" hasCustomPrompt="1"/>
          </p:nvPr>
        </p:nvSpPr>
        <p:spPr>
          <a:xfrm>
            <a:off x="685800" y="3355923"/>
            <a:ext cx="7772400" cy="1526927"/>
          </a:xfrm>
        </p:spPr>
        <p:txBody>
          <a:bodyPr lIns="0" tIns="0" rIns="0" bIns="0" anchor="t" anchorCtr="0">
            <a:normAutofit/>
          </a:bodyPr>
          <a:lstStyle>
            <a:lvl1pPr algn="ctr">
              <a:defRPr sz="5400">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1143000" y="5093063"/>
            <a:ext cx="6858000" cy="443429"/>
          </a:xfrm>
        </p:spPr>
        <p:txBody>
          <a:bodyPr/>
          <a:lstStyle>
            <a:lvl1pPr marL="0" indent="0" algn="ctr">
              <a:buNone/>
              <a:defRPr sz="2400">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7" name="Slide Number Placeholder 5"/>
          <p:cNvSpPr>
            <a:spLocks noGrp="1"/>
          </p:cNvSpPr>
          <p:nvPr>
            <p:ph type="sldNum" sz="quarter" idx="12"/>
          </p:nvPr>
        </p:nvSpPr>
        <p:spPr>
          <a:xfrm>
            <a:off x="274320" y="6356351"/>
            <a:ext cx="467783" cy="365125"/>
          </a:xfrm>
        </p:spPr>
        <p:txBody>
          <a:bodyPr/>
          <a:lstStyle>
            <a:lvl1pPr algn="ctr">
              <a:defRPr/>
            </a:lvl1pPr>
          </a:lstStyle>
          <a:p>
            <a:fld id="{67726FA2-3EC9-4717-AD62-D8C823692DD3}"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pic>
        <p:nvPicPr>
          <p:cNvPr id="9" name="Picture 8" title="Colorado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26382" y="1746979"/>
            <a:ext cx="4491235" cy="819024"/>
          </a:xfrm>
          <a:prstGeom prst="rect">
            <a:avLst/>
          </a:prstGeom>
        </p:spPr>
      </p:pic>
    </p:spTree>
    <p:extLst>
      <p:ext uri="{BB962C8B-B14F-4D97-AF65-F5344CB8AC3E}">
        <p14:creationId xmlns:p14="http://schemas.microsoft.com/office/powerpoint/2010/main" val="915438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pic>
        <p:nvPicPr>
          <p:cNvPr id="7" name="Picture 6" title="Hea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7300"/>
          </a:xfrm>
          <a:prstGeom prst="rect">
            <a:avLst/>
          </a:prstGeom>
        </p:spPr>
      </p:pic>
      <p:sp>
        <p:nvSpPr>
          <p:cNvPr id="2" name="Title 1"/>
          <p:cNvSpPr>
            <a:spLocks noGrp="1"/>
          </p:cNvSpPr>
          <p:nvPr>
            <p:ph type="title"/>
          </p:nvPr>
        </p:nvSpPr>
        <p:spPr>
          <a:xfrm>
            <a:off x="274320" y="274320"/>
            <a:ext cx="7886700" cy="710141"/>
          </a:xfrm>
        </p:spPr>
        <p:txBody>
          <a:bodyPr lIns="0" tIns="0" rIns="0" bIns="0" anchor="t" anchorCtr="0">
            <a:normAutofit/>
          </a:bodyPr>
          <a:lstStyle>
            <a:lvl1pPr>
              <a:lnSpc>
                <a:spcPct val="100000"/>
              </a:lnSpc>
              <a:defRPr sz="2400">
                <a:solidFill>
                  <a:srgbClr val="000000"/>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351338"/>
          </a:xfrm>
        </p:spPr>
        <p:txBody>
          <a:bodyPr lIns="0" tIns="0" rIns="0" bIns="0"/>
          <a:lstStyle>
            <a:lvl1pPr marL="0" indent="0">
              <a:lnSpc>
                <a:spcPct val="100000"/>
              </a:lnSpc>
              <a:buNone/>
              <a:defRPr sz="2400">
                <a:solidFill>
                  <a:srgbClr val="5C6670"/>
                </a:solidFill>
                <a:latin typeface="Trebuchet MS" panose="020B0603020202020204" pitchFamily="34" charset="0"/>
              </a:defRPr>
            </a:lvl1pPr>
            <a:lvl2pPr>
              <a:lnSpc>
                <a:spcPct val="100000"/>
              </a:lnSpc>
              <a:defRPr sz="2000"/>
            </a:lvl2pPr>
            <a:lvl3pPr>
              <a:lnSpc>
                <a:spcPct val="100000"/>
              </a:lnSpc>
              <a:defRPr sz="1800"/>
            </a:lvl3pPr>
            <a:lvl4pPr>
              <a:lnSpc>
                <a:spcPct val="100000"/>
              </a:lnSpc>
              <a:defRPr sz="1600"/>
            </a:lvl4pPr>
            <a:lvl5pPr>
              <a:lnSpc>
                <a:spcPct val="100000"/>
              </a:lnSpc>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274320" y="6356351"/>
            <a:ext cx="467783" cy="365125"/>
          </a:xfrm>
        </p:spPr>
        <p:txBody>
          <a:bodyPr/>
          <a:lstStyle>
            <a:lvl1pPr algn="ctr">
              <a:defRPr/>
            </a:lvl1pPr>
          </a:lstStyle>
          <a:p>
            <a:fld id="{67726FA2-3EC9-4717-AD62-D8C823692DD3}"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pic>
        <p:nvPicPr>
          <p:cNvPr id="8" name="Picture 7" title="CDE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0973" y="6225630"/>
            <a:ext cx="1028753" cy="558829"/>
          </a:xfrm>
          <a:prstGeom prst="rect">
            <a:avLst/>
          </a:prstGeom>
        </p:spPr>
      </p:pic>
    </p:spTree>
    <p:extLst>
      <p:ext uri="{BB962C8B-B14F-4D97-AF65-F5344CB8AC3E}">
        <p14:creationId xmlns:p14="http://schemas.microsoft.com/office/powerpoint/2010/main" val="338650106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4320" y="1463040"/>
            <a:ext cx="4011083" cy="4351338"/>
          </a:xfrm>
        </p:spPr>
        <p:txBody>
          <a:bodyPr lIns="0" tIns="0" rIns="0" bIns="0"/>
          <a:lstStyle>
            <a:lvl1pPr marL="0" indent="0">
              <a:lnSpc>
                <a:spcPct val="100000"/>
              </a:lnSpc>
              <a:buNone/>
              <a:defRPr sz="2400"/>
            </a:lvl1pPr>
            <a:lvl2pPr>
              <a:lnSpc>
                <a:spcPct val="100000"/>
              </a:lnSpc>
              <a:defRPr sz="2000"/>
            </a:lvl2pPr>
          </a:lstStyle>
          <a:p>
            <a:pPr lvl="0"/>
            <a:r>
              <a:rPr lang="en-US" dirty="0" smtClean="0"/>
              <a:t>Click to edit Master text styles</a:t>
            </a:r>
          </a:p>
          <a:p>
            <a:pPr lvl="1"/>
            <a:r>
              <a:rPr lang="en-US" dirty="0" smtClean="0"/>
              <a:t>Second level</a:t>
            </a:r>
          </a:p>
        </p:txBody>
      </p:sp>
      <p:pic>
        <p:nvPicPr>
          <p:cNvPr id="8" name="Picture 7" title="Hea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7300"/>
          </a:xfrm>
          <a:prstGeom prst="rect">
            <a:avLst/>
          </a:prstGeom>
        </p:spPr>
      </p:pic>
      <p:sp>
        <p:nvSpPr>
          <p:cNvPr id="9" name="Title 1"/>
          <p:cNvSpPr>
            <a:spLocks noGrp="1"/>
          </p:cNvSpPr>
          <p:nvPr>
            <p:ph type="title"/>
          </p:nvPr>
        </p:nvSpPr>
        <p:spPr>
          <a:xfrm>
            <a:off x="274320" y="274320"/>
            <a:ext cx="7886700" cy="710141"/>
          </a:xfrm>
        </p:spPr>
        <p:txBody>
          <a:bodyPr lIns="0" tIns="0" rIns="0" bIns="0" anchor="t" anchorCtr="0">
            <a:normAutofit/>
          </a:bodyPr>
          <a:lstStyle>
            <a:lvl1pPr>
              <a:lnSpc>
                <a:spcPct val="100000"/>
              </a:lnSpc>
              <a:defRPr sz="2400">
                <a:solidFill>
                  <a:srgbClr val="000000"/>
                </a:solidFill>
                <a:latin typeface="Museo Slab 500" panose="02000000000000000000" pitchFamily="50" charset="0"/>
              </a:defRPr>
            </a:lvl1pPr>
          </a:lstStyle>
          <a:p>
            <a:r>
              <a:rPr lang="en-US" dirty="0" smtClean="0"/>
              <a:t>Click to edit Master title style</a:t>
            </a:r>
            <a:endParaRPr lang="en-US" dirty="0"/>
          </a:p>
        </p:txBody>
      </p:sp>
      <p:sp>
        <p:nvSpPr>
          <p:cNvPr id="10" name="Slide Number Placeholder 5"/>
          <p:cNvSpPr>
            <a:spLocks noGrp="1"/>
          </p:cNvSpPr>
          <p:nvPr>
            <p:ph type="sldNum" sz="quarter" idx="12"/>
          </p:nvPr>
        </p:nvSpPr>
        <p:spPr>
          <a:xfrm>
            <a:off x="274320" y="6356351"/>
            <a:ext cx="467783" cy="365125"/>
          </a:xfrm>
        </p:spPr>
        <p:txBody>
          <a:bodyPr/>
          <a:lstStyle>
            <a:lvl1pPr algn="ctr">
              <a:defRPr/>
            </a:lvl1pPr>
          </a:lstStyle>
          <a:p>
            <a:fld id="{67726FA2-3EC9-4717-AD62-D8C823692DD3}"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11" name="Content Placeholder 2"/>
          <p:cNvSpPr>
            <a:spLocks noGrp="1"/>
          </p:cNvSpPr>
          <p:nvPr>
            <p:ph sz="half" idx="13"/>
          </p:nvPr>
        </p:nvSpPr>
        <p:spPr>
          <a:xfrm>
            <a:off x="4736254" y="1463040"/>
            <a:ext cx="4011083" cy="4351338"/>
          </a:xfrm>
        </p:spPr>
        <p:txBody>
          <a:bodyPr lIns="0" tIns="0" rIns="0" bIns="0"/>
          <a:lstStyle>
            <a:lvl1pPr marL="0" indent="0">
              <a:lnSpc>
                <a:spcPct val="100000"/>
              </a:lnSpc>
              <a:buNone/>
              <a:defRPr sz="2400"/>
            </a:lvl1pPr>
            <a:lvl2pPr>
              <a:lnSpc>
                <a:spcPct val="100000"/>
              </a:lnSpc>
              <a:defRPr sz="2000"/>
            </a:lvl2pPr>
          </a:lstStyle>
          <a:p>
            <a:pPr lvl="0"/>
            <a:r>
              <a:rPr lang="en-US" dirty="0" smtClean="0"/>
              <a:t>Click to edit Master text styles</a:t>
            </a:r>
          </a:p>
          <a:p>
            <a:pPr lvl="1"/>
            <a:r>
              <a:rPr lang="en-US" dirty="0" smtClean="0"/>
              <a:t>Second level</a:t>
            </a:r>
          </a:p>
        </p:txBody>
      </p:sp>
      <p:pic>
        <p:nvPicPr>
          <p:cNvPr id="12" name="Picture 11" title="CDE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0973" y="6225630"/>
            <a:ext cx="1028753" cy="558829"/>
          </a:xfrm>
          <a:prstGeom prst="rect">
            <a:avLst/>
          </a:prstGeom>
        </p:spPr>
      </p:pic>
    </p:spTree>
    <p:extLst>
      <p:ext uri="{BB962C8B-B14F-4D97-AF65-F5344CB8AC3E}">
        <p14:creationId xmlns:p14="http://schemas.microsoft.com/office/powerpoint/2010/main" val="328876732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 Blue">
    <p:spTree>
      <p:nvGrpSpPr>
        <p:cNvPr id="1" name=""/>
        <p:cNvGrpSpPr/>
        <p:nvPr/>
      </p:nvGrpSpPr>
      <p:grpSpPr>
        <a:xfrm>
          <a:off x="0" y="0"/>
          <a:ext cx="0" cy="0"/>
          <a:chOff x="0" y="0"/>
          <a:chExt cx="0" cy="0"/>
        </a:xfrm>
      </p:grpSpPr>
      <p:pic>
        <p:nvPicPr>
          <p:cNvPr id="8" name="Picture 7" title="Blue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10" name="Picture 9"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5"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solidFill>
                  <a:prstClr val="white"/>
                </a:solidFill>
                <a:latin typeface="Calibri"/>
              </a:rPr>
              <a:pPr/>
              <a:t>‹#›</a:t>
            </a:fld>
            <a:endParaRPr lang="en-US" dirty="0">
              <a:solidFill>
                <a:prstClr val="white"/>
              </a:solidFill>
              <a:latin typeface="Calibri"/>
            </a:endParaRPr>
          </a:p>
        </p:txBody>
      </p:sp>
    </p:spTree>
    <p:extLst>
      <p:ext uri="{BB962C8B-B14F-4D97-AF65-F5344CB8AC3E}">
        <p14:creationId xmlns:p14="http://schemas.microsoft.com/office/powerpoint/2010/main" val="2168136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 green">
    <p:spTree>
      <p:nvGrpSpPr>
        <p:cNvPr id="1" name=""/>
        <p:cNvGrpSpPr/>
        <p:nvPr/>
      </p:nvGrpSpPr>
      <p:grpSpPr>
        <a:xfrm>
          <a:off x="0" y="0"/>
          <a:ext cx="0" cy="0"/>
          <a:chOff x="0" y="0"/>
          <a:chExt cx="0" cy="0"/>
        </a:xfrm>
      </p:grpSpPr>
      <p:pic>
        <p:nvPicPr>
          <p:cNvPr id="6" name="Picture 5" title="Green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8" name="Picture 7"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5"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solidFill>
                  <a:prstClr val="white"/>
                </a:solidFill>
                <a:latin typeface="Calibri"/>
              </a:rPr>
              <a:pPr/>
              <a:t>‹#›</a:t>
            </a:fld>
            <a:endParaRPr lang="en-US" dirty="0">
              <a:solidFill>
                <a:prstClr val="white"/>
              </a:solidFill>
              <a:latin typeface="Calibri"/>
            </a:endParaRPr>
          </a:p>
        </p:txBody>
      </p:sp>
    </p:spTree>
    <p:extLst>
      <p:ext uri="{BB962C8B-B14F-4D97-AF65-F5344CB8AC3E}">
        <p14:creationId xmlns:p14="http://schemas.microsoft.com/office/powerpoint/2010/main" val="4270819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 blue to green">
    <p:spTree>
      <p:nvGrpSpPr>
        <p:cNvPr id="1" name=""/>
        <p:cNvGrpSpPr/>
        <p:nvPr/>
      </p:nvGrpSpPr>
      <p:grpSpPr>
        <a:xfrm>
          <a:off x="0" y="0"/>
          <a:ext cx="0" cy="0"/>
          <a:chOff x="0" y="0"/>
          <a:chExt cx="0" cy="0"/>
        </a:xfrm>
      </p:grpSpPr>
      <p:pic>
        <p:nvPicPr>
          <p:cNvPr id="6" name="Picture 5" title="Blue-green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5"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solidFill>
                  <a:prstClr val="white"/>
                </a:solidFill>
                <a:latin typeface="Calibri"/>
              </a:rPr>
              <a:pPr/>
              <a:t>‹#›</a:t>
            </a:fld>
            <a:endParaRPr lang="en-US" dirty="0">
              <a:solidFill>
                <a:prstClr val="white"/>
              </a:solidFill>
              <a:latin typeface="Calibri"/>
            </a:endParaRPr>
          </a:p>
        </p:txBody>
      </p:sp>
    </p:spTree>
    <p:extLst>
      <p:ext uri="{BB962C8B-B14F-4D97-AF65-F5344CB8AC3E}">
        <p14:creationId xmlns:p14="http://schemas.microsoft.com/office/powerpoint/2010/main" val="2880749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title="Blue background for 2018 goal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solidFill>
                  <a:prstClr val="white"/>
                </a:solidFill>
                <a:latin typeface="Calibri"/>
              </a:rPr>
              <a:pPr/>
              <a:t>‹#›</a:t>
            </a:fld>
            <a:endParaRPr lang="en-US" dirty="0">
              <a:solidFill>
                <a:prstClr val="white"/>
              </a:solidFill>
              <a:latin typeface="Calibri"/>
            </a:endParaRPr>
          </a:p>
        </p:txBody>
      </p:sp>
      <p:sp>
        <p:nvSpPr>
          <p:cNvPr id="8"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Tree>
    <p:extLst>
      <p:ext uri="{BB962C8B-B14F-4D97-AF65-F5344CB8AC3E}">
        <p14:creationId xmlns:p14="http://schemas.microsoft.com/office/powerpoint/2010/main" val="2360349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with page number">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274320" y="6356351"/>
            <a:ext cx="467783" cy="365125"/>
          </a:xfrm>
        </p:spPr>
        <p:txBody>
          <a:bodyPr/>
          <a:lstStyle>
            <a:lvl1pPr algn="ctr">
              <a:defRPr/>
            </a:lvl1pPr>
          </a:lstStyle>
          <a:p>
            <a:fld id="{67726FA2-3EC9-4717-AD62-D8C823692DD3}"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627248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 no page numb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45991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67726FA2-3EC9-4717-AD62-D8C823692DD3}" type="slidenum">
              <a:rPr lang="en-US" smtClean="0">
                <a:solidFill>
                  <a:prstClr val="black">
                    <a:tint val="75000"/>
                  </a:prstClr>
                </a:solidFill>
                <a:latin typeface="Calibri"/>
              </a:rPr>
              <a:pPr defTabSz="914400"/>
              <a:t>‹#›</a:t>
            </a:fld>
            <a:endParaRPr lang="en-US">
              <a:solidFill>
                <a:prstClr val="black">
                  <a:tint val="75000"/>
                </a:prstClr>
              </a:solidFill>
              <a:latin typeface="Calibri"/>
            </a:endParaRPr>
          </a:p>
        </p:txBody>
      </p:sp>
    </p:spTree>
    <p:extLst>
      <p:ext uri="{BB962C8B-B14F-4D97-AF65-F5344CB8AC3E}">
        <p14:creationId xmlns:p14="http://schemas.microsoft.com/office/powerpoint/2010/main" val="211349765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2103" y="2854365"/>
            <a:ext cx="7772400" cy="1526927"/>
          </a:xfrm>
        </p:spPr>
        <p:txBody>
          <a:bodyPr>
            <a:noAutofit/>
          </a:bodyPr>
          <a:lstStyle/>
          <a:p>
            <a:r>
              <a:rPr lang="en-US" sz="4800" dirty="0"/>
              <a:t>2020 Colorado </a:t>
            </a:r>
            <a:r>
              <a:rPr lang="en-US" sz="4800" dirty="0" smtClean="0"/>
              <a:t>Academic Standards</a:t>
            </a:r>
            <a:r>
              <a:rPr lang="en-US" sz="6000" dirty="0">
                <a:solidFill>
                  <a:srgbClr val="FF0000"/>
                </a:solidFill>
              </a:rPr>
              <a:t/>
            </a:r>
            <a:br>
              <a:rPr lang="en-US" sz="6000" dirty="0">
                <a:solidFill>
                  <a:srgbClr val="FF0000"/>
                </a:solidFill>
              </a:rPr>
            </a:br>
            <a:r>
              <a:rPr lang="en-US" sz="1400" dirty="0" smtClean="0">
                <a:solidFill>
                  <a:schemeClr val="bg1"/>
                </a:solidFill>
              </a:rPr>
              <a:t>.</a:t>
            </a:r>
            <a:r>
              <a:rPr lang="en-US" sz="6000" dirty="0">
                <a:solidFill>
                  <a:srgbClr val="FF0000"/>
                </a:solidFill>
              </a:rPr>
              <a:t/>
            </a:r>
            <a:br>
              <a:rPr lang="en-US" sz="6000" dirty="0">
                <a:solidFill>
                  <a:srgbClr val="FF0000"/>
                </a:solidFill>
              </a:rPr>
            </a:br>
            <a:r>
              <a:rPr lang="en-US" sz="3200" dirty="0" smtClean="0">
                <a:latin typeface="Trebuchet MS" panose="020B0603020202020204" pitchFamily="34" charset="0"/>
              </a:rPr>
              <a:t>What to Look For in World Languages</a:t>
            </a:r>
            <a:endParaRPr lang="en-US" sz="3200" dirty="0">
              <a:latin typeface="Trebuchet MS" panose="020B0603020202020204" pitchFamily="34" charset="0"/>
            </a:endParaRPr>
          </a:p>
        </p:txBody>
      </p:sp>
      <p:sp>
        <p:nvSpPr>
          <p:cNvPr id="3" name="Slide Number Placeholder 2"/>
          <p:cNvSpPr>
            <a:spLocks noGrp="1"/>
          </p:cNvSpPr>
          <p:nvPr>
            <p:ph type="sldNum" sz="quarter" idx="12"/>
          </p:nvPr>
        </p:nvSpPr>
        <p:spPr/>
        <p:txBody>
          <a:bodyPr/>
          <a:lstStyle/>
          <a:p>
            <a:fld id="{67726FA2-3EC9-4717-AD62-D8C823692DD3}" type="slidenum">
              <a:rPr lang="en-US" smtClean="0">
                <a:solidFill>
                  <a:prstClr val="black">
                    <a:tint val="75000"/>
                  </a:prstClr>
                </a:solidFill>
                <a:latin typeface="Calibri"/>
              </a:rPr>
              <a:pPr/>
              <a:t>1</a:t>
            </a:fld>
            <a:endParaRPr lang="en-US" dirty="0">
              <a:solidFill>
                <a:prstClr val="black">
                  <a:tint val="75000"/>
                </a:prstClr>
              </a:solidFill>
              <a:latin typeface="Calibri"/>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9996" y="5063999"/>
            <a:ext cx="1916159" cy="1657477"/>
          </a:xfrm>
          <a:prstGeom prst="rect">
            <a:avLst/>
          </a:prstGeom>
        </p:spPr>
      </p:pic>
    </p:spTree>
    <p:extLst>
      <p:ext uri="{BB962C8B-B14F-4D97-AF65-F5344CB8AC3E}">
        <p14:creationId xmlns:p14="http://schemas.microsoft.com/office/powerpoint/2010/main" val="37907347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Improve </a:t>
            </a:r>
            <a:r>
              <a:rPr lang="en-US" dirty="0"/>
              <a:t>Clarity and Alignment for the Discipline of World Languages</a:t>
            </a:r>
          </a:p>
        </p:txBody>
      </p:sp>
      <p:sp>
        <p:nvSpPr>
          <p:cNvPr id="3" name="Slide Number Placeholder 2"/>
          <p:cNvSpPr>
            <a:spLocks noGrp="1"/>
          </p:cNvSpPr>
          <p:nvPr>
            <p:ph type="sldNum" sz="quarter" idx="12"/>
          </p:nvPr>
        </p:nvSpPr>
        <p:spPr/>
        <p:txBody>
          <a:bodyPr/>
          <a:lstStyle/>
          <a:p>
            <a:fld id="{67726FA2-3EC9-4717-AD62-D8C823692DD3}" type="slidenum">
              <a:rPr lang="en-US" smtClean="0">
                <a:solidFill>
                  <a:prstClr val="white"/>
                </a:solidFill>
                <a:latin typeface="Calibri"/>
              </a:rPr>
              <a:pPr/>
              <a:t>2</a:t>
            </a:fld>
            <a:endParaRPr lang="en-US" dirty="0">
              <a:solidFill>
                <a:prstClr val="white"/>
              </a:solidFill>
              <a:latin typeface="Calibri"/>
            </a:endParaRPr>
          </a:p>
        </p:txBody>
      </p:sp>
    </p:spTree>
    <p:extLst>
      <p:ext uri="{BB962C8B-B14F-4D97-AF65-F5344CB8AC3E}">
        <p14:creationId xmlns:p14="http://schemas.microsoft.com/office/powerpoint/2010/main" val="3139588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74320" y="1463039"/>
            <a:ext cx="4011083" cy="4893311"/>
          </a:xfrm>
        </p:spPr>
        <p:txBody>
          <a:bodyPr>
            <a:normAutofit/>
          </a:bodyPr>
          <a:lstStyle/>
          <a:p>
            <a:r>
              <a:rPr lang="en-US" dirty="0" smtClean="0">
                <a:solidFill>
                  <a:schemeClr val="bg1">
                    <a:lumMod val="50000"/>
                  </a:schemeClr>
                </a:solidFill>
              </a:rPr>
              <a:t>2009/2010 World Language Standards</a:t>
            </a:r>
          </a:p>
          <a:p>
            <a:r>
              <a:rPr lang="en-US" sz="2200" dirty="0" smtClean="0"/>
              <a:t>1.)  Communication in Languages Other Than English</a:t>
            </a:r>
          </a:p>
          <a:p>
            <a:r>
              <a:rPr lang="en-US" sz="2200" dirty="0" smtClean="0"/>
              <a:t>2.)  Knowledge and Understanding of Other Cultures</a:t>
            </a:r>
          </a:p>
          <a:p>
            <a:r>
              <a:rPr lang="en-US" sz="2200" dirty="0" smtClean="0"/>
              <a:t>3.)  Connections with Other Disciplines and Information Acquisition </a:t>
            </a:r>
          </a:p>
          <a:p>
            <a:r>
              <a:rPr lang="en-US" sz="2200" dirty="0" smtClean="0"/>
              <a:t>4.)  Comparisons to Develop Insight into the Nature of Language and Culture</a:t>
            </a:r>
            <a:endParaRPr lang="en-US" sz="2200" dirty="0"/>
          </a:p>
        </p:txBody>
      </p:sp>
      <p:sp>
        <p:nvSpPr>
          <p:cNvPr id="3" name="Title 2"/>
          <p:cNvSpPr>
            <a:spLocks noGrp="1"/>
          </p:cNvSpPr>
          <p:nvPr>
            <p:ph type="title"/>
          </p:nvPr>
        </p:nvSpPr>
        <p:spPr/>
        <p:txBody>
          <a:bodyPr/>
          <a:lstStyle/>
          <a:p>
            <a:r>
              <a:rPr lang="en-US" dirty="0" smtClean="0"/>
              <a:t>Revised World Language Standard Statements</a:t>
            </a:r>
            <a:endParaRPr lang="en-US" dirty="0"/>
          </a:p>
        </p:txBody>
      </p:sp>
      <p:sp>
        <p:nvSpPr>
          <p:cNvPr id="4" name="Slide Number Placeholder 3"/>
          <p:cNvSpPr>
            <a:spLocks noGrp="1"/>
          </p:cNvSpPr>
          <p:nvPr>
            <p:ph type="sldNum" sz="quarter" idx="12"/>
          </p:nvPr>
        </p:nvSpPr>
        <p:spPr/>
        <p:txBody>
          <a:bodyPr/>
          <a:lstStyle/>
          <a:p>
            <a:fld id="{67726FA2-3EC9-4717-AD62-D8C823692DD3}" type="slidenum">
              <a:rPr lang="en-US" smtClean="0">
                <a:solidFill>
                  <a:prstClr val="black">
                    <a:tint val="75000"/>
                  </a:prstClr>
                </a:solidFill>
                <a:latin typeface="Calibri"/>
              </a:rPr>
              <a:pPr/>
              <a:t>3</a:t>
            </a:fld>
            <a:endParaRPr lang="en-US" dirty="0">
              <a:solidFill>
                <a:prstClr val="black">
                  <a:tint val="75000"/>
                </a:prstClr>
              </a:solidFill>
              <a:latin typeface="Calibri"/>
            </a:endParaRPr>
          </a:p>
        </p:txBody>
      </p:sp>
      <p:sp>
        <p:nvSpPr>
          <p:cNvPr id="5" name="Content Placeholder 4"/>
          <p:cNvSpPr>
            <a:spLocks noGrp="1"/>
          </p:cNvSpPr>
          <p:nvPr>
            <p:ph sz="half" idx="13"/>
          </p:nvPr>
        </p:nvSpPr>
        <p:spPr>
          <a:xfrm>
            <a:off x="4736254" y="1463040"/>
            <a:ext cx="4011083" cy="4803648"/>
          </a:xfrm>
        </p:spPr>
        <p:txBody>
          <a:bodyPr>
            <a:normAutofit fontScale="85000" lnSpcReduction="20000"/>
          </a:bodyPr>
          <a:lstStyle/>
          <a:p>
            <a:r>
              <a:rPr lang="en-US" dirty="0" smtClean="0">
                <a:solidFill>
                  <a:schemeClr val="bg1">
                    <a:lumMod val="50000"/>
                  </a:schemeClr>
                </a:solidFill>
              </a:rPr>
              <a:t>2020 Revised World Language Standards</a:t>
            </a:r>
          </a:p>
          <a:p>
            <a:r>
              <a:rPr lang="en-US" sz="2200" dirty="0" smtClean="0"/>
              <a:t>1.)  </a:t>
            </a:r>
            <a:r>
              <a:rPr lang="en-US" sz="2200" b="1" dirty="0" smtClean="0"/>
              <a:t>Communication</a:t>
            </a:r>
            <a:r>
              <a:rPr lang="en-US" sz="2200" dirty="0" smtClean="0"/>
              <a:t>: Communicate effectively in more than one language in order to function in a variety of situations and for multiple purposes.</a:t>
            </a:r>
          </a:p>
          <a:p>
            <a:r>
              <a:rPr lang="en-US" sz="2200" dirty="0" smtClean="0"/>
              <a:t>2.)  </a:t>
            </a:r>
            <a:r>
              <a:rPr lang="en-US" sz="2200" b="1" dirty="0" smtClean="0"/>
              <a:t>Cultures – Intercultural Communication</a:t>
            </a:r>
            <a:r>
              <a:rPr lang="en-US" sz="2200" dirty="0" smtClean="0"/>
              <a:t>: Interact with cultural competence and understanding.</a:t>
            </a:r>
          </a:p>
          <a:p>
            <a:r>
              <a:rPr lang="en-US" sz="2200" dirty="0" smtClean="0"/>
              <a:t>3.)  </a:t>
            </a:r>
            <a:r>
              <a:rPr lang="en-US" sz="2200" b="1" dirty="0" smtClean="0"/>
              <a:t>Connections</a:t>
            </a:r>
            <a:r>
              <a:rPr lang="en-US" sz="2200" dirty="0" smtClean="0"/>
              <a:t>: Connect with other disciplines and acquire information and diverse perspectives in order to use the language to function in academic and career-related situations.</a:t>
            </a:r>
          </a:p>
          <a:p>
            <a:r>
              <a:rPr lang="en-US" sz="2200" dirty="0" smtClean="0"/>
              <a:t>4.)  </a:t>
            </a:r>
            <a:r>
              <a:rPr lang="en-US" sz="2200" b="1" dirty="0" smtClean="0"/>
              <a:t>Comparisons</a:t>
            </a:r>
            <a:r>
              <a:rPr lang="en-US" sz="2200" dirty="0" smtClean="0"/>
              <a:t>:  Develop insight into the nature of language and culture in order to interact with culture competence.</a:t>
            </a:r>
            <a:endParaRPr lang="en-US" sz="2200" dirty="0"/>
          </a:p>
        </p:txBody>
      </p:sp>
    </p:spTree>
    <p:extLst>
      <p:ext uri="{BB962C8B-B14F-4D97-AF65-F5344CB8AC3E}">
        <p14:creationId xmlns:p14="http://schemas.microsoft.com/office/powerpoint/2010/main" val="904424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274320" y="1731264"/>
            <a:ext cx="4011083" cy="4450080"/>
          </a:xfrm>
        </p:spPr>
        <p:txBody>
          <a:bodyPr>
            <a:normAutofit/>
          </a:bodyPr>
          <a:lstStyle/>
          <a:p>
            <a:r>
              <a:rPr lang="en-US" dirty="0" smtClean="0">
                <a:solidFill>
                  <a:schemeClr val="bg1">
                    <a:lumMod val="50000"/>
                  </a:schemeClr>
                </a:solidFill>
              </a:rPr>
              <a:t>Evidence Outcomes (EOs) </a:t>
            </a:r>
          </a:p>
          <a:p>
            <a:pPr marL="342900" indent="-342900">
              <a:buFont typeface="Arial" panose="020B0604020202020204" pitchFamily="34" charset="0"/>
              <a:buChar char="•"/>
            </a:pPr>
            <a:r>
              <a:rPr lang="en-US" sz="2200" dirty="0"/>
              <a:t>R</a:t>
            </a:r>
            <a:r>
              <a:rPr lang="en-US" sz="2200" dirty="0" smtClean="0"/>
              <a:t>evised </a:t>
            </a:r>
            <a:r>
              <a:rPr lang="en-US" sz="2200" dirty="0"/>
              <a:t>to </a:t>
            </a:r>
            <a:r>
              <a:rPr lang="en-US" sz="2200" b="1" dirty="0"/>
              <a:t>align</a:t>
            </a:r>
            <a:r>
              <a:rPr lang="en-US" sz="2200" dirty="0"/>
              <a:t> with the </a:t>
            </a:r>
            <a:r>
              <a:rPr lang="en-US" sz="2200" dirty="0" smtClean="0"/>
              <a:t>NCSSFL – ACTFL Can-Do </a:t>
            </a:r>
            <a:r>
              <a:rPr lang="en-US" sz="2200" dirty="0"/>
              <a:t>Statements to provide key components that define the range </a:t>
            </a:r>
            <a:r>
              <a:rPr lang="en-US" sz="2200" dirty="0" smtClean="0"/>
              <a:t>level expectation</a:t>
            </a:r>
          </a:p>
          <a:p>
            <a:pPr marL="342900" indent="-342900">
              <a:buFont typeface="Arial" panose="020B0604020202020204" pitchFamily="34" charset="0"/>
              <a:buChar char="•"/>
            </a:pPr>
            <a:r>
              <a:rPr lang="en-US" sz="2200" dirty="0" smtClean="0"/>
              <a:t>The 2020 EOs guide learners to identify and set learning goals to chart progress towards language and intercultural proficiency</a:t>
            </a:r>
            <a:endParaRPr lang="en-US" sz="2200" dirty="0"/>
          </a:p>
          <a:p>
            <a:pPr marL="342900" indent="-342900">
              <a:buFont typeface="Arial" panose="020B0604020202020204" pitchFamily="34" charset="0"/>
              <a:buChar char="•"/>
            </a:pPr>
            <a:endParaRPr lang="en-US" dirty="0"/>
          </a:p>
        </p:txBody>
      </p:sp>
      <p:sp>
        <p:nvSpPr>
          <p:cNvPr id="2" name="Title 1"/>
          <p:cNvSpPr>
            <a:spLocks noGrp="1"/>
          </p:cNvSpPr>
          <p:nvPr>
            <p:ph type="title"/>
          </p:nvPr>
        </p:nvSpPr>
        <p:spPr>
          <a:xfrm>
            <a:off x="274320" y="246845"/>
            <a:ext cx="7886700" cy="710141"/>
          </a:xfrm>
        </p:spPr>
        <p:txBody>
          <a:bodyPr>
            <a:noAutofit/>
          </a:bodyPr>
          <a:lstStyle/>
          <a:p>
            <a:r>
              <a:rPr lang="en-US" dirty="0" smtClean="0"/>
              <a:t>Improve Clarity and Alignment for the Discipline    of World Languages</a:t>
            </a:r>
            <a:endParaRPr lang="en-US" dirty="0"/>
          </a:p>
        </p:txBody>
      </p:sp>
      <p:sp>
        <p:nvSpPr>
          <p:cNvPr id="4" name="Slide Number Placeholder 3"/>
          <p:cNvSpPr>
            <a:spLocks noGrp="1"/>
          </p:cNvSpPr>
          <p:nvPr>
            <p:ph type="sldNum" sz="quarter" idx="12"/>
          </p:nvPr>
        </p:nvSpPr>
        <p:spPr/>
        <p:txBody>
          <a:bodyPr/>
          <a:lstStyle/>
          <a:p>
            <a:fld id="{67726FA2-3EC9-4717-AD62-D8C823692DD3}" type="slidenum">
              <a:rPr lang="en-US" smtClean="0">
                <a:solidFill>
                  <a:prstClr val="black">
                    <a:tint val="75000"/>
                  </a:prstClr>
                </a:solidFill>
              </a:rPr>
              <a:pPr/>
              <a:t>4</a:t>
            </a:fld>
            <a:endParaRPr lang="en-US" dirty="0">
              <a:solidFill>
                <a:prstClr val="black">
                  <a:tint val="75000"/>
                </a:prstClr>
              </a:solidFill>
            </a:endParaRPr>
          </a:p>
        </p:txBody>
      </p:sp>
      <p:pic>
        <p:nvPicPr>
          <p:cNvPr id="7" name="Content Placeholder 6"/>
          <p:cNvPicPr>
            <a:picLocks noGrp="1" noChangeAspect="1"/>
          </p:cNvPicPr>
          <p:nvPr>
            <p:ph sz="half" idx="13"/>
          </p:nvPr>
        </p:nvPicPr>
        <p:blipFill>
          <a:blip r:embed="rId3">
            <a:extLst>
              <a:ext uri="{28A0092B-C50C-407E-A947-70E740481C1C}">
                <a14:useLocalDpi xmlns:a14="http://schemas.microsoft.com/office/drawing/2010/main" val="0"/>
              </a:ext>
            </a:extLst>
          </a:blip>
          <a:stretch>
            <a:fillRect/>
          </a:stretch>
        </p:blipFill>
        <p:spPr>
          <a:xfrm>
            <a:off x="4385860" y="2218945"/>
            <a:ext cx="4544145" cy="2869630"/>
          </a:xfr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91440" y="1"/>
            <a:ext cx="1152560" cy="1146048"/>
          </a:xfrm>
          <a:prstGeom prst="rect">
            <a:avLst/>
          </a:prstGeom>
        </p:spPr>
      </p:pic>
    </p:spTree>
    <p:extLst>
      <p:ext uri="{BB962C8B-B14F-4D97-AF65-F5344CB8AC3E}">
        <p14:creationId xmlns:p14="http://schemas.microsoft.com/office/powerpoint/2010/main" val="3632592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06587" y="1731263"/>
            <a:ext cx="4011083" cy="4893311"/>
          </a:xfrm>
        </p:spPr>
        <p:txBody>
          <a:bodyPr>
            <a:normAutofit fontScale="92500" lnSpcReduction="10000"/>
          </a:bodyPr>
          <a:lstStyle/>
          <a:p>
            <a:r>
              <a:rPr lang="en-US" sz="2600" dirty="0" smtClean="0">
                <a:solidFill>
                  <a:schemeClr val="bg1">
                    <a:lumMod val="50000"/>
                  </a:schemeClr>
                </a:solidFill>
              </a:rPr>
              <a:t>Colorado Essential Skills and Real-World Application </a:t>
            </a:r>
          </a:p>
          <a:p>
            <a:pPr marL="342900" indent="-342900">
              <a:buFont typeface="Arial" panose="020B0604020202020204" pitchFamily="34" charset="0"/>
              <a:buChar char="•"/>
            </a:pPr>
            <a:r>
              <a:rPr lang="en-US" dirty="0"/>
              <a:t>C</a:t>
            </a:r>
            <a:r>
              <a:rPr lang="en-US" dirty="0" smtClean="0"/>
              <a:t>aptures </a:t>
            </a:r>
            <a:r>
              <a:rPr lang="en-US" dirty="0"/>
              <a:t>the usage of language that go beyond the classroom in producing global citizens for the ongoing demands of a workforce and post-secondary readiness</a:t>
            </a:r>
            <a:endParaRPr lang="en-US" dirty="0" smtClean="0"/>
          </a:p>
          <a:p>
            <a:r>
              <a:rPr lang="en-US" sz="2600" dirty="0" smtClean="0">
                <a:solidFill>
                  <a:schemeClr val="bg1">
                    <a:lumMod val="50000"/>
                  </a:schemeClr>
                </a:solidFill>
              </a:rPr>
              <a:t>Inquiry Questions </a:t>
            </a:r>
          </a:p>
          <a:p>
            <a:pPr marL="342900" indent="-342900">
              <a:buFont typeface="Arial" panose="020B0604020202020204" pitchFamily="34" charset="0"/>
              <a:buChar char="•"/>
            </a:pPr>
            <a:r>
              <a:rPr lang="en-US" dirty="0"/>
              <a:t>A</a:t>
            </a:r>
            <a:r>
              <a:rPr lang="en-US" dirty="0" smtClean="0"/>
              <a:t>lign </a:t>
            </a:r>
            <a:r>
              <a:rPr lang="en-US" dirty="0"/>
              <a:t>with the NCCSSFL – ACTFL Can-Do Statements to promote goal setting and analysis of student learning within the range level expectation. </a:t>
            </a:r>
          </a:p>
        </p:txBody>
      </p:sp>
      <p:sp>
        <p:nvSpPr>
          <p:cNvPr id="3" name="Title 2"/>
          <p:cNvSpPr>
            <a:spLocks noGrp="1"/>
          </p:cNvSpPr>
          <p:nvPr>
            <p:ph type="title"/>
          </p:nvPr>
        </p:nvSpPr>
        <p:spPr>
          <a:xfrm>
            <a:off x="274320" y="377952"/>
            <a:ext cx="7886700" cy="606509"/>
          </a:xfrm>
        </p:spPr>
        <p:txBody>
          <a:bodyPr/>
          <a:lstStyle/>
          <a:p>
            <a:r>
              <a:rPr lang="en-US" dirty="0" smtClean="0"/>
              <a:t>Academic Context and Connections</a:t>
            </a:r>
            <a:endParaRPr lang="en-US" dirty="0"/>
          </a:p>
        </p:txBody>
      </p:sp>
      <p:sp>
        <p:nvSpPr>
          <p:cNvPr id="4" name="Slide Number Placeholder 3"/>
          <p:cNvSpPr>
            <a:spLocks noGrp="1"/>
          </p:cNvSpPr>
          <p:nvPr>
            <p:ph type="sldNum" sz="quarter" idx="12"/>
          </p:nvPr>
        </p:nvSpPr>
        <p:spPr/>
        <p:txBody>
          <a:bodyPr/>
          <a:lstStyle/>
          <a:p>
            <a:fld id="{67726FA2-3EC9-4717-AD62-D8C823692DD3}" type="slidenum">
              <a:rPr lang="en-US" smtClean="0">
                <a:solidFill>
                  <a:prstClr val="black">
                    <a:tint val="75000"/>
                  </a:prstClr>
                </a:solidFill>
                <a:latin typeface="Calibri"/>
              </a:rPr>
              <a:pPr/>
              <a:t>5</a:t>
            </a:fld>
            <a:endParaRPr lang="en-US" dirty="0">
              <a:solidFill>
                <a:prstClr val="black">
                  <a:tint val="75000"/>
                </a:prstClr>
              </a:solidFill>
              <a:latin typeface="Calibri"/>
            </a:endParaRPr>
          </a:p>
        </p:txBody>
      </p:sp>
      <p:pic>
        <p:nvPicPr>
          <p:cNvPr id="8" name="Content Placeholder 7"/>
          <p:cNvPicPr>
            <a:picLocks noGrp="1" noChangeAspect="1"/>
          </p:cNvPicPr>
          <p:nvPr>
            <p:ph sz="half" idx="13"/>
          </p:nvPr>
        </p:nvPicPr>
        <p:blipFill>
          <a:blip r:embed="rId3">
            <a:extLst>
              <a:ext uri="{28A0092B-C50C-407E-A947-70E740481C1C}">
                <a14:useLocalDpi xmlns:a14="http://schemas.microsoft.com/office/drawing/2010/main" val="0"/>
              </a:ext>
            </a:extLst>
          </a:blip>
          <a:stretch>
            <a:fillRect/>
          </a:stretch>
        </p:blipFill>
        <p:spPr>
          <a:xfrm>
            <a:off x="4360806" y="2072640"/>
            <a:ext cx="4783194" cy="3696105"/>
          </a:xfr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91440" y="1"/>
            <a:ext cx="1152560" cy="1146048"/>
          </a:xfrm>
          <a:prstGeom prst="rect">
            <a:avLst/>
          </a:prstGeom>
        </p:spPr>
      </p:pic>
    </p:spTree>
    <p:extLst>
      <p:ext uri="{BB962C8B-B14F-4D97-AF65-F5344CB8AC3E}">
        <p14:creationId xmlns:p14="http://schemas.microsoft.com/office/powerpoint/2010/main" val="3369041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Wider Range of Proficiency Levels</a:t>
            </a:r>
            <a:endParaRPr lang="en-US" dirty="0"/>
          </a:p>
        </p:txBody>
      </p:sp>
      <p:sp>
        <p:nvSpPr>
          <p:cNvPr id="3" name="Slide Number Placeholder 2"/>
          <p:cNvSpPr>
            <a:spLocks noGrp="1"/>
          </p:cNvSpPr>
          <p:nvPr>
            <p:ph type="sldNum" sz="quarter" idx="12"/>
          </p:nvPr>
        </p:nvSpPr>
        <p:spPr/>
        <p:txBody>
          <a:bodyPr/>
          <a:lstStyle/>
          <a:p>
            <a:fld id="{67726FA2-3EC9-4717-AD62-D8C823692DD3}" type="slidenum">
              <a:rPr lang="en-US" smtClean="0">
                <a:solidFill>
                  <a:prstClr val="white"/>
                </a:solidFill>
                <a:latin typeface="Calibri"/>
              </a:rPr>
              <a:pPr/>
              <a:t>6</a:t>
            </a:fld>
            <a:endParaRPr lang="en-US" dirty="0">
              <a:solidFill>
                <a:prstClr val="white"/>
              </a:solidFill>
              <a:latin typeface="Calibri"/>
            </a:endParaRPr>
          </a:p>
        </p:txBody>
      </p:sp>
    </p:spTree>
    <p:extLst>
      <p:ext uri="{BB962C8B-B14F-4D97-AF65-F5344CB8AC3E}">
        <p14:creationId xmlns:p14="http://schemas.microsoft.com/office/powerpoint/2010/main" val="2492019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274320" y="1609344"/>
            <a:ext cx="4011083" cy="4645152"/>
          </a:xfrm>
        </p:spPr>
        <p:txBody>
          <a:bodyPr>
            <a:normAutofit fontScale="85000" lnSpcReduction="10000"/>
          </a:bodyPr>
          <a:lstStyle/>
          <a:p>
            <a:r>
              <a:rPr lang="en-US" sz="2600" dirty="0" smtClean="0">
                <a:solidFill>
                  <a:schemeClr val="bg1">
                    <a:lumMod val="50000"/>
                  </a:schemeClr>
                </a:solidFill>
              </a:rPr>
              <a:t>2009/2019 World Language Standards</a:t>
            </a:r>
          </a:p>
          <a:p>
            <a:pPr marL="342900" indent="-342900">
              <a:buFont typeface="Arial" panose="020B0604020202020204" pitchFamily="34" charset="0"/>
              <a:buChar char="•"/>
            </a:pPr>
            <a:r>
              <a:rPr lang="en-US" dirty="0" smtClean="0"/>
              <a:t>Fewer Range Levels</a:t>
            </a:r>
          </a:p>
          <a:p>
            <a:pPr marL="342900" indent="-342900">
              <a:buFont typeface="Arial" panose="020B0604020202020204" pitchFamily="34" charset="0"/>
              <a:buChar char="•"/>
            </a:pPr>
            <a:r>
              <a:rPr lang="en-US" dirty="0" smtClean="0"/>
              <a:t>Standards ended at the Intermediate-Mid Range Level</a:t>
            </a:r>
          </a:p>
          <a:p>
            <a:r>
              <a:rPr lang="en-US" sz="2600" dirty="0" smtClean="0">
                <a:solidFill>
                  <a:schemeClr val="bg1">
                    <a:lumMod val="50000"/>
                  </a:schemeClr>
                </a:solidFill>
              </a:rPr>
              <a:t>Research and Feedback</a:t>
            </a:r>
          </a:p>
          <a:p>
            <a:pPr marL="342900" indent="-342900">
              <a:buFont typeface="Arial" panose="020B0604020202020204" pitchFamily="34" charset="0"/>
              <a:buChar char="•"/>
            </a:pPr>
            <a:r>
              <a:rPr lang="en-US" dirty="0" smtClean="0"/>
              <a:t>2009/2010 Standards lacked feedback for students and educators that go beyond the Range Level of Intermediate-Mid</a:t>
            </a:r>
          </a:p>
          <a:p>
            <a:pPr marL="342900" indent="-342900">
              <a:buFont typeface="Arial" panose="020B0604020202020204" pitchFamily="34" charset="0"/>
              <a:buChar char="•"/>
            </a:pPr>
            <a:r>
              <a:rPr lang="en-US" dirty="0" smtClean="0"/>
              <a:t>Preschool and Range Levels to Advanced-Low are needed for all 4 standards for multiple needs</a:t>
            </a:r>
            <a:endParaRPr lang="en-US" dirty="0"/>
          </a:p>
        </p:txBody>
      </p:sp>
      <p:sp>
        <p:nvSpPr>
          <p:cNvPr id="5" name="Title 4"/>
          <p:cNvSpPr>
            <a:spLocks noGrp="1"/>
          </p:cNvSpPr>
          <p:nvPr>
            <p:ph type="title"/>
          </p:nvPr>
        </p:nvSpPr>
        <p:spPr>
          <a:xfrm>
            <a:off x="274320" y="390144"/>
            <a:ext cx="7886700" cy="594317"/>
          </a:xfrm>
        </p:spPr>
        <p:txBody>
          <a:bodyPr/>
          <a:lstStyle/>
          <a:p>
            <a:r>
              <a:rPr lang="en-US" dirty="0" smtClean="0"/>
              <a:t>Wider Range of Proficiency Levels</a:t>
            </a:r>
            <a:endParaRPr lang="en-US" dirty="0"/>
          </a:p>
        </p:txBody>
      </p:sp>
      <p:sp>
        <p:nvSpPr>
          <p:cNvPr id="4" name="Slide Number Placeholder 3"/>
          <p:cNvSpPr>
            <a:spLocks noGrp="1"/>
          </p:cNvSpPr>
          <p:nvPr>
            <p:ph type="sldNum" sz="quarter" idx="12"/>
          </p:nvPr>
        </p:nvSpPr>
        <p:spPr/>
        <p:txBody>
          <a:bodyPr/>
          <a:lstStyle/>
          <a:p>
            <a:fld id="{67726FA2-3EC9-4717-AD62-D8C823692DD3}" type="slidenum">
              <a:rPr lang="en-US" smtClean="0">
                <a:solidFill>
                  <a:prstClr val="black">
                    <a:tint val="75000"/>
                  </a:prstClr>
                </a:solidFill>
                <a:latin typeface="Calibri"/>
              </a:rPr>
              <a:pPr/>
              <a:t>7</a:t>
            </a:fld>
            <a:endParaRPr lang="en-US" dirty="0">
              <a:solidFill>
                <a:prstClr val="black">
                  <a:tint val="75000"/>
                </a:prstClr>
              </a:solidFill>
              <a:latin typeface="Calibri"/>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5403" y="1609344"/>
            <a:ext cx="4652368" cy="4181856"/>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91440" y="1"/>
            <a:ext cx="1152560" cy="1146048"/>
          </a:xfrm>
          <a:prstGeom prst="rect">
            <a:avLst/>
          </a:prstGeom>
        </p:spPr>
      </p:pic>
    </p:spTree>
    <p:extLst>
      <p:ext uri="{BB962C8B-B14F-4D97-AF65-F5344CB8AC3E}">
        <p14:creationId xmlns:p14="http://schemas.microsoft.com/office/powerpoint/2010/main" val="731046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274320" y="1688374"/>
            <a:ext cx="4011083" cy="4126004"/>
          </a:xfrm>
        </p:spPr>
        <p:txBody>
          <a:bodyPr>
            <a:normAutofit fontScale="92500" lnSpcReduction="20000"/>
          </a:bodyPr>
          <a:lstStyle/>
          <a:p>
            <a:r>
              <a:rPr lang="en-US" dirty="0" smtClean="0">
                <a:solidFill>
                  <a:schemeClr val="bg1">
                    <a:lumMod val="50000"/>
                  </a:schemeClr>
                </a:solidFill>
              </a:rPr>
              <a:t>The revised 2020 Preschool World Language Standards</a:t>
            </a:r>
          </a:p>
          <a:p>
            <a:pPr marL="342900" indent="-342900">
              <a:buFont typeface="Arial" panose="020B0604020202020204" pitchFamily="34" charset="0"/>
              <a:buChar char="•"/>
            </a:pPr>
            <a:r>
              <a:rPr lang="en-US" sz="2200" dirty="0" smtClean="0"/>
              <a:t>All Elements within the standards are included in each Preschool standard</a:t>
            </a:r>
          </a:p>
          <a:p>
            <a:pPr marL="342900" indent="-342900">
              <a:buFont typeface="Arial" panose="020B0604020202020204" pitchFamily="34" charset="0"/>
              <a:buChar char="•"/>
            </a:pPr>
            <a:r>
              <a:rPr lang="en-US" sz="2200" dirty="0" smtClean="0"/>
              <a:t>Example:  Standard 1 Communication, Element 1.1m 1.2 and 1.3 are all in one Element in Preschool standard labeled +1</a:t>
            </a:r>
          </a:p>
          <a:p>
            <a:r>
              <a:rPr lang="en-US" dirty="0" smtClean="0">
                <a:solidFill>
                  <a:schemeClr val="bg1">
                    <a:lumMod val="50000"/>
                  </a:schemeClr>
                </a:solidFill>
              </a:rPr>
              <a:t>Preschool Prepared Graduate Statements</a:t>
            </a:r>
          </a:p>
          <a:p>
            <a:pPr marL="342900" indent="-342900">
              <a:buFont typeface="Arial" panose="020B0604020202020204" pitchFamily="34" charset="0"/>
              <a:buChar char="•"/>
            </a:pPr>
            <a:r>
              <a:rPr lang="en-US" sz="2200" dirty="0" smtClean="0"/>
              <a:t>Preparing early learner for Prepared Graduate Statements beginning at Novice-Low</a:t>
            </a:r>
            <a:endParaRPr lang="en-US" sz="2200" dirty="0" smtClean="0">
              <a:solidFill>
                <a:schemeClr val="bg1">
                  <a:lumMod val="50000"/>
                </a:schemeClr>
              </a:solidFill>
            </a:endParaRPr>
          </a:p>
        </p:txBody>
      </p:sp>
      <p:sp>
        <p:nvSpPr>
          <p:cNvPr id="5" name="Title 4"/>
          <p:cNvSpPr>
            <a:spLocks noGrp="1"/>
          </p:cNvSpPr>
          <p:nvPr>
            <p:ph type="title"/>
          </p:nvPr>
        </p:nvSpPr>
        <p:spPr>
          <a:xfrm>
            <a:off x="274320" y="390144"/>
            <a:ext cx="7886700" cy="594317"/>
          </a:xfrm>
        </p:spPr>
        <p:txBody>
          <a:bodyPr/>
          <a:lstStyle/>
          <a:p>
            <a:r>
              <a:rPr lang="en-US" dirty="0" smtClean="0"/>
              <a:t>Preschool Standards</a:t>
            </a:r>
            <a:endParaRPr lang="en-US" dirty="0"/>
          </a:p>
        </p:txBody>
      </p:sp>
      <p:sp>
        <p:nvSpPr>
          <p:cNvPr id="4" name="Slide Number Placeholder 3"/>
          <p:cNvSpPr>
            <a:spLocks noGrp="1"/>
          </p:cNvSpPr>
          <p:nvPr>
            <p:ph type="sldNum" sz="quarter" idx="12"/>
          </p:nvPr>
        </p:nvSpPr>
        <p:spPr/>
        <p:txBody>
          <a:bodyPr/>
          <a:lstStyle/>
          <a:p>
            <a:fld id="{67726FA2-3EC9-4717-AD62-D8C823692DD3}" type="slidenum">
              <a:rPr lang="en-US" smtClean="0">
                <a:solidFill>
                  <a:prstClr val="black">
                    <a:tint val="75000"/>
                  </a:prstClr>
                </a:solidFill>
                <a:latin typeface="Calibri"/>
              </a:rPr>
              <a:pPr/>
              <a:t>8</a:t>
            </a:fld>
            <a:endParaRPr lang="en-US" dirty="0">
              <a:solidFill>
                <a:prstClr val="black">
                  <a:tint val="75000"/>
                </a:prstClr>
              </a:solidFill>
              <a:latin typeface="Calibri"/>
            </a:endParaRPr>
          </a:p>
        </p:txBody>
      </p:sp>
      <p:pic>
        <p:nvPicPr>
          <p:cNvPr id="8" name="Content Placeholder 7"/>
          <p:cNvPicPr>
            <a:picLocks noGrp="1" noChangeAspect="1"/>
          </p:cNvPicPr>
          <p:nvPr>
            <p:ph sz="half" idx="13"/>
          </p:nvPr>
        </p:nvPicPr>
        <p:blipFill>
          <a:blip r:embed="rId3">
            <a:extLst>
              <a:ext uri="{28A0092B-C50C-407E-A947-70E740481C1C}">
                <a14:useLocalDpi xmlns:a14="http://schemas.microsoft.com/office/drawing/2010/main" val="0"/>
              </a:ext>
            </a:extLst>
          </a:blip>
          <a:stretch>
            <a:fillRect/>
          </a:stretch>
        </p:blipFill>
        <p:spPr>
          <a:xfrm>
            <a:off x="4285403" y="1785910"/>
            <a:ext cx="4596950" cy="3676106"/>
          </a:xfr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91440" y="1"/>
            <a:ext cx="1152560" cy="1146048"/>
          </a:xfrm>
          <a:prstGeom prst="rect">
            <a:avLst/>
          </a:prstGeom>
        </p:spPr>
      </p:pic>
    </p:spTree>
    <p:extLst>
      <p:ext uri="{BB962C8B-B14F-4D97-AF65-F5344CB8AC3E}">
        <p14:creationId xmlns:p14="http://schemas.microsoft.com/office/powerpoint/2010/main" val="3816100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109472"/>
            <a:ext cx="7772400" cy="4596383"/>
          </a:xfrm>
        </p:spPr>
        <p:txBody>
          <a:bodyPr>
            <a:normAutofit/>
          </a:bodyPr>
          <a:lstStyle/>
          <a:p>
            <a:r>
              <a:rPr lang="en-US" sz="3200" dirty="0" smtClean="0"/>
              <a:t>For more information and support:</a:t>
            </a:r>
            <a:br>
              <a:rPr lang="en-US" sz="3200" dirty="0" smtClean="0"/>
            </a:br>
            <a:r>
              <a:rPr lang="en-US" sz="3200" dirty="0"/>
              <a:t/>
            </a:r>
            <a:br>
              <a:rPr lang="en-US" sz="3200" dirty="0"/>
            </a:br>
            <a:r>
              <a:rPr lang="en-US" sz="2400" dirty="0" smtClean="0"/>
              <a:t>Lourdes “Lulu” Buck</a:t>
            </a:r>
            <a:br>
              <a:rPr lang="en-US" sz="2400" dirty="0" smtClean="0"/>
            </a:br>
            <a:r>
              <a:rPr lang="en-US" sz="2400" dirty="0" smtClean="0"/>
              <a:t>ELD &amp; WL Content Specialist</a:t>
            </a:r>
            <a:br>
              <a:rPr lang="en-US" sz="2400" dirty="0" smtClean="0"/>
            </a:br>
            <a:r>
              <a:rPr lang="en-US" sz="2400" dirty="0" smtClean="0"/>
              <a:t>email: buck_l@cde.state.co.us</a:t>
            </a:r>
            <a:endParaRPr lang="en-US" sz="2400" dirty="0"/>
          </a:p>
        </p:txBody>
      </p:sp>
      <p:sp>
        <p:nvSpPr>
          <p:cNvPr id="2" name="Slide Number Placeholder 1"/>
          <p:cNvSpPr>
            <a:spLocks noGrp="1"/>
          </p:cNvSpPr>
          <p:nvPr>
            <p:ph type="sldNum" sz="quarter" idx="12"/>
          </p:nvPr>
        </p:nvSpPr>
        <p:spPr/>
        <p:txBody>
          <a:bodyPr/>
          <a:lstStyle/>
          <a:p>
            <a:fld id="{67726FA2-3EC9-4717-AD62-D8C823692DD3}" type="slidenum">
              <a:rPr lang="en-US" smtClean="0">
                <a:solidFill>
                  <a:prstClr val="white"/>
                </a:solidFill>
                <a:latin typeface="Calibri"/>
              </a:rPr>
              <a:pPr/>
              <a:t>9</a:t>
            </a:fld>
            <a:endParaRPr lang="en-US" dirty="0">
              <a:solidFill>
                <a:prstClr val="white"/>
              </a:solidFill>
              <a:latin typeface="Calibri"/>
            </a:endParaRPr>
          </a:p>
        </p:txBody>
      </p:sp>
    </p:spTree>
    <p:extLst>
      <p:ext uri="{BB962C8B-B14F-4D97-AF65-F5344CB8AC3E}">
        <p14:creationId xmlns:p14="http://schemas.microsoft.com/office/powerpoint/2010/main" val="567766228"/>
      </p:ext>
    </p:extLst>
  </p:cSld>
  <p:clrMapOvr>
    <a:masterClrMapping/>
  </p:clrMapOvr>
</p:sld>
</file>

<file path=ppt/theme/theme1.xml><?xml version="1.0" encoding="utf-8"?>
<a:theme xmlns:a="http://schemas.openxmlformats.org/drawingml/2006/main" name="Light Blue to Green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257</TotalTime>
  <Words>890</Words>
  <Application>Microsoft Office PowerPoint</Application>
  <PresentationFormat>On-screen Show (4:3)</PresentationFormat>
  <Paragraphs>70</Paragraphs>
  <Slides>9</Slides>
  <Notes>7</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Light Blue to Green Theme</vt:lpstr>
      <vt:lpstr>2020 Colorado Academic Standards . What to Look For in World Languages</vt:lpstr>
      <vt:lpstr>Improve Clarity and Alignment for the Discipline of World Languages</vt:lpstr>
      <vt:lpstr>Revised World Language Standard Statements</vt:lpstr>
      <vt:lpstr>Improve Clarity and Alignment for the Discipline    of World Languages</vt:lpstr>
      <vt:lpstr>Academic Context and Connections</vt:lpstr>
      <vt:lpstr>Wider Range of Proficiency Levels</vt:lpstr>
      <vt:lpstr>Wider Range of Proficiency Levels</vt:lpstr>
      <vt:lpstr>Preschool Standards</vt:lpstr>
      <vt:lpstr>For more information and support:  Lourdes “Lulu” Buck ELD &amp; WL Content Specialist email: buck_l@cde.state.co.us</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and Purpose</dc:title>
  <dc:creator>Karol Gates</dc:creator>
  <cp:lastModifiedBy>Bruno, Joanna</cp:lastModifiedBy>
  <cp:revision>23</cp:revision>
  <dcterms:created xsi:type="dcterms:W3CDTF">2018-08-28T12:32:07Z</dcterms:created>
  <dcterms:modified xsi:type="dcterms:W3CDTF">2018-09-19T16:56:57Z</dcterms:modified>
</cp:coreProperties>
</file>