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3"/>
  </p:notesMasterIdLst>
  <p:sldIdLst>
    <p:sldId id="273" r:id="rId3"/>
    <p:sldId id="257" r:id="rId4"/>
    <p:sldId id="258" r:id="rId5"/>
    <p:sldId id="259" r:id="rId6"/>
    <p:sldId id="263" r:id="rId7"/>
    <p:sldId id="274" r:id="rId8"/>
    <p:sldId id="265" r:id="rId9"/>
    <p:sldId id="266" r:id="rId10"/>
    <p:sldId id="267" r:id="rId11"/>
    <p:sldId id="268" r:id="rId12"/>
    <p:sldId id="269" r:id="rId13"/>
    <p:sldId id="270" r:id="rId14"/>
    <p:sldId id="271" r:id="rId15"/>
    <p:sldId id="275" r:id="rId16"/>
    <p:sldId id="276" r:id="rId17"/>
    <p:sldId id="277" r:id="rId18"/>
    <p:sldId id="278" r:id="rId19"/>
    <p:sldId id="279" r:id="rId20"/>
    <p:sldId id="280" r:id="rId21"/>
    <p:sldId id="27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7" d="100"/>
          <a:sy n="37" d="100"/>
        </p:scale>
        <p:origin x="-101" y="-2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4F5E8-70F2-4295-8995-64CC15962967}"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FD21A1CD-8103-4535-829F-1B9DA3FEF400}">
      <dgm:prSet phldrT="[Text]" custT="1"/>
      <dgm:spPr/>
      <dgm:t>
        <a:bodyPr/>
        <a:lstStyle/>
        <a:p>
          <a:r>
            <a:rPr lang="en-US" sz="1400" b="1" dirty="0" smtClean="0">
              <a:solidFill>
                <a:schemeClr val="tx1"/>
              </a:solidFill>
            </a:rPr>
            <a:t>State Board of Education</a:t>
          </a:r>
        </a:p>
        <a:p>
          <a:r>
            <a:rPr lang="en-US" sz="1400" b="0" dirty="0" smtClean="0">
              <a:solidFill>
                <a:schemeClr val="tx1"/>
              </a:solidFill>
            </a:rPr>
            <a:t>Made decisions to guide the review and revision process; approve revisions</a:t>
          </a:r>
          <a:endParaRPr lang="en-US" sz="1400" b="0" dirty="0">
            <a:solidFill>
              <a:schemeClr val="tx1"/>
            </a:solidFill>
          </a:endParaRPr>
        </a:p>
      </dgm:t>
    </dgm:pt>
    <dgm:pt modelId="{B6F01990-57F6-49BA-877F-EABCDFE28BCE}" type="parTrans" cxnId="{1AA5D247-26E1-4516-8DDD-3474C449150B}">
      <dgm:prSet/>
      <dgm:spPr/>
      <dgm:t>
        <a:bodyPr/>
        <a:lstStyle/>
        <a:p>
          <a:endParaRPr lang="en-US" sz="4000"/>
        </a:p>
      </dgm:t>
    </dgm:pt>
    <dgm:pt modelId="{5F3A5F07-611F-4630-BBB2-C994E9F2ECC8}" type="sibTrans" cxnId="{1AA5D247-26E1-4516-8DDD-3474C449150B}">
      <dgm:prSet/>
      <dgm:spPr/>
      <dgm:t>
        <a:bodyPr/>
        <a:lstStyle/>
        <a:p>
          <a:endParaRPr lang="en-US" sz="4000"/>
        </a:p>
      </dgm:t>
    </dgm:pt>
    <dgm:pt modelId="{F2C90BB1-2298-483D-8A3C-E21C9FAA4D45}">
      <dgm:prSet phldrT="[Text]" custT="1"/>
      <dgm:spPr/>
      <dgm:t>
        <a:bodyPr/>
        <a:lstStyle/>
        <a:p>
          <a:r>
            <a:rPr lang="en-US" sz="1400" b="1" dirty="0" smtClean="0"/>
            <a:t>Stakeholders</a:t>
          </a:r>
        </a:p>
        <a:p>
          <a:r>
            <a:rPr lang="en-US" sz="1400" dirty="0" smtClean="0"/>
            <a:t>Provided feedback  on standards review process and proposed revisions </a:t>
          </a:r>
          <a:endParaRPr lang="en-US" sz="1400" dirty="0"/>
        </a:p>
      </dgm:t>
    </dgm:pt>
    <dgm:pt modelId="{DD48AFCF-9B0B-4105-82F9-C2909F833B7F}" type="parTrans" cxnId="{C0E6D329-1C0F-43BC-A790-EE1B3621F388}">
      <dgm:prSet/>
      <dgm:spPr/>
      <dgm:t>
        <a:bodyPr/>
        <a:lstStyle/>
        <a:p>
          <a:endParaRPr lang="en-US" sz="4000"/>
        </a:p>
      </dgm:t>
    </dgm:pt>
    <dgm:pt modelId="{B7A5C74A-1414-4B07-9B5F-FDC4678B3164}" type="sibTrans" cxnId="{C0E6D329-1C0F-43BC-A790-EE1B3621F388}">
      <dgm:prSet/>
      <dgm:spPr/>
      <dgm:t>
        <a:bodyPr/>
        <a:lstStyle/>
        <a:p>
          <a:endParaRPr lang="en-US" sz="4000"/>
        </a:p>
      </dgm:t>
    </dgm:pt>
    <dgm:pt modelId="{0EA12872-5FFB-4BF4-91CF-5D705C486987}">
      <dgm:prSet phldrT="[Text]" custT="1"/>
      <dgm:spPr/>
      <dgm:t>
        <a:bodyPr/>
        <a:lstStyle/>
        <a:p>
          <a:r>
            <a:rPr lang="en-US" sz="1400" b="1" dirty="0" smtClean="0">
              <a:solidFill>
                <a:schemeClr val="tx1"/>
              </a:solidFill>
            </a:rPr>
            <a:t>Review Committees</a:t>
          </a:r>
        </a:p>
        <a:p>
          <a:r>
            <a:rPr lang="en-US" sz="1400" dirty="0" smtClean="0">
              <a:solidFill>
                <a:schemeClr val="tx1"/>
              </a:solidFill>
            </a:rPr>
            <a:t>Proposed revisions to the standards for State Board consideration</a:t>
          </a:r>
          <a:endParaRPr lang="en-US" sz="1400" dirty="0">
            <a:solidFill>
              <a:schemeClr val="tx1"/>
            </a:solidFill>
          </a:endParaRPr>
        </a:p>
      </dgm:t>
    </dgm:pt>
    <dgm:pt modelId="{26A2A579-D543-47E5-A3E5-00B050EACC4F}" type="parTrans" cxnId="{2493FF11-66A4-4A35-AFB9-C0FEF90C19F9}">
      <dgm:prSet/>
      <dgm:spPr/>
      <dgm:t>
        <a:bodyPr/>
        <a:lstStyle/>
        <a:p>
          <a:endParaRPr lang="en-US" sz="4000"/>
        </a:p>
      </dgm:t>
    </dgm:pt>
    <dgm:pt modelId="{09F3DB4E-F1CA-4914-9820-2F157ED95E3C}" type="sibTrans" cxnId="{2493FF11-66A4-4A35-AFB9-C0FEF90C19F9}">
      <dgm:prSet/>
      <dgm:spPr/>
      <dgm:t>
        <a:bodyPr/>
        <a:lstStyle/>
        <a:p>
          <a:endParaRPr lang="en-US" sz="4000"/>
        </a:p>
      </dgm:t>
    </dgm:pt>
    <dgm:pt modelId="{A7D3272E-0BD8-4442-A301-B8E300D757D2}">
      <dgm:prSet phldrT="[Text]" custT="1"/>
      <dgm:spPr/>
      <dgm:t>
        <a:bodyPr/>
        <a:lstStyle/>
        <a:p>
          <a:r>
            <a:rPr lang="en-US" sz="1400" b="1" dirty="0" smtClean="0">
              <a:solidFill>
                <a:schemeClr val="tx1"/>
              </a:solidFill>
            </a:rPr>
            <a:t>CDE Staff</a:t>
          </a:r>
        </a:p>
        <a:p>
          <a:r>
            <a:rPr lang="en-US" sz="1400" b="0" dirty="0" smtClean="0">
              <a:solidFill>
                <a:schemeClr val="tx1"/>
              </a:solidFill>
            </a:rPr>
            <a:t>Facilitated the review and revision process and staff the content area committees</a:t>
          </a:r>
          <a:endParaRPr lang="en-US" sz="1400" b="0" dirty="0">
            <a:solidFill>
              <a:schemeClr val="tx1"/>
            </a:solidFill>
          </a:endParaRPr>
        </a:p>
      </dgm:t>
    </dgm:pt>
    <dgm:pt modelId="{7326FD97-A437-4B9C-8C5C-AF5FE586BDA9}" type="parTrans" cxnId="{4EF9C9D1-A657-49CC-9F13-C39227FD01A6}">
      <dgm:prSet/>
      <dgm:spPr/>
      <dgm:t>
        <a:bodyPr/>
        <a:lstStyle/>
        <a:p>
          <a:endParaRPr lang="en-US" sz="4000"/>
        </a:p>
      </dgm:t>
    </dgm:pt>
    <dgm:pt modelId="{AFB901E0-478B-47DE-BC4F-02A9EEFF6230}" type="sibTrans" cxnId="{4EF9C9D1-A657-49CC-9F13-C39227FD01A6}">
      <dgm:prSet/>
      <dgm:spPr/>
      <dgm:t>
        <a:bodyPr/>
        <a:lstStyle/>
        <a:p>
          <a:endParaRPr lang="en-US" sz="4000"/>
        </a:p>
      </dgm:t>
    </dgm:pt>
    <dgm:pt modelId="{0E65177F-B103-4CA2-9654-2A3261D3A6A0}" type="pres">
      <dgm:prSet presAssocID="{8D34F5E8-70F2-4295-8995-64CC15962967}" presName="Name0" presStyleCnt="0">
        <dgm:presLayoutVars>
          <dgm:chMax val="1"/>
          <dgm:dir/>
          <dgm:animLvl val="ctr"/>
          <dgm:resizeHandles val="exact"/>
        </dgm:presLayoutVars>
      </dgm:prSet>
      <dgm:spPr/>
      <dgm:t>
        <a:bodyPr/>
        <a:lstStyle/>
        <a:p>
          <a:endParaRPr lang="en-US"/>
        </a:p>
      </dgm:t>
    </dgm:pt>
    <dgm:pt modelId="{63C349C8-A34F-4FC4-9356-C8EEA926A355}" type="pres">
      <dgm:prSet presAssocID="{FD21A1CD-8103-4535-829F-1B9DA3FEF400}" presName="centerShape" presStyleLbl="node0" presStyleIdx="0" presStyleCnt="1"/>
      <dgm:spPr/>
      <dgm:t>
        <a:bodyPr/>
        <a:lstStyle/>
        <a:p>
          <a:endParaRPr lang="en-US"/>
        </a:p>
      </dgm:t>
    </dgm:pt>
    <dgm:pt modelId="{2F525C0B-B82E-4B88-B485-CB21158A752A}" type="pres">
      <dgm:prSet presAssocID="{F2C90BB1-2298-483D-8A3C-E21C9FAA4D45}" presName="node" presStyleLbl="node1" presStyleIdx="0" presStyleCnt="3" custScaleX="139896" custScaleY="140064" custRadScaleRad="101661">
        <dgm:presLayoutVars>
          <dgm:bulletEnabled val="1"/>
        </dgm:presLayoutVars>
      </dgm:prSet>
      <dgm:spPr/>
      <dgm:t>
        <a:bodyPr/>
        <a:lstStyle/>
        <a:p>
          <a:endParaRPr lang="en-US"/>
        </a:p>
      </dgm:t>
    </dgm:pt>
    <dgm:pt modelId="{7E6CFF04-7C12-432E-BE63-2177135CBEEE}" type="pres">
      <dgm:prSet presAssocID="{F2C90BB1-2298-483D-8A3C-E21C9FAA4D45}" presName="dummy" presStyleCnt="0"/>
      <dgm:spPr/>
      <dgm:t>
        <a:bodyPr/>
        <a:lstStyle/>
        <a:p>
          <a:endParaRPr lang="en-US"/>
        </a:p>
      </dgm:t>
    </dgm:pt>
    <dgm:pt modelId="{BE09B83B-199C-451A-900A-C761CCB9BE19}" type="pres">
      <dgm:prSet presAssocID="{B7A5C74A-1414-4B07-9B5F-FDC4678B3164}" presName="sibTrans" presStyleLbl="sibTrans2D1" presStyleIdx="0" presStyleCnt="3"/>
      <dgm:spPr/>
      <dgm:t>
        <a:bodyPr/>
        <a:lstStyle/>
        <a:p>
          <a:endParaRPr lang="en-US"/>
        </a:p>
      </dgm:t>
    </dgm:pt>
    <dgm:pt modelId="{53D2C58A-EF77-45AB-A202-44147190645A}" type="pres">
      <dgm:prSet presAssocID="{0EA12872-5FFB-4BF4-91CF-5D705C486987}" presName="node" presStyleLbl="node1" presStyleIdx="1" presStyleCnt="3" custScaleX="139896" custScaleY="140064">
        <dgm:presLayoutVars>
          <dgm:bulletEnabled val="1"/>
        </dgm:presLayoutVars>
      </dgm:prSet>
      <dgm:spPr/>
      <dgm:t>
        <a:bodyPr/>
        <a:lstStyle/>
        <a:p>
          <a:endParaRPr lang="en-US"/>
        </a:p>
      </dgm:t>
    </dgm:pt>
    <dgm:pt modelId="{E6D71BEA-5AA7-4C30-8BC2-345E562E8CF4}" type="pres">
      <dgm:prSet presAssocID="{0EA12872-5FFB-4BF4-91CF-5D705C486987}" presName="dummy" presStyleCnt="0"/>
      <dgm:spPr/>
      <dgm:t>
        <a:bodyPr/>
        <a:lstStyle/>
        <a:p>
          <a:endParaRPr lang="en-US"/>
        </a:p>
      </dgm:t>
    </dgm:pt>
    <dgm:pt modelId="{1A9D1790-7B7E-4F40-AA4A-DFF9793548A3}" type="pres">
      <dgm:prSet presAssocID="{09F3DB4E-F1CA-4914-9820-2F157ED95E3C}" presName="sibTrans" presStyleLbl="sibTrans2D1" presStyleIdx="1" presStyleCnt="3"/>
      <dgm:spPr/>
      <dgm:t>
        <a:bodyPr/>
        <a:lstStyle/>
        <a:p>
          <a:endParaRPr lang="en-US"/>
        </a:p>
      </dgm:t>
    </dgm:pt>
    <dgm:pt modelId="{637A54D8-82D1-4E05-AF12-B739F649EF5E}" type="pres">
      <dgm:prSet presAssocID="{A7D3272E-0BD8-4442-A301-B8E300D757D2}" presName="node" presStyleLbl="node1" presStyleIdx="2" presStyleCnt="3" custScaleX="139896" custScaleY="140064">
        <dgm:presLayoutVars>
          <dgm:bulletEnabled val="1"/>
        </dgm:presLayoutVars>
      </dgm:prSet>
      <dgm:spPr/>
      <dgm:t>
        <a:bodyPr/>
        <a:lstStyle/>
        <a:p>
          <a:endParaRPr lang="en-US"/>
        </a:p>
      </dgm:t>
    </dgm:pt>
    <dgm:pt modelId="{EDDAB019-8374-4EA2-94A8-4DECA7E6B0E0}" type="pres">
      <dgm:prSet presAssocID="{A7D3272E-0BD8-4442-A301-B8E300D757D2}" presName="dummy" presStyleCnt="0"/>
      <dgm:spPr/>
      <dgm:t>
        <a:bodyPr/>
        <a:lstStyle/>
        <a:p>
          <a:endParaRPr lang="en-US"/>
        </a:p>
      </dgm:t>
    </dgm:pt>
    <dgm:pt modelId="{88AF5EEB-5DF6-41FC-AD7C-174CCCBCE613}" type="pres">
      <dgm:prSet presAssocID="{AFB901E0-478B-47DE-BC4F-02A9EEFF6230}" presName="sibTrans" presStyleLbl="sibTrans2D1" presStyleIdx="2" presStyleCnt="3"/>
      <dgm:spPr/>
      <dgm:t>
        <a:bodyPr/>
        <a:lstStyle/>
        <a:p>
          <a:endParaRPr lang="en-US"/>
        </a:p>
      </dgm:t>
    </dgm:pt>
  </dgm:ptLst>
  <dgm:cxnLst>
    <dgm:cxn modelId="{6450A782-B48D-9944-9472-A8AB7828E855}" type="presOf" srcId="{8D34F5E8-70F2-4295-8995-64CC15962967}" destId="{0E65177F-B103-4CA2-9654-2A3261D3A6A0}" srcOrd="0" destOrd="0" presId="urn:microsoft.com/office/officeart/2005/8/layout/radial6"/>
    <dgm:cxn modelId="{4EF9C9D1-A657-49CC-9F13-C39227FD01A6}" srcId="{FD21A1CD-8103-4535-829F-1B9DA3FEF400}" destId="{A7D3272E-0BD8-4442-A301-B8E300D757D2}" srcOrd="2" destOrd="0" parTransId="{7326FD97-A437-4B9C-8C5C-AF5FE586BDA9}" sibTransId="{AFB901E0-478B-47DE-BC4F-02A9EEFF6230}"/>
    <dgm:cxn modelId="{B8F3AB79-BF32-6342-A57F-98FA1C252E29}" type="presOf" srcId="{A7D3272E-0BD8-4442-A301-B8E300D757D2}" destId="{637A54D8-82D1-4E05-AF12-B739F649EF5E}" srcOrd="0" destOrd="0" presId="urn:microsoft.com/office/officeart/2005/8/layout/radial6"/>
    <dgm:cxn modelId="{E7CD2E65-2BD2-674A-BC09-C5BF0E7F26AF}" type="presOf" srcId="{09F3DB4E-F1CA-4914-9820-2F157ED95E3C}" destId="{1A9D1790-7B7E-4F40-AA4A-DFF9793548A3}" srcOrd="0" destOrd="0" presId="urn:microsoft.com/office/officeart/2005/8/layout/radial6"/>
    <dgm:cxn modelId="{1AA5D247-26E1-4516-8DDD-3474C449150B}" srcId="{8D34F5E8-70F2-4295-8995-64CC15962967}" destId="{FD21A1CD-8103-4535-829F-1B9DA3FEF400}" srcOrd="0" destOrd="0" parTransId="{B6F01990-57F6-49BA-877F-EABCDFE28BCE}" sibTransId="{5F3A5F07-611F-4630-BBB2-C994E9F2ECC8}"/>
    <dgm:cxn modelId="{39AE47B2-E75C-964C-909F-3E266EC9ED7E}" type="presOf" srcId="{AFB901E0-478B-47DE-BC4F-02A9EEFF6230}" destId="{88AF5EEB-5DF6-41FC-AD7C-174CCCBCE613}" srcOrd="0" destOrd="0" presId="urn:microsoft.com/office/officeart/2005/8/layout/radial6"/>
    <dgm:cxn modelId="{74B49866-1A3A-DE41-9DA7-BD9DF2582303}" type="presOf" srcId="{F2C90BB1-2298-483D-8A3C-E21C9FAA4D45}" destId="{2F525C0B-B82E-4B88-B485-CB21158A752A}" srcOrd="0" destOrd="0" presId="urn:microsoft.com/office/officeart/2005/8/layout/radial6"/>
    <dgm:cxn modelId="{2493FF11-66A4-4A35-AFB9-C0FEF90C19F9}" srcId="{FD21A1CD-8103-4535-829F-1B9DA3FEF400}" destId="{0EA12872-5FFB-4BF4-91CF-5D705C486987}" srcOrd="1" destOrd="0" parTransId="{26A2A579-D543-47E5-A3E5-00B050EACC4F}" sibTransId="{09F3DB4E-F1CA-4914-9820-2F157ED95E3C}"/>
    <dgm:cxn modelId="{A78546A2-C25A-2B45-AC97-5DF9E2A35859}" type="presOf" srcId="{0EA12872-5FFB-4BF4-91CF-5D705C486987}" destId="{53D2C58A-EF77-45AB-A202-44147190645A}" srcOrd="0" destOrd="0" presId="urn:microsoft.com/office/officeart/2005/8/layout/radial6"/>
    <dgm:cxn modelId="{C0E6D329-1C0F-43BC-A790-EE1B3621F388}" srcId="{FD21A1CD-8103-4535-829F-1B9DA3FEF400}" destId="{F2C90BB1-2298-483D-8A3C-E21C9FAA4D45}" srcOrd="0" destOrd="0" parTransId="{DD48AFCF-9B0B-4105-82F9-C2909F833B7F}" sibTransId="{B7A5C74A-1414-4B07-9B5F-FDC4678B3164}"/>
    <dgm:cxn modelId="{97159985-6C75-0F4F-8032-23AC85B16D42}" type="presOf" srcId="{B7A5C74A-1414-4B07-9B5F-FDC4678B3164}" destId="{BE09B83B-199C-451A-900A-C761CCB9BE19}" srcOrd="0" destOrd="0" presId="urn:microsoft.com/office/officeart/2005/8/layout/radial6"/>
    <dgm:cxn modelId="{F6BC1968-5A26-1B40-A5FA-E3A77A9C4132}" type="presOf" srcId="{FD21A1CD-8103-4535-829F-1B9DA3FEF400}" destId="{63C349C8-A34F-4FC4-9356-C8EEA926A355}" srcOrd="0" destOrd="0" presId="urn:microsoft.com/office/officeart/2005/8/layout/radial6"/>
    <dgm:cxn modelId="{DD91F2A0-525F-DB43-93E6-F7F536FE3287}" type="presParOf" srcId="{0E65177F-B103-4CA2-9654-2A3261D3A6A0}" destId="{63C349C8-A34F-4FC4-9356-C8EEA926A355}" srcOrd="0" destOrd="0" presId="urn:microsoft.com/office/officeart/2005/8/layout/radial6"/>
    <dgm:cxn modelId="{B59A51A0-1921-994A-A8F2-CD658B2DF955}" type="presParOf" srcId="{0E65177F-B103-4CA2-9654-2A3261D3A6A0}" destId="{2F525C0B-B82E-4B88-B485-CB21158A752A}" srcOrd="1" destOrd="0" presId="urn:microsoft.com/office/officeart/2005/8/layout/radial6"/>
    <dgm:cxn modelId="{2BFC9CF0-449A-9146-85F1-B4861711CC40}" type="presParOf" srcId="{0E65177F-B103-4CA2-9654-2A3261D3A6A0}" destId="{7E6CFF04-7C12-432E-BE63-2177135CBEEE}" srcOrd="2" destOrd="0" presId="urn:microsoft.com/office/officeart/2005/8/layout/radial6"/>
    <dgm:cxn modelId="{159634C4-A2A7-1C4A-B6FA-71C18A61485F}" type="presParOf" srcId="{0E65177F-B103-4CA2-9654-2A3261D3A6A0}" destId="{BE09B83B-199C-451A-900A-C761CCB9BE19}" srcOrd="3" destOrd="0" presId="urn:microsoft.com/office/officeart/2005/8/layout/radial6"/>
    <dgm:cxn modelId="{FEE40933-8844-B443-9AE7-79C789D2D2FC}" type="presParOf" srcId="{0E65177F-B103-4CA2-9654-2A3261D3A6A0}" destId="{53D2C58A-EF77-45AB-A202-44147190645A}" srcOrd="4" destOrd="0" presId="urn:microsoft.com/office/officeart/2005/8/layout/radial6"/>
    <dgm:cxn modelId="{BFC9B424-6794-6E44-BCD0-14244D417C2E}" type="presParOf" srcId="{0E65177F-B103-4CA2-9654-2A3261D3A6A0}" destId="{E6D71BEA-5AA7-4C30-8BC2-345E562E8CF4}" srcOrd="5" destOrd="0" presId="urn:microsoft.com/office/officeart/2005/8/layout/radial6"/>
    <dgm:cxn modelId="{DF0901C4-1B5F-5147-B941-002FF404A05B}" type="presParOf" srcId="{0E65177F-B103-4CA2-9654-2A3261D3A6A0}" destId="{1A9D1790-7B7E-4F40-AA4A-DFF9793548A3}" srcOrd="6" destOrd="0" presId="urn:microsoft.com/office/officeart/2005/8/layout/radial6"/>
    <dgm:cxn modelId="{5386B041-1760-F54C-9F85-06CA3AD2C940}" type="presParOf" srcId="{0E65177F-B103-4CA2-9654-2A3261D3A6A0}" destId="{637A54D8-82D1-4E05-AF12-B739F649EF5E}" srcOrd="7" destOrd="0" presId="urn:microsoft.com/office/officeart/2005/8/layout/radial6"/>
    <dgm:cxn modelId="{75048A08-1FF9-C045-B533-A85EA1CB3097}" type="presParOf" srcId="{0E65177F-B103-4CA2-9654-2A3261D3A6A0}" destId="{EDDAB019-8374-4EA2-94A8-4DECA7E6B0E0}" srcOrd="8" destOrd="0" presId="urn:microsoft.com/office/officeart/2005/8/layout/radial6"/>
    <dgm:cxn modelId="{3D2DAB20-BDD2-D140-A1CD-24DE137C49F9}" type="presParOf" srcId="{0E65177F-B103-4CA2-9654-2A3261D3A6A0}" destId="{88AF5EEB-5DF6-41FC-AD7C-174CCCBCE61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F5EEB-5DF6-41FC-AD7C-174CCCBCE613}">
      <dsp:nvSpPr>
        <dsp:cNvPr id="0" name=""/>
        <dsp:cNvSpPr/>
      </dsp:nvSpPr>
      <dsp:spPr>
        <a:xfrm>
          <a:off x="2285301" y="763636"/>
          <a:ext cx="4191655" cy="4191655"/>
        </a:xfrm>
        <a:prstGeom prst="blockArc">
          <a:avLst>
            <a:gd name="adj1" fmla="val 9000000"/>
            <a:gd name="adj2" fmla="val 16200000"/>
            <a:gd name="adj3" fmla="val 4640"/>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9D1790-7B7E-4F40-AA4A-DFF9793548A3}">
      <dsp:nvSpPr>
        <dsp:cNvPr id="0" name=""/>
        <dsp:cNvSpPr/>
      </dsp:nvSpPr>
      <dsp:spPr>
        <a:xfrm>
          <a:off x="2285301" y="763636"/>
          <a:ext cx="4191655" cy="4191655"/>
        </a:xfrm>
        <a:prstGeom prst="blockArc">
          <a:avLst>
            <a:gd name="adj1" fmla="val 1800000"/>
            <a:gd name="adj2" fmla="val 9000000"/>
            <a:gd name="adj3" fmla="val 4640"/>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09B83B-199C-451A-900A-C761CCB9BE19}">
      <dsp:nvSpPr>
        <dsp:cNvPr id="0" name=""/>
        <dsp:cNvSpPr/>
      </dsp:nvSpPr>
      <dsp:spPr>
        <a:xfrm>
          <a:off x="2285301" y="763636"/>
          <a:ext cx="4191655" cy="4191655"/>
        </a:xfrm>
        <a:prstGeom prst="blockArc">
          <a:avLst>
            <a:gd name="adj1" fmla="val 16200000"/>
            <a:gd name="adj2" fmla="val 180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349C8-A34F-4FC4-9356-C8EEA926A355}">
      <dsp:nvSpPr>
        <dsp:cNvPr id="0" name=""/>
        <dsp:cNvSpPr/>
      </dsp:nvSpPr>
      <dsp:spPr>
        <a:xfrm>
          <a:off x="3416339" y="1894675"/>
          <a:ext cx="1929579" cy="19295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State Board of Education</a:t>
          </a:r>
        </a:p>
        <a:p>
          <a:pPr lvl="0" algn="ctr" defTabSz="622300">
            <a:lnSpc>
              <a:spcPct val="90000"/>
            </a:lnSpc>
            <a:spcBef>
              <a:spcPct val="0"/>
            </a:spcBef>
            <a:spcAft>
              <a:spcPct val="35000"/>
            </a:spcAft>
          </a:pPr>
          <a:r>
            <a:rPr lang="en-US" sz="1400" b="0" kern="1200" dirty="0" smtClean="0">
              <a:solidFill>
                <a:schemeClr val="tx1"/>
              </a:solidFill>
            </a:rPr>
            <a:t>Made decisions to guide the review and revision process; approve revisions</a:t>
          </a:r>
          <a:endParaRPr lang="en-US" sz="1400" b="0" kern="1200" dirty="0">
            <a:solidFill>
              <a:schemeClr val="tx1"/>
            </a:solidFill>
          </a:endParaRPr>
        </a:p>
      </dsp:txBody>
      <dsp:txXfrm>
        <a:off x="3698919" y="2177255"/>
        <a:ext cx="1364419" cy="1364419"/>
      </dsp:txXfrm>
    </dsp:sp>
    <dsp:sp modelId="{2F525C0B-B82E-4B88-B485-CB21158A752A}">
      <dsp:nvSpPr>
        <dsp:cNvPr id="0" name=""/>
        <dsp:cNvSpPr/>
      </dsp:nvSpPr>
      <dsp:spPr>
        <a:xfrm>
          <a:off x="3436337" y="-133663"/>
          <a:ext cx="1889583" cy="189185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Stakeholders</a:t>
          </a:r>
        </a:p>
        <a:p>
          <a:pPr lvl="0" algn="ctr" defTabSz="622300">
            <a:lnSpc>
              <a:spcPct val="90000"/>
            </a:lnSpc>
            <a:spcBef>
              <a:spcPct val="0"/>
            </a:spcBef>
            <a:spcAft>
              <a:spcPct val="35000"/>
            </a:spcAft>
          </a:pPr>
          <a:r>
            <a:rPr lang="en-US" sz="1400" kern="1200" dirty="0" smtClean="0"/>
            <a:t>Provided feedback  on standards review process and proposed revisions </a:t>
          </a:r>
          <a:endParaRPr lang="en-US" sz="1400" kern="1200" dirty="0"/>
        </a:p>
      </dsp:txBody>
      <dsp:txXfrm>
        <a:off x="3713060" y="143392"/>
        <a:ext cx="1336137" cy="1337742"/>
      </dsp:txXfrm>
    </dsp:sp>
    <dsp:sp modelId="{53D2C58A-EF77-45AB-A202-44147190645A}">
      <dsp:nvSpPr>
        <dsp:cNvPr id="0" name=""/>
        <dsp:cNvSpPr/>
      </dsp:nvSpPr>
      <dsp:spPr>
        <a:xfrm>
          <a:off x="5209267" y="2937139"/>
          <a:ext cx="1889583" cy="1891852"/>
        </a:xfrm>
        <a:prstGeom prst="ellipse">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Review Committees</a:t>
          </a:r>
        </a:p>
        <a:p>
          <a:pPr lvl="0" algn="ctr" defTabSz="622300">
            <a:lnSpc>
              <a:spcPct val="90000"/>
            </a:lnSpc>
            <a:spcBef>
              <a:spcPct val="0"/>
            </a:spcBef>
            <a:spcAft>
              <a:spcPct val="35000"/>
            </a:spcAft>
          </a:pPr>
          <a:r>
            <a:rPr lang="en-US" sz="1400" kern="1200" dirty="0" smtClean="0">
              <a:solidFill>
                <a:schemeClr val="tx1"/>
              </a:solidFill>
            </a:rPr>
            <a:t>Proposed revisions to the standards for State Board consideration</a:t>
          </a:r>
          <a:endParaRPr lang="en-US" sz="1400" kern="1200" dirty="0">
            <a:solidFill>
              <a:schemeClr val="tx1"/>
            </a:solidFill>
          </a:endParaRPr>
        </a:p>
      </dsp:txBody>
      <dsp:txXfrm>
        <a:off x="5485990" y="3214194"/>
        <a:ext cx="1336137" cy="1337742"/>
      </dsp:txXfrm>
    </dsp:sp>
    <dsp:sp modelId="{637A54D8-82D1-4E05-AF12-B739F649EF5E}">
      <dsp:nvSpPr>
        <dsp:cNvPr id="0" name=""/>
        <dsp:cNvSpPr/>
      </dsp:nvSpPr>
      <dsp:spPr>
        <a:xfrm>
          <a:off x="1663408" y="2937139"/>
          <a:ext cx="1889583" cy="1891852"/>
        </a:xfrm>
        <a:prstGeom prst="ellipse">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CDE Staff</a:t>
          </a:r>
        </a:p>
        <a:p>
          <a:pPr lvl="0" algn="ctr" defTabSz="622300">
            <a:lnSpc>
              <a:spcPct val="90000"/>
            </a:lnSpc>
            <a:spcBef>
              <a:spcPct val="0"/>
            </a:spcBef>
            <a:spcAft>
              <a:spcPct val="35000"/>
            </a:spcAft>
          </a:pPr>
          <a:r>
            <a:rPr lang="en-US" sz="1400" b="0" kern="1200" dirty="0" smtClean="0">
              <a:solidFill>
                <a:schemeClr val="tx1"/>
              </a:solidFill>
            </a:rPr>
            <a:t>Facilitated the review and revision process and staff the content area committees</a:t>
          </a:r>
          <a:endParaRPr lang="en-US" sz="1400" b="0" kern="1200" dirty="0">
            <a:solidFill>
              <a:schemeClr val="tx1"/>
            </a:solidFill>
          </a:endParaRPr>
        </a:p>
      </dsp:txBody>
      <dsp:txXfrm>
        <a:off x="1940131" y="3214194"/>
        <a:ext cx="1336137" cy="13377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A477C-FCB9-FA4F-8B44-F96F6823696F}" type="datetimeFigureOut">
              <a:rPr lang="en-US" smtClean="0"/>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8C01B-B914-8F42-887A-7C9D2717E53E}" type="slidenum">
              <a:rPr lang="en-US" smtClean="0"/>
              <a:t>‹#›</a:t>
            </a:fld>
            <a:endParaRPr lang="en-US"/>
          </a:p>
        </p:txBody>
      </p:sp>
    </p:spTree>
    <p:extLst>
      <p:ext uri="{BB962C8B-B14F-4D97-AF65-F5344CB8AC3E}">
        <p14:creationId xmlns:p14="http://schemas.microsoft.com/office/powerpoint/2010/main" val="359379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71635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b="1" dirty="0" smtClean="0">
                <a:solidFill>
                  <a:schemeClr val="tx1"/>
                </a:solidFill>
              </a:rPr>
              <a:t>Transparent: </a:t>
            </a:r>
            <a:r>
              <a:rPr lang="en-US" dirty="0" smtClean="0">
                <a:solidFill>
                  <a:schemeClr val="tx1"/>
                </a:solidFill>
              </a:rPr>
              <a:t>The department will make every attempt to ensure the decisions and processes for the standards review and revision process are public.</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Inclusive: </a:t>
            </a:r>
            <a:r>
              <a:rPr lang="en-US" dirty="0" smtClean="0">
                <a:solidFill>
                  <a:schemeClr val="tx1"/>
                </a:solidFill>
              </a:rPr>
              <a:t>The department will strive to engage key stakeholders in each phase of the standards review and revision process. The review process will include substantial and frequent opportunities for the public to weigh in on every standard.</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Research-informed: </a:t>
            </a:r>
            <a:r>
              <a:rPr lang="en-US" dirty="0" smtClean="0">
                <a:solidFill>
                  <a:schemeClr val="tx1"/>
                </a:solidFill>
              </a:rPr>
              <a:t>Throughout the standards review and revision process, the department will base its recommendations on research, lessons learned from other states, and objective, third-party reviews of the Colorado Academic Standards.</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Consistent: </a:t>
            </a:r>
            <a:r>
              <a:rPr lang="en-US" dirty="0" smtClean="0">
                <a:solidFill>
                  <a:schemeClr val="tx1"/>
                </a:solidFill>
              </a:rPr>
              <a:t>The standards review and revision process will be consistent with statutory requirements and with past standards reviews.</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Substantive: </a:t>
            </a:r>
            <a:r>
              <a:rPr lang="en-US" dirty="0" smtClean="0">
                <a:solidFill>
                  <a:schemeClr val="tx1"/>
                </a:solidFill>
              </a:rPr>
              <a:t>The standards review and revision process will focus on the substance of the actual standards themselves.</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Improvement-oriented: </a:t>
            </a:r>
            <a:r>
              <a:rPr lang="en-US" dirty="0" smtClean="0">
                <a:solidFill>
                  <a:schemeClr val="tx1"/>
                </a:solidFill>
              </a:rPr>
              <a:t>The purpose of the standards review and revision process is to improve what exists today rather than start from scratch. The review process will improve Colorado’s current standards based on the feedback of Colorado educators, education leaders, parents, students, community and business leaders, and higher education leaders.</a:t>
            </a:r>
          </a:p>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t>3</a:t>
            </a:fld>
            <a:endParaRPr lang="en-US"/>
          </a:p>
        </p:txBody>
      </p:sp>
    </p:spTree>
    <p:extLst>
      <p:ext uri="{BB962C8B-B14F-4D97-AF65-F5344CB8AC3E}">
        <p14:creationId xmlns:p14="http://schemas.microsoft.com/office/powerpoint/2010/main" val="361591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A995EF9D-2794-47AA-B87D-5B456456569E}"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0700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9/19/2018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3486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25007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4016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2604833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6754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5019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91543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3865010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2887673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168136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270819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88074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038690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2360349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2724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99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18442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426398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DECC94-1832-0043-B2A5-5EA543329118}"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66132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DECC94-1832-0043-B2A5-5EA543329118}"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8892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ECC94-1832-0043-B2A5-5EA543329118}"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30436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91947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417457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ECC94-1832-0043-B2A5-5EA543329118}" type="datetimeFigureOut">
              <a:rPr lang="en-US" smtClean="0"/>
              <a:t>9/19/2018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1ED19-C4DE-3543-B474-5B36FC80A6BA}" type="slidenum">
              <a:rPr lang="en-US" smtClean="0"/>
              <a:t>‹#›</a:t>
            </a:fld>
            <a:endParaRPr lang="en-US"/>
          </a:p>
        </p:txBody>
      </p:sp>
    </p:spTree>
    <p:extLst>
      <p:ext uri="{BB962C8B-B14F-4D97-AF65-F5344CB8AC3E}">
        <p14:creationId xmlns:p14="http://schemas.microsoft.com/office/powerpoint/2010/main" val="1283828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7726FA2-3EC9-4717-AD62-D8C823692DD3}"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1134976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smtClean="0"/>
              <a:t>Colorado Academic Standards 2020</a:t>
            </a:r>
            <a:r>
              <a:rPr lang="en-US" sz="3600" b="1" dirty="0"/>
              <a:t/>
            </a:r>
            <a:br>
              <a:rPr lang="en-US" sz="3600" b="1" dirty="0"/>
            </a:br>
            <a:r>
              <a:rPr lang="en-US" sz="2000" dirty="0">
                <a:solidFill>
                  <a:srgbClr val="FF0000"/>
                </a:solidFill>
              </a:rPr>
              <a:t/>
            </a:r>
            <a:br>
              <a:rPr lang="en-US" sz="2000" dirty="0">
                <a:solidFill>
                  <a:srgbClr val="FF0000"/>
                </a:solidFill>
              </a:rPr>
            </a:br>
            <a:r>
              <a:rPr lang="en-US" sz="2800" dirty="0" smtClean="0"/>
              <a:t>Visual Arts</a:t>
            </a:r>
            <a:br>
              <a:rPr lang="en-US" sz="2800" dirty="0" smtClean="0"/>
            </a:br>
            <a:r>
              <a:rPr lang="en-US" sz="2800" dirty="0"/>
              <a:t/>
            </a:r>
            <a:br>
              <a:rPr lang="en-US" sz="2800" dirty="0"/>
            </a:br>
            <a:endParaRPr lang="en-US" sz="1600"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90734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a:xfrm>
            <a:off x="628650" y="1463040"/>
            <a:ext cx="7886700" cy="779228"/>
          </a:xfrm>
        </p:spPr>
        <p:txBody>
          <a:bodyPr/>
          <a:lstStyle/>
          <a:p>
            <a:r>
              <a:rPr lang="en-US" b="1" dirty="0"/>
              <a:t>A Reorganization to Bring Alignment of Skills and Concepts across Grades</a:t>
            </a:r>
          </a:p>
          <a:p>
            <a:endParaRPr lang="en-US" dirty="0"/>
          </a:p>
        </p:txBody>
      </p:sp>
      <p:sp>
        <p:nvSpPr>
          <p:cNvPr id="5" name="Text Box 8"/>
          <p:cNvSpPr txBox="1"/>
          <p:nvPr/>
        </p:nvSpPr>
        <p:spPr>
          <a:xfrm>
            <a:off x="628650" y="5313805"/>
            <a:ext cx="2475548"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2009 Visual Arts Standards</a:t>
            </a:r>
            <a:endPar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9"/>
          <p:cNvSpPr txBox="1"/>
          <p:nvPr/>
        </p:nvSpPr>
        <p:spPr>
          <a:xfrm>
            <a:off x="4723403" y="6145977"/>
            <a:ext cx="2550795"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2020 Visual Arts </a:t>
            </a:r>
            <a:r>
              <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Standards</a:t>
            </a:r>
          </a:p>
        </p:txBody>
      </p:sp>
      <p:pic>
        <p:nvPicPr>
          <p:cNvPr id="9" name="Picture 8"/>
          <p:cNvPicPr>
            <a:picLocks noChangeAspect="1"/>
          </p:cNvPicPr>
          <p:nvPr/>
        </p:nvPicPr>
        <p:blipFill>
          <a:blip r:embed="rId2"/>
          <a:stretch>
            <a:fillRect/>
          </a:stretch>
        </p:blipFill>
        <p:spPr>
          <a:xfrm>
            <a:off x="274320" y="2354497"/>
            <a:ext cx="3139712" cy="2847079"/>
          </a:xfrm>
          <a:prstGeom prst="rect">
            <a:avLst/>
          </a:prstGeom>
        </p:spPr>
      </p:pic>
      <p:pic>
        <p:nvPicPr>
          <p:cNvPr id="10" name="Picture 9"/>
          <p:cNvPicPr>
            <a:picLocks noChangeAspect="1"/>
          </p:cNvPicPr>
          <p:nvPr/>
        </p:nvPicPr>
        <p:blipFill>
          <a:blip r:embed="rId3"/>
          <a:stretch>
            <a:fillRect/>
          </a:stretch>
        </p:blipFill>
        <p:spPr>
          <a:xfrm>
            <a:off x="3614893" y="2425149"/>
            <a:ext cx="5126401" cy="3620262"/>
          </a:xfrm>
          <a:prstGeom prst="rect">
            <a:avLst/>
          </a:prstGeom>
        </p:spPr>
      </p:pic>
    </p:spTree>
    <p:extLst>
      <p:ext uri="{BB962C8B-B14F-4D97-AF65-F5344CB8AC3E}">
        <p14:creationId xmlns:p14="http://schemas.microsoft.com/office/powerpoint/2010/main" val="341729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a:xfrm>
            <a:off x="628650" y="1463040"/>
            <a:ext cx="7886700" cy="978010"/>
          </a:xfrm>
        </p:spPr>
        <p:txBody>
          <a:bodyPr>
            <a:normAutofit/>
          </a:bodyPr>
          <a:lstStyle/>
          <a:p>
            <a:r>
              <a:rPr lang="en-US" b="1" dirty="0"/>
              <a:t>Verbs Added to Grade Level Expectations for Greater Clarity and Measurability</a:t>
            </a:r>
            <a:endParaRPr lang="en-US" dirty="0"/>
          </a:p>
        </p:txBody>
      </p:sp>
      <p:sp>
        <p:nvSpPr>
          <p:cNvPr id="5" name="Text Box 1"/>
          <p:cNvSpPr txBox="1"/>
          <p:nvPr/>
        </p:nvSpPr>
        <p:spPr>
          <a:xfrm>
            <a:off x="426669" y="5214531"/>
            <a:ext cx="229028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2009 Visual Arts Standards</a:t>
            </a:r>
            <a:endPar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5"/>
          <p:cNvSpPr txBox="1"/>
          <p:nvPr/>
        </p:nvSpPr>
        <p:spPr>
          <a:xfrm>
            <a:off x="5477809" y="6065074"/>
            <a:ext cx="270176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2020 Visual Arts Standards</a:t>
            </a:r>
            <a:endPar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l="3686" t="10473" r="3437" b="2406"/>
          <a:stretch/>
        </p:blipFill>
        <p:spPr bwMode="auto">
          <a:xfrm>
            <a:off x="234563" y="2441050"/>
            <a:ext cx="3327621" cy="2464905"/>
          </a:xfrm>
          <a:prstGeom prst="rect">
            <a:avLst/>
          </a:prstGeom>
          <a:ln>
            <a:noFill/>
          </a:ln>
          <a:extLst>
            <a:ext uri="{53640926-AAD7-44D8-BBD7-CCE9431645EC}">
              <a14:shadowObscured xmlns:a14="http://schemas.microsoft.com/office/drawing/2010/main"/>
            </a:ext>
          </a:extLst>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042672" y="2441050"/>
            <a:ext cx="4652645" cy="3596005"/>
          </a:xfrm>
          <a:prstGeom prst="rect">
            <a:avLst/>
          </a:prstGeom>
        </p:spPr>
      </p:pic>
      <p:sp>
        <p:nvSpPr>
          <p:cNvPr id="10" name="Right Arrow 9"/>
          <p:cNvSpPr/>
          <p:nvPr/>
        </p:nvSpPr>
        <p:spPr>
          <a:xfrm rot="9006605">
            <a:off x="4703252" y="3009362"/>
            <a:ext cx="977900" cy="484505"/>
          </a:xfrm>
          <a:prstGeom prst="rightArrow">
            <a:avLst/>
          </a:prstGeom>
          <a:solidFill>
            <a:srgbClr val="5B9BD5"/>
          </a:solid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7823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a:xfrm>
            <a:off x="95913" y="1320794"/>
            <a:ext cx="8904964" cy="1081377"/>
          </a:xfrm>
        </p:spPr>
        <p:txBody>
          <a:bodyPr>
            <a:normAutofit/>
          </a:bodyPr>
          <a:lstStyle/>
          <a:p>
            <a:pPr>
              <a:spcBef>
                <a:spcPts val="400"/>
              </a:spcBef>
              <a:spcAft>
                <a:spcPts val="400"/>
              </a:spcAft>
            </a:pPr>
            <a:r>
              <a:rPr lang="en-US" b="1" dirty="0">
                <a:ea typeface="Times New Roman" panose="02020603050405020304" pitchFamily="18" charset="0"/>
                <a:cs typeface="Times New Roman" panose="02020603050405020304" pitchFamily="18" charset="0"/>
              </a:rPr>
              <a:t>Reducing Seventeen Prepared Graduate Statements into Ten</a:t>
            </a:r>
          </a:p>
        </p:txBody>
      </p:sp>
      <p:sp>
        <p:nvSpPr>
          <p:cNvPr id="8" name="Rectangle 7"/>
          <p:cNvSpPr/>
          <p:nvPr/>
        </p:nvSpPr>
        <p:spPr>
          <a:xfrm>
            <a:off x="113588" y="1657128"/>
            <a:ext cx="4387348" cy="5103961"/>
          </a:xfrm>
          <a:prstGeom prst="rect">
            <a:avLst/>
          </a:prstGeom>
        </p:spPr>
        <p:txBody>
          <a:bodyPr wrap="square">
            <a:spAutoFit/>
          </a:bodyPr>
          <a:lstStyle/>
          <a:p>
            <a:pPr algn="ctr">
              <a:spcAft>
                <a:spcPts val="800"/>
              </a:spcAft>
            </a:pPr>
            <a:r>
              <a:rPr lang="en-US" sz="1000" b="1" dirty="0">
                <a:latin typeface="Calibri" panose="020F0502020204030204" pitchFamily="34" charset="0"/>
                <a:ea typeface="Calibri" panose="020F0502020204030204" pitchFamily="34" charset="0"/>
                <a:cs typeface="Times New Roman" panose="02020603050405020304" pitchFamily="18" charset="0"/>
              </a:rPr>
              <a:t>2009 Prepared Graduate Competencies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Recognize, articulate, and debate that the visual arts are a means for expression</a:t>
            </a: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Make informed critical evaluations of visual and material culture, information, and technologies</a:t>
            </a: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Analyze, interpret, and make meaning of art and design critically using oral and written discourse</a:t>
            </a: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Explain, demonstrate, and interpret a range of purposes of art and design, recognizing that the making and study of art and design can be approached from a variety of viewpoints, intelligences, and perspectives</a:t>
            </a: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Identify, compare, and interpret works of art derived from historical and cultural settings, time periods, and cultural contexts</a:t>
            </a: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Identify, compare and justify that the visual arts are a way to acknowledge, exhibit and learn about the diversity of peoples, cultures and ideas</a:t>
            </a: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Transfer the value of visual arts to lifelong learning and the human experience</a:t>
            </a: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Explain, compare and justify that the visual arts are connected to other disciplines, the other art forms, social activities, mass media, and careers in art and non-art related arenas</a:t>
            </a: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Recognize, interpret, and validate that the creative process builds on the development of ideas through a process of inquiry, discovery, and research</a:t>
            </a: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Develop and build appropriate mastery in art-making skills, using traditional and new technologies and an understanding of the characteristics and expressive features of art and design</a:t>
            </a: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Create works of art that articulate more sophisticated ideas, feelings, emotions, and points of view about art and design through an expanded use of media and technologies</a:t>
            </a: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Recognize, compare, and affirm that the making and study of art and design can be approached from a variety of viewpoints, intelligences, and perspectives</a:t>
            </a: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Recognize, demonstrate, and debate philosophic arguments about the nature of art and beauty (aesthetics)</a:t>
            </a: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Recognize, demonstrate, and debate the place of art and design in history and culture </a:t>
            </a: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Use specific criteria to discuss and evaluate works of art</a:t>
            </a:r>
          </a:p>
          <a:p>
            <a:pPr marL="342900" marR="0" lvl="0" indent="-342900">
              <a:spcBef>
                <a:spcPts val="0"/>
              </a:spcBef>
              <a:spcAft>
                <a:spcPts val="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Critique personal work and the work of others with informed criteria</a:t>
            </a:r>
          </a:p>
          <a:p>
            <a:pPr marL="342900" marR="0" lvl="0" indent="-342900">
              <a:spcBef>
                <a:spcPts val="0"/>
              </a:spcBef>
              <a:spcAft>
                <a:spcPts val="800"/>
              </a:spcAft>
              <a:buFont typeface="+mj-lt"/>
              <a:buAutoNum type="arabicPeriod"/>
            </a:pPr>
            <a:r>
              <a:rPr lang="en-US" sz="900" dirty="0">
                <a:latin typeface="Calibri" panose="020F0502020204030204" pitchFamily="34" charset="0"/>
                <a:ea typeface="Calibri" panose="020F0502020204030204" pitchFamily="34" charset="0"/>
                <a:cs typeface="Times New Roman" panose="02020603050405020304" pitchFamily="18" charset="0"/>
              </a:rPr>
              <a:t>Recognize, articulate, and implement critical thinking in the visual arts by synthesizing, evaluating, and analyzing visual </a:t>
            </a:r>
            <a:r>
              <a:rPr lang="en-US" sz="900" dirty="0" smtClean="0">
                <a:latin typeface="Calibri" panose="020F0502020204030204" pitchFamily="34" charset="0"/>
                <a:ea typeface="Calibri" panose="020F0502020204030204" pitchFamily="34" charset="0"/>
                <a:cs typeface="Times New Roman" panose="02020603050405020304" pitchFamily="18" charset="0"/>
              </a:rPr>
              <a:t>information</a:t>
            </a: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683815" y="1811273"/>
            <a:ext cx="4334737" cy="4434547"/>
          </a:xfrm>
          <a:prstGeom prst="rect">
            <a:avLst/>
          </a:prstGeom>
        </p:spPr>
        <p:txBody>
          <a:bodyPr wrap="square">
            <a:spAutoFit/>
          </a:bodyPr>
          <a:lstStyle/>
          <a:p>
            <a:pPr algn="ctr">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
            </a:r>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1000" b="1" dirty="0">
                <a:latin typeface="Calibri" panose="020F0502020204030204" pitchFamily="34" charset="0"/>
                <a:ea typeface="Calibri" panose="020F0502020204030204" pitchFamily="34" charset="0"/>
                <a:cs typeface="Times New Roman" panose="02020603050405020304" pitchFamily="18" charset="0"/>
              </a:rPr>
              <a:t>2020 Prepared Graduate Statements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320"/>
              </a:spcAft>
            </a:pPr>
            <a:r>
              <a:rPr lang="en-US" sz="1100" dirty="0">
                <a:solidFill>
                  <a:srgbClr val="000000"/>
                </a:solidFill>
                <a:latin typeface="Calibri" panose="020F0502020204030204" pitchFamily="34" charset="0"/>
                <a:ea typeface="Calibri" panose="020F0502020204030204" pitchFamily="34" charset="0"/>
              </a:rPr>
              <a:t>1. See oneself as a participant in visual art and design by experiencing, viewing or making. </a:t>
            </a:r>
            <a:endParaRPr lang="en-US" sz="1200" dirty="0">
              <a:solidFill>
                <a:srgbClr val="000000"/>
              </a:solidFill>
              <a:latin typeface="Calibri" panose="020F0502020204030204" pitchFamily="34" charset="0"/>
              <a:ea typeface="Calibri" panose="020F0502020204030204" pitchFamily="34" charset="0"/>
            </a:endParaRPr>
          </a:p>
          <a:p>
            <a:pPr>
              <a:spcAft>
                <a:spcPts val="320"/>
              </a:spcAft>
            </a:pPr>
            <a:r>
              <a:rPr lang="en-US" sz="1100" dirty="0">
                <a:solidFill>
                  <a:srgbClr val="000000"/>
                </a:solidFill>
                <a:latin typeface="Calibri" panose="020F0502020204030204" pitchFamily="34" charset="0"/>
                <a:ea typeface="Calibri" panose="020F0502020204030204" pitchFamily="34" charset="0"/>
              </a:rPr>
              <a:t>2. Visually and/or verbally articulate how visual art and design are a means for communication. </a:t>
            </a:r>
            <a:endParaRPr lang="en-US" sz="1200" dirty="0">
              <a:solidFill>
                <a:srgbClr val="000000"/>
              </a:solidFill>
              <a:latin typeface="Calibri" panose="020F0502020204030204" pitchFamily="34" charset="0"/>
              <a:ea typeface="Calibri" panose="020F0502020204030204" pitchFamily="34" charset="0"/>
            </a:endParaRPr>
          </a:p>
          <a:p>
            <a:pPr>
              <a:spcAft>
                <a:spcPts val="320"/>
              </a:spcAft>
            </a:pPr>
            <a:r>
              <a:rPr lang="en-US" sz="1100" dirty="0">
                <a:solidFill>
                  <a:srgbClr val="000000"/>
                </a:solidFill>
                <a:latin typeface="Calibri" panose="020F0502020204030204" pitchFamily="34" charset="0"/>
                <a:ea typeface="Calibri" panose="020F0502020204030204" pitchFamily="34" charset="0"/>
              </a:rPr>
              <a:t>3. Practice critical and analytical skills by using academic language to discuss works of art and visual culture. </a:t>
            </a:r>
            <a:endParaRPr lang="en-US" sz="1200" dirty="0">
              <a:solidFill>
                <a:srgbClr val="000000"/>
              </a:solidFill>
              <a:latin typeface="Calibri" panose="020F0502020204030204" pitchFamily="34" charset="0"/>
              <a:ea typeface="Calibri" panose="020F0502020204030204" pitchFamily="34" charset="0"/>
            </a:endParaRPr>
          </a:p>
          <a:p>
            <a:pPr>
              <a:spcAft>
                <a:spcPts val="320"/>
              </a:spcAft>
            </a:pPr>
            <a:r>
              <a:rPr lang="en-US" sz="1100" dirty="0">
                <a:solidFill>
                  <a:srgbClr val="000000"/>
                </a:solidFill>
                <a:latin typeface="Calibri" panose="020F0502020204030204" pitchFamily="34" charset="0"/>
                <a:ea typeface="Calibri" panose="020F0502020204030204" pitchFamily="34" charset="0"/>
              </a:rPr>
              <a:t>4. Critique connections between visual art and historic and contemporary philosophies. </a:t>
            </a:r>
            <a:endParaRPr lang="en-US" sz="1200" dirty="0">
              <a:solidFill>
                <a:srgbClr val="000000"/>
              </a:solidFill>
              <a:latin typeface="Calibri" panose="020F0502020204030204" pitchFamily="34" charset="0"/>
              <a:ea typeface="Calibri" panose="020F0502020204030204" pitchFamily="34" charset="0"/>
            </a:endParaRPr>
          </a:p>
          <a:p>
            <a:pPr>
              <a:spcAft>
                <a:spcPts val="320"/>
              </a:spcAft>
            </a:pPr>
            <a:r>
              <a:rPr lang="en-US" sz="1100" dirty="0">
                <a:solidFill>
                  <a:srgbClr val="000000"/>
                </a:solidFill>
                <a:latin typeface="Calibri" panose="020F0502020204030204" pitchFamily="34" charset="0"/>
                <a:ea typeface="Calibri" panose="020F0502020204030204" pitchFamily="34" charset="0"/>
              </a:rPr>
              <a:t>5. Interpret works of art and design in the contexts of varied traditions, histories and cultures. </a:t>
            </a:r>
            <a:endParaRPr lang="en-US" sz="1200" dirty="0">
              <a:solidFill>
                <a:srgbClr val="000000"/>
              </a:solidFill>
              <a:latin typeface="Calibri" panose="020F0502020204030204" pitchFamily="34" charset="0"/>
              <a:ea typeface="Calibri" panose="020F0502020204030204" pitchFamily="34" charset="0"/>
            </a:endParaRPr>
          </a:p>
          <a:p>
            <a:pPr>
              <a:spcAft>
                <a:spcPts val="320"/>
              </a:spcAft>
            </a:pPr>
            <a:r>
              <a:rPr lang="en-US" sz="1100" dirty="0">
                <a:solidFill>
                  <a:srgbClr val="000000"/>
                </a:solidFill>
                <a:latin typeface="Calibri" panose="020F0502020204030204" pitchFamily="34" charset="0"/>
                <a:ea typeface="Calibri" panose="020F0502020204030204" pitchFamily="34" charset="0"/>
              </a:rPr>
              <a:t>6. Create works of visual art and design that demonstrate increasing levels of mastery in skills and techniques. </a:t>
            </a:r>
            <a:endParaRPr lang="en-US" sz="1200" dirty="0">
              <a:solidFill>
                <a:srgbClr val="000000"/>
              </a:solidFill>
              <a:latin typeface="Calibri" panose="020F0502020204030204" pitchFamily="34" charset="0"/>
              <a:ea typeface="Calibri" panose="020F0502020204030204" pitchFamily="34" charset="0"/>
            </a:endParaRPr>
          </a:p>
          <a:p>
            <a:pPr>
              <a:spcAft>
                <a:spcPts val="320"/>
              </a:spcAft>
            </a:pPr>
            <a:r>
              <a:rPr lang="en-US" sz="1100" dirty="0">
                <a:solidFill>
                  <a:srgbClr val="000000"/>
                </a:solidFill>
                <a:latin typeface="Calibri" panose="020F0502020204030204" pitchFamily="34" charset="0"/>
                <a:ea typeface="Calibri" panose="020F0502020204030204" pitchFamily="34" charset="0"/>
              </a:rPr>
              <a:t>7. Allow imagination, curiosity and wonder to guide inquiry and research. </a:t>
            </a:r>
            <a:endParaRPr lang="en-US" sz="1200" dirty="0">
              <a:solidFill>
                <a:srgbClr val="000000"/>
              </a:solidFill>
              <a:latin typeface="Calibri" panose="020F0502020204030204" pitchFamily="34" charset="0"/>
              <a:ea typeface="Calibri" panose="020F0502020204030204" pitchFamily="34" charset="0"/>
            </a:endParaRPr>
          </a:p>
          <a:p>
            <a:pPr>
              <a:spcAft>
                <a:spcPts val="320"/>
              </a:spcAft>
            </a:pPr>
            <a:r>
              <a:rPr lang="en-US" sz="1100" dirty="0">
                <a:solidFill>
                  <a:srgbClr val="000000"/>
                </a:solidFill>
                <a:latin typeface="Calibri" panose="020F0502020204030204" pitchFamily="34" charset="0"/>
                <a:ea typeface="Calibri" panose="020F0502020204030204" pitchFamily="34" charset="0"/>
              </a:rPr>
              <a:t>8. Participate in the reciprocal relationships between visual art and communities. </a:t>
            </a:r>
            <a:endParaRPr lang="en-US" sz="1200" dirty="0">
              <a:solidFill>
                <a:srgbClr val="000000"/>
              </a:solidFill>
              <a:latin typeface="Calibri" panose="020F0502020204030204" pitchFamily="34" charset="0"/>
              <a:ea typeface="Calibri" panose="020F0502020204030204" pitchFamily="34" charset="0"/>
            </a:endParaRPr>
          </a:p>
          <a:p>
            <a:pPr>
              <a:spcAft>
                <a:spcPts val="320"/>
              </a:spcAft>
            </a:pPr>
            <a:r>
              <a:rPr lang="en-US" sz="1100" dirty="0">
                <a:solidFill>
                  <a:srgbClr val="000000"/>
                </a:solidFill>
                <a:latin typeface="Calibri" panose="020F0502020204030204" pitchFamily="34" charset="0"/>
                <a:ea typeface="Calibri" panose="020F0502020204030204" pitchFamily="34" charset="0"/>
              </a:rPr>
              <a:t>9. Persist in the creative process and innovate from failure. </a:t>
            </a:r>
            <a:endParaRPr lang="en-US" sz="1200" dirty="0">
              <a:solidFill>
                <a:srgbClr val="000000"/>
              </a:solidFill>
              <a:latin typeface="Calibri" panose="020F0502020204030204" pitchFamily="34" charset="0"/>
              <a:ea typeface="Calibri" panose="020F0502020204030204" pitchFamily="34" charset="0"/>
            </a:endParaRPr>
          </a:p>
          <a:p>
            <a:r>
              <a:rPr lang="en-US" sz="1100" dirty="0">
                <a:solidFill>
                  <a:srgbClr val="000000"/>
                </a:solidFill>
                <a:latin typeface="Calibri" panose="020F0502020204030204" pitchFamily="34" charset="0"/>
                <a:ea typeface="Calibri" panose="020F0502020204030204" pitchFamily="34" charset="0"/>
              </a:rPr>
              <a:t>10. Develop new knowledge by actively doing and making (artistic praxis), acknowledging relationships between materials, objects, ideas and lived experience. </a:t>
            </a:r>
            <a:endParaRPr lang="en-US" sz="1200" dirty="0">
              <a:solidFill>
                <a:srgbClr val="000000"/>
              </a:solidFill>
              <a:latin typeface="Calibri" panose="020F0502020204030204" pitchFamily="34" charset="0"/>
              <a:ea typeface="Calibri" panose="020F0502020204030204" pitchFamily="34" charset="0"/>
            </a:endParaRPr>
          </a:p>
          <a:p>
            <a:pPr>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1670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Revised Colorado Academic Standards Document</a:t>
            </a:r>
            <a:endParaRPr lang="en-US" dirty="0"/>
          </a:p>
        </p:txBody>
      </p:sp>
      <p:sp>
        <p:nvSpPr>
          <p:cNvPr id="3" name="Content Placeholder 2"/>
          <p:cNvSpPr>
            <a:spLocks noGrp="1"/>
          </p:cNvSpPr>
          <p:nvPr>
            <p:ph idx="1"/>
          </p:nvPr>
        </p:nvSpPr>
        <p:spPr>
          <a:xfrm>
            <a:off x="628650" y="1463040"/>
            <a:ext cx="7886700" cy="532737"/>
          </a:xfrm>
        </p:spPr>
        <p:txBody>
          <a:bodyPr>
            <a:normAutofit fontScale="85000" lnSpcReduction="20000"/>
          </a:bodyPr>
          <a:lstStyle/>
          <a:p>
            <a:r>
              <a:rPr lang="en-US" dirty="0"/>
              <a:t>Defining the Four Standards and how each </a:t>
            </a:r>
            <a:r>
              <a:rPr lang="en-US" dirty="0" smtClean="0"/>
              <a:t>Fit </a:t>
            </a:r>
            <a:r>
              <a:rPr lang="en-US" dirty="0"/>
              <a:t>in the Creative Process of Artmaking</a:t>
            </a:r>
            <a:endParaRPr lang="en-US" dirty="0">
              <a:solidFill>
                <a:schemeClr val="tx1"/>
              </a:solidFill>
            </a:endParaRPr>
          </a:p>
        </p:txBody>
      </p:sp>
      <p:sp>
        <p:nvSpPr>
          <p:cNvPr id="6" name="Text Box 5"/>
          <p:cNvSpPr txBox="1"/>
          <p:nvPr/>
        </p:nvSpPr>
        <p:spPr>
          <a:xfrm>
            <a:off x="2776043" y="6381111"/>
            <a:ext cx="270176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2020 Visual Arts Standards</a:t>
            </a:r>
            <a:endPar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l="7453" t="7225" r="7986" b="30357"/>
          <a:stretch/>
        </p:blipFill>
        <p:spPr bwMode="auto">
          <a:xfrm>
            <a:off x="2204582" y="1995777"/>
            <a:ext cx="4210050" cy="4020820"/>
          </a:xfrm>
          <a:prstGeom prst="rect">
            <a:avLst/>
          </a:prstGeom>
          <a:ln>
            <a:solidFill>
              <a:srgbClr val="FFC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0328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Revised Colorado Academic Standards Document</a:t>
            </a:r>
            <a:endParaRPr lang="en-US" dirty="0"/>
          </a:p>
        </p:txBody>
      </p:sp>
      <p:sp>
        <p:nvSpPr>
          <p:cNvPr id="3" name="Content Placeholder 2"/>
          <p:cNvSpPr>
            <a:spLocks noGrp="1"/>
          </p:cNvSpPr>
          <p:nvPr>
            <p:ph idx="1"/>
          </p:nvPr>
        </p:nvSpPr>
        <p:spPr>
          <a:xfrm>
            <a:off x="628650" y="1463040"/>
            <a:ext cx="7886700" cy="532737"/>
          </a:xfrm>
        </p:spPr>
        <p:txBody>
          <a:bodyPr/>
          <a:lstStyle/>
          <a:p>
            <a:r>
              <a:rPr lang="en-US" b="1" dirty="0"/>
              <a:t>Intentional use of Academic Art Vocabulary</a:t>
            </a:r>
            <a:endParaRPr lang="en-US" dirty="0"/>
          </a:p>
        </p:txBody>
      </p:sp>
      <p:sp>
        <p:nvSpPr>
          <p:cNvPr id="6" name="Text Box 5"/>
          <p:cNvSpPr txBox="1"/>
          <p:nvPr/>
        </p:nvSpPr>
        <p:spPr>
          <a:xfrm>
            <a:off x="5477809" y="6285695"/>
            <a:ext cx="270176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2020 Visual Arts Standards</a:t>
            </a:r>
            <a:endPar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1"/>
          <p:cNvSpPr txBox="1"/>
          <p:nvPr/>
        </p:nvSpPr>
        <p:spPr>
          <a:xfrm>
            <a:off x="498231" y="5238384"/>
            <a:ext cx="229028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2009 Visual Arts Standards</a:t>
            </a:r>
            <a:endPar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3419062" y="1841506"/>
            <a:ext cx="5477952" cy="4444189"/>
          </a:xfrm>
          <a:prstGeom prst="rect">
            <a:avLst/>
          </a:prstGeom>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bwMode="auto">
          <a:xfrm>
            <a:off x="274320" y="2950381"/>
            <a:ext cx="3088585" cy="22264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753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Revised Colorado Academic Standards Document</a:t>
            </a:r>
            <a:endParaRPr lang="en-US" dirty="0"/>
          </a:p>
        </p:txBody>
      </p:sp>
      <p:sp>
        <p:nvSpPr>
          <p:cNvPr id="3" name="Content Placeholder 2"/>
          <p:cNvSpPr>
            <a:spLocks noGrp="1"/>
          </p:cNvSpPr>
          <p:nvPr>
            <p:ph idx="1"/>
          </p:nvPr>
        </p:nvSpPr>
        <p:spPr>
          <a:xfrm>
            <a:off x="628650" y="1463040"/>
            <a:ext cx="7886700" cy="532737"/>
          </a:xfrm>
        </p:spPr>
        <p:txBody>
          <a:bodyPr/>
          <a:lstStyle/>
          <a:p>
            <a:pPr>
              <a:spcBef>
                <a:spcPts val="800"/>
              </a:spcBef>
              <a:spcAft>
                <a:spcPts val="400"/>
              </a:spcAft>
            </a:pPr>
            <a:r>
              <a:rPr lang="en-US" b="1" dirty="0">
                <a:ea typeface="Times New Roman" panose="02020603050405020304" pitchFamily="18" charset="0"/>
                <a:cs typeface="Times New Roman" panose="02020603050405020304" pitchFamily="18" charset="0"/>
              </a:rPr>
              <a:t>Academic Context and Connections</a:t>
            </a:r>
          </a:p>
        </p:txBody>
      </p:sp>
      <p:sp>
        <p:nvSpPr>
          <p:cNvPr id="6" name="Text Box 5"/>
          <p:cNvSpPr txBox="1"/>
          <p:nvPr/>
        </p:nvSpPr>
        <p:spPr>
          <a:xfrm>
            <a:off x="5549371" y="6126670"/>
            <a:ext cx="270176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2020 Visual Arts Standards</a:t>
            </a:r>
            <a:endPar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1"/>
          <p:cNvSpPr txBox="1"/>
          <p:nvPr/>
        </p:nvSpPr>
        <p:spPr>
          <a:xfrm>
            <a:off x="498231" y="5238384"/>
            <a:ext cx="229028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2009 Visual Arts Standards</a:t>
            </a:r>
            <a:endPar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3760967" y="1995777"/>
            <a:ext cx="5136625" cy="3878711"/>
          </a:xfrm>
          <a:prstGeom prst="rect">
            <a:avLst/>
          </a:prstGeom>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bwMode="auto">
          <a:xfrm>
            <a:off x="274320" y="2590870"/>
            <a:ext cx="3242945" cy="24872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955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Revised Colorado Academic Standards Document</a:t>
            </a:r>
            <a:endParaRPr lang="en-US" dirty="0"/>
          </a:p>
        </p:txBody>
      </p:sp>
      <p:sp>
        <p:nvSpPr>
          <p:cNvPr id="3" name="Content Placeholder 2"/>
          <p:cNvSpPr>
            <a:spLocks noGrp="1"/>
          </p:cNvSpPr>
          <p:nvPr>
            <p:ph idx="1"/>
          </p:nvPr>
        </p:nvSpPr>
        <p:spPr>
          <a:xfrm>
            <a:off x="628650" y="1463040"/>
            <a:ext cx="7886700" cy="532737"/>
          </a:xfrm>
        </p:spPr>
        <p:txBody>
          <a:bodyPr/>
          <a:lstStyle/>
          <a:p>
            <a:r>
              <a:rPr lang="en-US" dirty="0" smtClean="0">
                <a:solidFill>
                  <a:schemeClr val="tx1"/>
                </a:solidFill>
              </a:rPr>
              <a:t>Preschool standards</a:t>
            </a:r>
            <a:endParaRPr lang="en-US" dirty="0">
              <a:solidFill>
                <a:schemeClr val="tx1"/>
              </a:solidFill>
            </a:endParaRPr>
          </a:p>
        </p:txBody>
      </p:sp>
      <p:sp>
        <p:nvSpPr>
          <p:cNvPr id="6" name="Text Box 5"/>
          <p:cNvSpPr txBox="1"/>
          <p:nvPr/>
        </p:nvSpPr>
        <p:spPr>
          <a:xfrm>
            <a:off x="3124223" y="6063059"/>
            <a:ext cx="270176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2020 Visual Arts Standards</a:t>
            </a:r>
            <a:endPar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823334" y="1928812"/>
            <a:ext cx="5221522" cy="4058520"/>
          </a:xfrm>
          <a:prstGeom prst="rect">
            <a:avLst/>
          </a:prstGeom>
        </p:spPr>
      </p:pic>
    </p:spTree>
    <p:extLst>
      <p:ext uri="{BB962C8B-B14F-4D97-AF65-F5344CB8AC3E}">
        <p14:creationId xmlns:p14="http://schemas.microsoft.com/office/powerpoint/2010/main" val="1886836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Revised Colorado Academic Standards Document</a:t>
            </a:r>
            <a:endParaRPr lang="en-US" dirty="0"/>
          </a:p>
        </p:txBody>
      </p:sp>
      <p:sp>
        <p:nvSpPr>
          <p:cNvPr id="3" name="Content Placeholder 2"/>
          <p:cNvSpPr>
            <a:spLocks noGrp="1"/>
          </p:cNvSpPr>
          <p:nvPr>
            <p:ph idx="1"/>
          </p:nvPr>
        </p:nvSpPr>
        <p:spPr>
          <a:xfrm>
            <a:off x="628650" y="1463040"/>
            <a:ext cx="7886700" cy="532737"/>
          </a:xfrm>
        </p:spPr>
        <p:txBody>
          <a:bodyPr/>
          <a:lstStyle/>
          <a:p>
            <a:r>
              <a:rPr lang="en-US" dirty="0" smtClean="0">
                <a:solidFill>
                  <a:schemeClr val="tx1"/>
                </a:solidFill>
              </a:rPr>
              <a:t>Elementary standards</a:t>
            </a:r>
            <a:endParaRPr lang="en-US" dirty="0">
              <a:solidFill>
                <a:schemeClr val="tx1"/>
              </a:solidFill>
            </a:endParaRPr>
          </a:p>
        </p:txBody>
      </p:sp>
      <p:sp>
        <p:nvSpPr>
          <p:cNvPr id="6" name="Text Box 5"/>
          <p:cNvSpPr txBox="1"/>
          <p:nvPr/>
        </p:nvSpPr>
        <p:spPr>
          <a:xfrm>
            <a:off x="5477809" y="6110767"/>
            <a:ext cx="270176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2020 Visual Arts Standards</a:t>
            </a:r>
            <a:endPar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1"/>
          <p:cNvSpPr txBox="1"/>
          <p:nvPr/>
        </p:nvSpPr>
        <p:spPr>
          <a:xfrm>
            <a:off x="498231" y="5238384"/>
            <a:ext cx="229028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2009 Visual Arts Standards</a:t>
            </a:r>
            <a:endPar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l="3365" t="10369" r="3685" b="1804"/>
          <a:stretch/>
        </p:blipFill>
        <p:spPr bwMode="auto">
          <a:xfrm>
            <a:off x="285750" y="2385392"/>
            <a:ext cx="3483168" cy="2555724"/>
          </a:xfrm>
          <a:prstGeom prst="rect">
            <a:avLst/>
          </a:prstGeom>
          <a:ln>
            <a:noFill/>
          </a:ln>
          <a:extLst>
            <a:ext uri="{53640926-AAD7-44D8-BBD7-CCE9431645EC}">
              <a14:shadowObscured xmlns:a14="http://schemas.microsoft.com/office/drawing/2010/main"/>
            </a:ext>
          </a:extLst>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562184" y="1995778"/>
            <a:ext cx="5351228" cy="4033052"/>
          </a:xfrm>
          <a:prstGeom prst="rect">
            <a:avLst/>
          </a:prstGeom>
        </p:spPr>
      </p:pic>
    </p:spTree>
    <p:extLst>
      <p:ext uri="{BB962C8B-B14F-4D97-AF65-F5344CB8AC3E}">
        <p14:creationId xmlns:p14="http://schemas.microsoft.com/office/powerpoint/2010/main" val="2026553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Revised Colorado Academic Standards Document</a:t>
            </a:r>
            <a:endParaRPr lang="en-US" dirty="0"/>
          </a:p>
        </p:txBody>
      </p:sp>
      <p:sp>
        <p:nvSpPr>
          <p:cNvPr id="3" name="Content Placeholder 2"/>
          <p:cNvSpPr>
            <a:spLocks noGrp="1"/>
          </p:cNvSpPr>
          <p:nvPr>
            <p:ph idx="1"/>
          </p:nvPr>
        </p:nvSpPr>
        <p:spPr>
          <a:xfrm>
            <a:off x="628650" y="1463040"/>
            <a:ext cx="7886700" cy="532737"/>
          </a:xfrm>
        </p:spPr>
        <p:txBody>
          <a:bodyPr/>
          <a:lstStyle/>
          <a:p>
            <a:r>
              <a:rPr lang="en-US" dirty="0" smtClean="0">
                <a:solidFill>
                  <a:schemeClr val="tx1"/>
                </a:solidFill>
              </a:rPr>
              <a:t>Middle school standards</a:t>
            </a:r>
            <a:endParaRPr lang="en-US" dirty="0">
              <a:solidFill>
                <a:schemeClr val="tx1"/>
              </a:solidFill>
            </a:endParaRPr>
          </a:p>
        </p:txBody>
      </p:sp>
      <p:sp>
        <p:nvSpPr>
          <p:cNvPr id="6" name="Text Box 5"/>
          <p:cNvSpPr txBox="1"/>
          <p:nvPr/>
        </p:nvSpPr>
        <p:spPr>
          <a:xfrm>
            <a:off x="5488403" y="6440616"/>
            <a:ext cx="270176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2020 Visual Arts Standards</a:t>
            </a:r>
            <a:endPar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1"/>
          <p:cNvSpPr txBox="1"/>
          <p:nvPr/>
        </p:nvSpPr>
        <p:spPr>
          <a:xfrm>
            <a:off x="498231" y="5238384"/>
            <a:ext cx="229028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2009 Visual Arts Standards</a:t>
            </a:r>
            <a:endPar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bwMode="auto">
          <a:xfrm>
            <a:off x="331443" y="2672867"/>
            <a:ext cx="3328670" cy="2418715"/>
          </a:xfrm>
          <a:prstGeom prst="rect">
            <a:avLst/>
          </a:prstGeom>
          <a:ln>
            <a:noFill/>
          </a:ln>
          <a:extLst>
            <a:ext uri="{53640926-AAD7-44D8-BBD7-CCE9431645EC}">
              <a14:shadowObscured xmlns:a14="http://schemas.microsoft.com/office/drawing/2010/main"/>
            </a:ext>
          </a:extLst>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506525" y="1828989"/>
            <a:ext cx="5454595" cy="4369242"/>
          </a:xfrm>
          <a:prstGeom prst="rect">
            <a:avLst/>
          </a:prstGeom>
        </p:spPr>
      </p:pic>
    </p:spTree>
    <p:extLst>
      <p:ext uri="{BB962C8B-B14F-4D97-AF65-F5344CB8AC3E}">
        <p14:creationId xmlns:p14="http://schemas.microsoft.com/office/powerpoint/2010/main" val="6536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Revised Colorado Academic Standards Document</a:t>
            </a:r>
            <a:endParaRPr lang="en-US" dirty="0"/>
          </a:p>
        </p:txBody>
      </p:sp>
      <p:sp>
        <p:nvSpPr>
          <p:cNvPr id="3" name="Content Placeholder 2"/>
          <p:cNvSpPr>
            <a:spLocks noGrp="1"/>
          </p:cNvSpPr>
          <p:nvPr>
            <p:ph idx="1"/>
          </p:nvPr>
        </p:nvSpPr>
        <p:spPr>
          <a:xfrm>
            <a:off x="628650" y="1463040"/>
            <a:ext cx="7886700" cy="532737"/>
          </a:xfrm>
        </p:spPr>
        <p:txBody>
          <a:bodyPr/>
          <a:lstStyle/>
          <a:p>
            <a:r>
              <a:rPr lang="en-US" dirty="0" smtClean="0">
                <a:solidFill>
                  <a:schemeClr val="tx1"/>
                </a:solidFill>
              </a:rPr>
              <a:t>High </a:t>
            </a:r>
            <a:r>
              <a:rPr lang="en-US" dirty="0">
                <a:solidFill>
                  <a:schemeClr val="tx1"/>
                </a:solidFill>
              </a:rPr>
              <a:t>s</a:t>
            </a:r>
            <a:r>
              <a:rPr lang="en-US" dirty="0" smtClean="0">
                <a:solidFill>
                  <a:schemeClr val="tx1"/>
                </a:solidFill>
              </a:rPr>
              <a:t>chool standards</a:t>
            </a:r>
            <a:endParaRPr lang="en-US" dirty="0">
              <a:solidFill>
                <a:schemeClr val="tx1"/>
              </a:solidFill>
            </a:endParaRPr>
          </a:p>
        </p:txBody>
      </p:sp>
      <p:sp>
        <p:nvSpPr>
          <p:cNvPr id="6" name="Text Box 5"/>
          <p:cNvSpPr txBox="1"/>
          <p:nvPr/>
        </p:nvSpPr>
        <p:spPr>
          <a:xfrm>
            <a:off x="5477809" y="6142573"/>
            <a:ext cx="270176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2020 Visual Arts Standards</a:t>
            </a:r>
            <a:endPar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1"/>
          <p:cNvSpPr txBox="1"/>
          <p:nvPr/>
        </p:nvSpPr>
        <p:spPr>
          <a:xfrm>
            <a:off x="498231" y="5238384"/>
            <a:ext cx="2290286" cy="1038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spcAft>
                <a:spcPts val="750"/>
              </a:spcAft>
            </a:pPr>
            <a:r>
              <a:rPr lang="en-US" sz="675"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2009 Visual Arts Standards</a:t>
            </a:r>
            <a:endParaRPr lang="en-US" sz="675"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4320" y="2474356"/>
            <a:ext cx="3489262" cy="2595496"/>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3108960" y="1777867"/>
            <a:ext cx="5883467" cy="4153806"/>
          </a:xfrm>
          <a:prstGeom prst="rect">
            <a:avLst/>
          </a:prstGeom>
        </p:spPr>
      </p:pic>
    </p:spTree>
    <p:extLst>
      <p:ext uri="{BB962C8B-B14F-4D97-AF65-F5344CB8AC3E}">
        <p14:creationId xmlns:p14="http://schemas.microsoft.com/office/powerpoint/2010/main" val="255897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Information and Purpose</a:t>
            </a:r>
            <a:endParaRPr lang="en-US" sz="3200" b="1" dirty="0"/>
          </a:p>
        </p:txBody>
      </p:sp>
      <p:sp>
        <p:nvSpPr>
          <p:cNvPr id="3" name="Content Placeholder 2"/>
          <p:cNvSpPr>
            <a:spLocks noGrp="1"/>
          </p:cNvSpPr>
          <p:nvPr>
            <p:ph idx="1"/>
          </p:nvPr>
        </p:nvSpPr>
        <p:spPr/>
        <p:txBody>
          <a:bodyPr>
            <a:normAutofit/>
          </a:bodyPr>
          <a:lstStyle/>
          <a:p>
            <a:pPr marL="342900" indent="-342900" algn="l">
              <a:buFont typeface="Arial" panose="020B0604020202020204" pitchFamily="34" charset="0"/>
              <a:buChar char="•"/>
            </a:pPr>
            <a:r>
              <a:rPr lang="en-US" dirty="0" smtClean="0">
                <a:solidFill>
                  <a:schemeClr val="tx1"/>
                </a:solidFill>
              </a:rPr>
              <a:t>Provide an overview of the standards review and revision process</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What to look for in the revised Colorado academic standards document. </a:t>
            </a: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632592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Revised Colorado Academic Standards Document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377" y="1300372"/>
            <a:ext cx="6932928" cy="5358846"/>
          </a:xfrm>
          <a:prstGeom prst="rect">
            <a:avLst/>
          </a:prstGeom>
        </p:spPr>
      </p:pic>
      <p:sp>
        <p:nvSpPr>
          <p:cNvPr id="6" name="Rectangle 5"/>
          <p:cNvSpPr/>
          <p:nvPr/>
        </p:nvSpPr>
        <p:spPr>
          <a:xfrm>
            <a:off x="6460435" y="213891"/>
            <a:ext cx="4572000" cy="830997"/>
          </a:xfrm>
          <a:prstGeom prst="rect">
            <a:avLst/>
          </a:prstGeom>
        </p:spPr>
        <p:txBody>
          <a:bodyPr>
            <a:spAutoFit/>
          </a:bodyPr>
          <a:lstStyle/>
          <a:p>
            <a:r>
              <a:rPr lang="en-US" sz="1600" dirty="0">
                <a:solidFill>
                  <a:srgbClr val="5B9BD5">
                    <a:lumMod val="75000"/>
                  </a:srgbClr>
                </a:solidFill>
                <a:latin typeface="Museo Slab 500" panose="02000000000000000000" pitchFamily="50" charset="0"/>
                <a:ea typeface="+mj-ea"/>
                <a:cs typeface="+mj-cs"/>
              </a:rPr>
              <a:t>Donna Goodwin, PhD</a:t>
            </a:r>
            <a:br>
              <a:rPr lang="en-US" sz="1600" dirty="0">
                <a:solidFill>
                  <a:srgbClr val="5B9BD5">
                    <a:lumMod val="75000"/>
                  </a:srgbClr>
                </a:solidFill>
                <a:latin typeface="Museo Slab 500" panose="02000000000000000000" pitchFamily="50" charset="0"/>
                <a:ea typeface="+mj-ea"/>
                <a:cs typeface="+mj-cs"/>
              </a:rPr>
            </a:br>
            <a:r>
              <a:rPr lang="en-US" sz="1600" dirty="0">
                <a:solidFill>
                  <a:srgbClr val="5B9BD5">
                    <a:lumMod val="75000"/>
                  </a:srgbClr>
                </a:solidFill>
                <a:latin typeface="Museo Slab 500" panose="02000000000000000000" pitchFamily="50" charset="0"/>
                <a:ea typeface="+mj-ea"/>
                <a:cs typeface="+mj-cs"/>
              </a:rPr>
              <a:t>Visual Arts Consultant</a:t>
            </a:r>
            <a:br>
              <a:rPr lang="en-US" sz="1600" dirty="0">
                <a:solidFill>
                  <a:srgbClr val="5B9BD5">
                    <a:lumMod val="75000"/>
                  </a:srgbClr>
                </a:solidFill>
                <a:latin typeface="Museo Slab 500" panose="02000000000000000000" pitchFamily="50" charset="0"/>
                <a:ea typeface="+mj-ea"/>
                <a:cs typeface="+mj-cs"/>
              </a:rPr>
            </a:br>
            <a:r>
              <a:rPr lang="en-US" sz="1600" dirty="0">
                <a:solidFill>
                  <a:srgbClr val="5B9BD5">
                    <a:lumMod val="75000"/>
                  </a:srgbClr>
                </a:solidFill>
                <a:latin typeface="Museo Slab 500" panose="02000000000000000000" pitchFamily="50" charset="0"/>
                <a:ea typeface="+mj-ea"/>
                <a:cs typeface="+mj-cs"/>
              </a:rPr>
              <a:t>Goodwin_D@cde.state.co.us</a:t>
            </a:r>
            <a:endParaRPr lang="en-US" dirty="0"/>
          </a:p>
        </p:txBody>
      </p:sp>
    </p:spTree>
    <p:extLst>
      <p:ext uri="{BB962C8B-B14F-4D97-AF65-F5344CB8AC3E}">
        <p14:creationId xmlns:p14="http://schemas.microsoft.com/office/powerpoint/2010/main" val="1315432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Guiding Principles for the Review and Revision</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b="1" dirty="0" smtClean="0">
                <a:solidFill>
                  <a:schemeClr val="tx1"/>
                </a:solidFill>
              </a:rPr>
              <a:t>Transparent</a:t>
            </a:r>
          </a:p>
          <a:p>
            <a:pPr marL="342900" indent="-342900">
              <a:buFont typeface="Arial" panose="020B0604020202020204" pitchFamily="34" charset="0"/>
              <a:buChar char="•"/>
            </a:pPr>
            <a:r>
              <a:rPr lang="en-US" b="1" dirty="0" smtClean="0">
                <a:solidFill>
                  <a:schemeClr val="tx1"/>
                </a:solidFill>
              </a:rPr>
              <a:t>Inclusive</a:t>
            </a:r>
          </a:p>
          <a:p>
            <a:pPr marL="342900" indent="-342900">
              <a:buFont typeface="Arial" panose="020B0604020202020204" pitchFamily="34" charset="0"/>
              <a:buChar char="•"/>
            </a:pPr>
            <a:r>
              <a:rPr lang="en-US" b="1" dirty="0" smtClean="0">
                <a:solidFill>
                  <a:schemeClr val="tx1"/>
                </a:solidFill>
              </a:rPr>
              <a:t>Research-informed</a:t>
            </a:r>
          </a:p>
          <a:p>
            <a:pPr marL="342900" indent="-342900">
              <a:buFont typeface="Arial" panose="020B0604020202020204" pitchFamily="34" charset="0"/>
              <a:buChar char="•"/>
            </a:pPr>
            <a:r>
              <a:rPr lang="en-US" b="1" dirty="0" smtClean="0">
                <a:solidFill>
                  <a:schemeClr val="tx1"/>
                </a:solidFill>
              </a:rPr>
              <a:t>Consistent</a:t>
            </a:r>
          </a:p>
          <a:p>
            <a:pPr marL="342900" indent="-342900">
              <a:buFont typeface="Arial" panose="020B0604020202020204" pitchFamily="34" charset="0"/>
              <a:buChar char="•"/>
            </a:pPr>
            <a:r>
              <a:rPr lang="en-US" b="1" dirty="0" smtClean="0">
                <a:solidFill>
                  <a:schemeClr val="tx1"/>
                </a:solidFill>
              </a:rPr>
              <a:t>Substantive</a:t>
            </a:r>
          </a:p>
          <a:p>
            <a:pPr marL="342900" indent="-342900">
              <a:buFont typeface="Arial" panose="020B0604020202020204" pitchFamily="34" charset="0"/>
              <a:buChar char="•"/>
            </a:pPr>
            <a:r>
              <a:rPr lang="en-US" b="1" dirty="0" smtClean="0">
                <a:solidFill>
                  <a:schemeClr val="tx1"/>
                </a:solidFill>
              </a:rPr>
              <a:t>Improvement-oriented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76023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Standards Review and Revision:</a:t>
            </a:r>
            <a:br>
              <a:rPr lang="en-US" sz="2800" dirty="0"/>
            </a:br>
            <a:r>
              <a:rPr lang="en-US" sz="2800" dirty="0"/>
              <a:t>Roles and Responsibilities</a:t>
            </a:r>
            <a:endParaRPr lang="en-US" sz="2800" dirty="0">
              <a:solidFill>
                <a:schemeClr val="tx1"/>
              </a:solidFill>
            </a:endParaRP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4</a:t>
            </a:fld>
            <a:endParaRPr lang="en-US" dirty="0">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411724879"/>
              </p:ext>
            </p:extLst>
          </p:nvPr>
        </p:nvGraphicFramePr>
        <p:xfrm>
          <a:off x="0" y="1176145"/>
          <a:ext cx="8762259" cy="5093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807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Committee Decision Making Process</a:t>
            </a:r>
            <a:endParaRPr lang="en-US" sz="2800" dirty="0">
              <a:solidFill>
                <a:schemeClr val="tx1"/>
              </a:solidFill>
            </a:endParaRPr>
          </a:p>
        </p:txBody>
      </p:sp>
      <p:sp>
        <p:nvSpPr>
          <p:cNvPr id="3" name="Content Placeholder 2"/>
          <p:cNvSpPr>
            <a:spLocks noGrp="1"/>
          </p:cNvSpPr>
          <p:nvPr>
            <p:ph idx="1"/>
          </p:nvPr>
        </p:nvSpPr>
        <p:spPr/>
        <p:txBody>
          <a:bodyPr>
            <a:normAutofit/>
          </a:bodyPr>
          <a:lstStyle/>
          <a:p>
            <a:pPr marL="457200" lvl="1" indent="0">
              <a:buNone/>
            </a:pPr>
            <a:endParaRPr lang="en-US" dirty="0"/>
          </a:p>
          <a:p>
            <a:pPr marL="457200" lvl="1" indent="0">
              <a:buNone/>
            </a:pPr>
            <a:endParaRPr lang="en-US" dirty="0"/>
          </a:p>
          <a:p>
            <a:endParaRPr lang="en-US" dirty="0"/>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5</a:t>
            </a:fld>
            <a:endParaRPr lang="en-US" dirty="0">
              <a:solidFill>
                <a:prstClr val="black">
                  <a:tint val="75000"/>
                </a:prstClr>
              </a:solidFill>
            </a:endParaRPr>
          </a:p>
        </p:txBody>
      </p:sp>
      <p:sp>
        <p:nvSpPr>
          <p:cNvPr id="7" name="Content Placeholder 4"/>
          <p:cNvSpPr txBox="1">
            <a:spLocks/>
          </p:cNvSpPr>
          <p:nvPr/>
        </p:nvSpPr>
        <p:spPr>
          <a:xfrm>
            <a:off x="628650" y="1684451"/>
            <a:ext cx="7886700" cy="5037025"/>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rgbClr val="5C6670"/>
                </a:solidFill>
                <a:latin typeface="Trebuchet MS" panose="020B06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committees considered the following factors as they proposed revisions to the standards:</a:t>
            </a:r>
          </a:p>
          <a:p>
            <a:pPr lvl="1"/>
            <a:r>
              <a:rPr lang="en-US" dirty="0" smtClean="0"/>
              <a:t>How high is the demand for change (i.e., number of stakeholders, variety of stakeholders, number of sources)?</a:t>
            </a:r>
          </a:p>
          <a:p>
            <a:pPr lvl="1"/>
            <a:r>
              <a:rPr lang="en-US" dirty="0" smtClean="0"/>
              <a:t>What is the scope of the proposed change (i.e., one grade level, many grade levels, many subject areas)?</a:t>
            </a:r>
          </a:p>
          <a:p>
            <a:pPr lvl="1"/>
            <a:r>
              <a:rPr lang="en-US" dirty="0" smtClean="0"/>
              <a:t>What would be the effect (positive or negative) on classroom teaching and student learning?</a:t>
            </a:r>
          </a:p>
          <a:p>
            <a:pPr lvl="1"/>
            <a:r>
              <a:rPr lang="en-US" dirty="0" smtClean="0"/>
              <a:t>What might be the potential cost (i.e., financial, staff time and training)?</a:t>
            </a:r>
          </a:p>
          <a:p>
            <a:pPr lvl="1"/>
            <a:r>
              <a:rPr lang="en-US" b="1" u="sng" dirty="0" smtClean="0"/>
              <a:t>Do the benefits of a proposed change outweigh the costs?</a:t>
            </a:r>
          </a:p>
          <a:p>
            <a:pPr lvl="1"/>
            <a:endParaRPr lang="en-US" dirty="0" smtClean="0"/>
          </a:p>
          <a:p>
            <a:pPr lvl="1"/>
            <a:endParaRPr lang="en-US" dirty="0" smtClean="0"/>
          </a:p>
        </p:txBody>
      </p:sp>
    </p:spTree>
    <p:extLst>
      <p:ext uri="{BB962C8B-B14F-4D97-AF65-F5344CB8AC3E}">
        <p14:creationId xmlns:p14="http://schemas.microsoft.com/office/powerpoint/2010/main" val="4023395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Turn and Talk</a:t>
            </a:r>
            <a:br>
              <a:rPr lang="en-US" dirty="0" smtClean="0"/>
            </a:br>
            <a:r>
              <a:rPr lang="en-US" sz="2200" dirty="0" smtClean="0"/>
              <a:t>Consider your school or district staff and other stakeholders:</a:t>
            </a:r>
            <a:br>
              <a:rPr lang="en-US" sz="2200" dirty="0" smtClean="0"/>
            </a:br>
            <a:r>
              <a:rPr lang="en-US" sz="2200" dirty="0" smtClean="0"/>
              <a:t/>
            </a:r>
            <a:br>
              <a:rPr lang="en-US" sz="2200" dirty="0" smtClean="0"/>
            </a:br>
            <a:r>
              <a:rPr lang="en-US" sz="2200" dirty="0" smtClean="0"/>
              <a:t>What impact do you anticipate the revisions might have on the work you do collectively with them?</a:t>
            </a:r>
            <a:endParaRPr lang="en-US" sz="2200"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8572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606" y="298034"/>
            <a:ext cx="7886700" cy="710141"/>
          </a:xfrm>
        </p:spPr>
        <p:txBody>
          <a:bodyPr>
            <a:normAutofit/>
          </a:bodyPr>
          <a:lstStyle/>
          <a:p>
            <a:r>
              <a:rPr lang="en-US" sz="2700" dirty="0"/>
              <a:t>Standards Final Approval  </a:t>
            </a:r>
          </a:p>
        </p:txBody>
      </p:sp>
      <p:sp>
        <p:nvSpPr>
          <p:cNvPr id="7" name="Oval 6"/>
          <p:cNvSpPr/>
          <p:nvPr/>
        </p:nvSpPr>
        <p:spPr>
          <a:xfrm>
            <a:off x="57098" y="48115"/>
            <a:ext cx="1075207" cy="1075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8" y="57761"/>
            <a:ext cx="1028753" cy="1028753"/>
          </a:xfrm>
          <a:prstGeom prst="rect">
            <a:avLst/>
          </a:prstGeom>
        </p:spPr>
      </p:pic>
      <p:sp>
        <p:nvSpPr>
          <p:cNvPr id="3" name="TextBox 2"/>
          <p:cNvSpPr txBox="1"/>
          <p:nvPr/>
        </p:nvSpPr>
        <p:spPr>
          <a:xfrm>
            <a:off x="2120464" y="1360520"/>
            <a:ext cx="6286500" cy="1338828"/>
          </a:xfrm>
          <a:prstGeom prst="rect">
            <a:avLst/>
          </a:prstGeom>
          <a:noFill/>
        </p:spPr>
        <p:txBody>
          <a:bodyPr wrap="square" rtlCol="0">
            <a:spAutoFit/>
          </a:bodyPr>
          <a:lstStyle/>
          <a:p>
            <a:r>
              <a:rPr lang="en-US" sz="2700" dirty="0">
                <a:solidFill>
                  <a:srgbClr val="70AD47">
                    <a:lumMod val="75000"/>
                  </a:srgbClr>
                </a:solidFill>
                <a:latin typeface="Trebuchet MS" panose="020B0603020202020204" pitchFamily="34" charset="0"/>
              </a:rPr>
              <a:t>8</a:t>
            </a:r>
            <a:r>
              <a:rPr lang="en-US" sz="2700" dirty="0">
                <a:solidFill>
                  <a:prstClr val="black"/>
                </a:solidFill>
                <a:latin typeface="Trebuchet MS" panose="020B0603020202020204" pitchFamily="34" charset="0"/>
              </a:rPr>
              <a:t> Sets of Standards/</a:t>
            </a:r>
            <a:r>
              <a:rPr lang="en-US" sz="2700" dirty="0">
                <a:solidFill>
                  <a:srgbClr val="0070C0"/>
                </a:solidFill>
                <a:latin typeface="Trebuchet MS" panose="020B0603020202020204" pitchFamily="34" charset="0"/>
              </a:rPr>
              <a:t>16</a:t>
            </a:r>
            <a:r>
              <a:rPr lang="en-US" sz="2700" dirty="0">
                <a:solidFill>
                  <a:prstClr val="black"/>
                </a:solidFill>
                <a:latin typeface="Trebuchet MS" panose="020B0603020202020204" pitchFamily="34" charset="0"/>
              </a:rPr>
              <a:t> Subjects 			</a:t>
            </a:r>
          </a:p>
          <a:p>
            <a:endParaRPr lang="en-US" sz="2700" dirty="0">
              <a:solidFill>
                <a:prstClr val="black"/>
              </a:solidFill>
              <a:latin typeface="Trebuchet MS" panose="020B0603020202020204" pitchFamily="34" charset="0"/>
            </a:endParaRPr>
          </a:p>
        </p:txBody>
      </p:sp>
      <p:pic>
        <p:nvPicPr>
          <p:cNvPr id="1033" name="Picture 59" descr="content area icon for visual and performing a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21" y="1920281"/>
            <a:ext cx="1536994" cy="1694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0" descr="content area icon for comprehensive health and physical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6765" y="3252147"/>
            <a:ext cx="1747385" cy="15165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61" descr="content area icon for computer sci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3409" y="2075449"/>
            <a:ext cx="1900611" cy="16510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92" descr="content area icon for reading, writing, and communica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8443" y="4097232"/>
            <a:ext cx="1794557" cy="1557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3" descr="content area icon for mathematic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7839" y="2103541"/>
            <a:ext cx="1811482" cy="15752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93" descr="content area icon for scie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0201" y="3148161"/>
            <a:ext cx="1885596" cy="16422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94" descr="content area icon for social studi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735" y="3969308"/>
            <a:ext cx="1775195" cy="153584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95" descr="content area icon for world languag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8041" y="4183341"/>
            <a:ext cx="1877132" cy="16268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1"/>
          <p:cNvSpPr>
            <a:spLocks noChangeArrowheads="1"/>
          </p:cNvSpPr>
          <p:nvPr/>
        </p:nvSpPr>
        <p:spPr bwMode="auto">
          <a:xfrm>
            <a:off x="114300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5" name="Rectangle 12"/>
          <p:cNvSpPr>
            <a:spLocks noChangeArrowheads="1"/>
          </p:cNvSpPr>
          <p:nvPr/>
        </p:nvSpPr>
        <p:spPr bwMode="auto">
          <a:xfrm>
            <a:off x="4278331" y="22535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9" name="Rectangle 13"/>
          <p:cNvSpPr>
            <a:spLocks noChangeArrowheads="1"/>
          </p:cNvSpPr>
          <p:nvPr/>
        </p:nvSpPr>
        <p:spPr bwMode="auto">
          <a:xfrm>
            <a:off x="4390540" y="31179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0" name="Rectangle 14"/>
          <p:cNvSpPr>
            <a:spLocks noChangeArrowheads="1"/>
          </p:cNvSpPr>
          <p:nvPr/>
        </p:nvSpPr>
        <p:spPr bwMode="auto">
          <a:xfrm>
            <a:off x="4438630" y="37751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1" name="Rectangle 15"/>
          <p:cNvSpPr>
            <a:spLocks noChangeArrowheads="1"/>
          </p:cNvSpPr>
          <p:nvPr/>
        </p:nvSpPr>
        <p:spPr bwMode="auto">
          <a:xfrm>
            <a:off x="4472294" y="43895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2" name="Rectangle 16"/>
          <p:cNvSpPr>
            <a:spLocks noChangeArrowheads="1"/>
          </p:cNvSpPr>
          <p:nvPr/>
        </p:nvSpPr>
        <p:spPr bwMode="auto">
          <a:xfrm>
            <a:off x="4470690" y="49967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3" name="Rectangle 17"/>
          <p:cNvSpPr>
            <a:spLocks noChangeArrowheads="1"/>
          </p:cNvSpPr>
          <p:nvPr/>
        </p:nvSpPr>
        <p:spPr bwMode="auto">
          <a:xfrm>
            <a:off x="1143000" y="54572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a:solidFill>
                <a:prstClr val="black"/>
              </a:solidFill>
              <a:latin typeface="Arial" panose="020B0604020202020204" pitchFamily="34" charset="0"/>
            </a:endParaRPr>
          </a:p>
          <a:p>
            <a:pPr eaLnBrk="0" fontAlgn="base" hangingPunct="0">
              <a:spcBef>
                <a:spcPct val="0"/>
              </a:spcBef>
              <a:spcAft>
                <a:spcPct val="0"/>
              </a:spcAft>
            </a:pPr>
            <a:endParaRPr lang="en-US" altLang="en-US" sz="1350">
              <a:solidFill>
                <a:prstClr val="black"/>
              </a:solidFill>
              <a:latin typeface="Arial" panose="020B0604020202020204" pitchFamily="34" charset="0"/>
            </a:endParaRPr>
          </a:p>
        </p:txBody>
      </p:sp>
      <p:sp>
        <p:nvSpPr>
          <p:cNvPr id="14" name="Rectangle 18"/>
          <p:cNvSpPr>
            <a:spLocks noChangeArrowheads="1"/>
          </p:cNvSpPr>
          <p:nvPr/>
        </p:nvSpPr>
        <p:spPr bwMode="auto">
          <a:xfrm>
            <a:off x="4470690" y="69898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5" name="Rectangle 19"/>
          <p:cNvSpPr>
            <a:spLocks noChangeArrowheads="1"/>
          </p:cNvSpPr>
          <p:nvPr/>
        </p:nvSpPr>
        <p:spPr bwMode="auto">
          <a:xfrm>
            <a:off x="4454660" y="75685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6" name="Rectangle 20"/>
          <p:cNvSpPr>
            <a:spLocks noChangeArrowheads="1"/>
          </p:cNvSpPr>
          <p:nvPr/>
        </p:nvSpPr>
        <p:spPr bwMode="auto">
          <a:xfrm>
            <a:off x="4470690" y="81185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7" name="Rectangle 31"/>
          <p:cNvSpPr>
            <a:spLocks noChangeArrowheads="1"/>
          </p:cNvSpPr>
          <p:nvPr/>
        </p:nvSpPr>
        <p:spPr bwMode="auto">
          <a:xfrm>
            <a:off x="1257301" y="10045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18" name="Rectangle 32"/>
          <p:cNvSpPr>
            <a:spLocks noChangeArrowheads="1"/>
          </p:cNvSpPr>
          <p:nvPr/>
        </p:nvSpPr>
        <p:spPr bwMode="auto">
          <a:xfrm>
            <a:off x="4392631" y="23678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9" name="Rectangle 33"/>
          <p:cNvSpPr>
            <a:spLocks noChangeArrowheads="1"/>
          </p:cNvSpPr>
          <p:nvPr/>
        </p:nvSpPr>
        <p:spPr bwMode="auto">
          <a:xfrm>
            <a:off x="4504840" y="32322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0" name="Rectangle 34"/>
          <p:cNvSpPr>
            <a:spLocks noChangeArrowheads="1"/>
          </p:cNvSpPr>
          <p:nvPr/>
        </p:nvSpPr>
        <p:spPr bwMode="auto">
          <a:xfrm>
            <a:off x="4552930" y="38894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1" name="Rectangle 35"/>
          <p:cNvSpPr>
            <a:spLocks noChangeArrowheads="1"/>
          </p:cNvSpPr>
          <p:nvPr/>
        </p:nvSpPr>
        <p:spPr bwMode="auto">
          <a:xfrm>
            <a:off x="4586594" y="45038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2" name="Rectangle 36"/>
          <p:cNvSpPr>
            <a:spLocks noChangeArrowheads="1"/>
          </p:cNvSpPr>
          <p:nvPr/>
        </p:nvSpPr>
        <p:spPr bwMode="auto">
          <a:xfrm>
            <a:off x="4584990" y="51110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3" name="Rectangle 37"/>
          <p:cNvSpPr>
            <a:spLocks noChangeArrowheads="1"/>
          </p:cNvSpPr>
          <p:nvPr/>
        </p:nvSpPr>
        <p:spPr bwMode="auto">
          <a:xfrm>
            <a:off x="1257300" y="55715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dirty="0">
              <a:solidFill>
                <a:prstClr val="black"/>
              </a:solidFill>
              <a:latin typeface="Arial" panose="020B0604020202020204" pitchFamily="34" charset="0"/>
            </a:endParaRPr>
          </a:p>
          <a:p>
            <a:pPr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sp>
        <p:nvSpPr>
          <p:cNvPr id="24" name="Rectangle 38"/>
          <p:cNvSpPr>
            <a:spLocks noChangeArrowheads="1"/>
          </p:cNvSpPr>
          <p:nvPr/>
        </p:nvSpPr>
        <p:spPr bwMode="auto">
          <a:xfrm>
            <a:off x="4584990" y="71041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5" name="Rectangle 39"/>
          <p:cNvSpPr>
            <a:spLocks noChangeArrowheads="1"/>
          </p:cNvSpPr>
          <p:nvPr/>
        </p:nvSpPr>
        <p:spPr bwMode="auto">
          <a:xfrm>
            <a:off x="4568960" y="76828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6" name="Rectangle 40"/>
          <p:cNvSpPr>
            <a:spLocks noChangeArrowheads="1"/>
          </p:cNvSpPr>
          <p:nvPr/>
        </p:nvSpPr>
        <p:spPr bwMode="auto">
          <a:xfrm>
            <a:off x="4584990" y="82328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52" name="Left Arrow Callout 51"/>
          <p:cNvSpPr/>
          <p:nvPr/>
        </p:nvSpPr>
        <p:spPr>
          <a:xfrm>
            <a:off x="1031214" y="4923276"/>
            <a:ext cx="1897072" cy="1040926"/>
          </a:xfrm>
          <a:prstGeom prst="leftArrowCallout">
            <a:avLst>
              <a:gd name="adj1" fmla="val 8688"/>
              <a:gd name="adj2" fmla="val 31525"/>
              <a:gd name="adj3" fmla="val 65780"/>
              <a:gd name="adj4" fmla="val 64977"/>
            </a:avLst>
          </a:prstGeom>
          <a:solidFill>
            <a:schemeClr val="bg1"/>
          </a:solidFill>
          <a:ln>
            <a:solidFill>
              <a:srgbClr val="9E54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History</a:t>
            </a:r>
          </a:p>
          <a:p>
            <a:pPr algn="ctr"/>
            <a:r>
              <a:rPr lang="en-US" sz="1200" dirty="0">
                <a:solidFill>
                  <a:srgbClr val="44546A"/>
                </a:solidFill>
              </a:rPr>
              <a:t>Geography</a:t>
            </a:r>
          </a:p>
          <a:p>
            <a:pPr algn="ctr"/>
            <a:r>
              <a:rPr lang="en-US" sz="1200" dirty="0">
                <a:solidFill>
                  <a:srgbClr val="44546A"/>
                </a:solidFill>
              </a:rPr>
              <a:t>Economics</a:t>
            </a:r>
          </a:p>
          <a:p>
            <a:pPr algn="ctr"/>
            <a:r>
              <a:rPr lang="en-US" sz="1200" dirty="0">
                <a:solidFill>
                  <a:srgbClr val="44546A"/>
                </a:solidFill>
              </a:rPr>
              <a:t>Civics</a:t>
            </a:r>
          </a:p>
          <a:p>
            <a:pPr algn="ctr"/>
            <a:r>
              <a:rPr lang="en-US" sz="1200" dirty="0">
                <a:solidFill>
                  <a:srgbClr val="44546A"/>
                </a:solidFill>
              </a:rPr>
              <a:t>Financial Literacy</a:t>
            </a:r>
          </a:p>
        </p:txBody>
      </p:sp>
      <p:grpSp>
        <p:nvGrpSpPr>
          <p:cNvPr id="32" name="Group 31"/>
          <p:cNvGrpSpPr/>
          <p:nvPr/>
        </p:nvGrpSpPr>
        <p:grpSpPr>
          <a:xfrm>
            <a:off x="932183" y="3079799"/>
            <a:ext cx="1623408" cy="953967"/>
            <a:chOff x="766989" y="3026599"/>
            <a:chExt cx="2164544" cy="1271956"/>
          </a:xfrm>
        </p:grpSpPr>
        <p:sp>
          <p:nvSpPr>
            <p:cNvPr id="30" name="Left Arrow Callout 29"/>
            <p:cNvSpPr/>
            <p:nvPr/>
          </p:nvSpPr>
          <p:spPr>
            <a:xfrm>
              <a:off x="766989" y="3026599"/>
              <a:ext cx="2164544" cy="1271956"/>
            </a:xfrm>
            <a:prstGeom prst="leftArrowCallout">
              <a:avLst>
                <a:gd name="adj1" fmla="val 11950"/>
                <a:gd name="adj2" fmla="val 25000"/>
                <a:gd name="adj3" fmla="val 73937"/>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Drama/ Theatre</a:t>
              </a:r>
            </a:p>
            <a:p>
              <a:pPr algn="ctr"/>
              <a:r>
                <a:rPr lang="en-US" sz="1200" dirty="0">
                  <a:solidFill>
                    <a:srgbClr val="44546A"/>
                  </a:solidFill>
                </a:rPr>
                <a:t>Dance</a:t>
              </a:r>
            </a:p>
            <a:p>
              <a:pPr algn="ctr"/>
              <a:r>
                <a:rPr lang="en-US" sz="1200" dirty="0">
                  <a:solidFill>
                    <a:srgbClr val="44546A"/>
                  </a:solidFill>
                </a:rPr>
                <a:t>Music</a:t>
              </a:r>
            </a:p>
            <a:p>
              <a:pPr algn="ctr"/>
              <a:r>
                <a:rPr lang="en-US" sz="1200" dirty="0">
                  <a:solidFill>
                    <a:srgbClr val="44546A"/>
                  </a:solidFill>
                </a:rPr>
                <a:t>Visual Arts</a:t>
              </a:r>
            </a:p>
          </p:txBody>
        </p:sp>
        <p:sp>
          <p:nvSpPr>
            <p:cNvPr id="31" name="Rectangle 30"/>
            <p:cNvSpPr/>
            <p:nvPr/>
          </p:nvSpPr>
          <p:spPr>
            <a:xfrm>
              <a:off x="1177957" y="3319935"/>
              <a:ext cx="515525" cy="738664"/>
            </a:xfrm>
            <a:prstGeom prst="rect">
              <a:avLst/>
            </a:prstGeom>
          </p:spPr>
          <p:txBody>
            <a:bodyPr wrap="none">
              <a:spAutoFit/>
            </a:bodyPr>
            <a:lstStyle/>
            <a:p>
              <a:r>
                <a:rPr lang="en-US" sz="3000" dirty="0">
                  <a:solidFill>
                    <a:srgbClr val="0070C0"/>
                  </a:solidFill>
                  <a:latin typeface="Trebuchet MS" panose="020B0603020202020204" pitchFamily="34" charset="0"/>
                </a:rPr>
                <a:t>4</a:t>
              </a:r>
              <a:endParaRPr lang="en-US" sz="3000" dirty="0">
                <a:solidFill>
                  <a:srgbClr val="0070C0"/>
                </a:solidFill>
              </a:endParaRPr>
            </a:p>
          </p:txBody>
        </p:sp>
      </p:grpSp>
      <p:sp>
        <p:nvSpPr>
          <p:cNvPr id="54" name="Rectangle 53"/>
          <p:cNvSpPr/>
          <p:nvPr/>
        </p:nvSpPr>
        <p:spPr>
          <a:xfrm>
            <a:off x="1387865" y="5100638"/>
            <a:ext cx="386644" cy="553998"/>
          </a:xfrm>
          <a:prstGeom prst="rect">
            <a:avLst/>
          </a:prstGeom>
        </p:spPr>
        <p:txBody>
          <a:bodyPr wrap="none">
            <a:spAutoFit/>
          </a:bodyPr>
          <a:lstStyle/>
          <a:p>
            <a:r>
              <a:rPr lang="en-US" sz="3000" dirty="0">
                <a:solidFill>
                  <a:srgbClr val="0070C0"/>
                </a:solidFill>
                <a:latin typeface="Trebuchet MS" panose="020B0603020202020204" pitchFamily="34" charset="0"/>
              </a:rPr>
              <a:t>5</a:t>
            </a:r>
            <a:endParaRPr lang="en-US" sz="3000" dirty="0">
              <a:solidFill>
                <a:srgbClr val="0070C0"/>
              </a:solidFill>
            </a:endParaRPr>
          </a:p>
        </p:txBody>
      </p:sp>
      <p:sp>
        <p:nvSpPr>
          <p:cNvPr id="55" name="Rectangle 54"/>
          <p:cNvSpPr/>
          <p:nvPr/>
        </p:nvSpPr>
        <p:spPr>
          <a:xfrm>
            <a:off x="3192314" y="3036939"/>
            <a:ext cx="386644" cy="553998"/>
          </a:xfrm>
          <a:prstGeom prst="rect">
            <a:avLst/>
          </a:prstGeom>
          <a:ln>
            <a:solidFill>
              <a:srgbClr val="00B050"/>
            </a:solidFill>
          </a:ln>
        </p:spPr>
        <p:txBody>
          <a:bodyPr wrap="none">
            <a:spAutoFit/>
          </a:bodyPr>
          <a:lstStyle/>
          <a:p>
            <a:r>
              <a:rPr lang="en-US" sz="3000" dirty="0">
                <a:solidFill>
                  <a:srgbClr val="0070C0"/>
                </a:solidFill>
                <a:latin typeface="Trebuchet MS" panose="020B0603020202020204" pitchFamily="34" charset="0"/>
              </a:rPr>
              <a:t>2</a:t>
            </a:r>
            <a:endParaRPr lang="en-US" sz="3000" dirty="0">
              <a:solidFill>
                <a:srgbClr val="0070C0"/>
              </a:solidFill>
            </a:endParaRPr>
          </a:p>
        </p:txBody>
      </p:sp>
    </p:spTree>
    <p:extLst>
      <p:ext uri="{BB962C8B-B14F-4D97-AF65-F5344CB8AC3E}">
        <p14:creationId xmlns:p14="http://schemas.microsoft.com/office/powerpoint/2010/main" val="37677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3227" y="223779"/>
            <a:ext cx="7886700" cy="710141"/>
          </a:xfrm>
        </p:spPr>
        <p:txBody>
          <a:bodyPr>
            <a:normAutofit/>
          </a:bodyPr>
          <a:lstStyle/>
          <a:p>
            <a:r>
              <a:rPr lang="en-US" dirty="0" smtClean="0"/>
              <a:t>Revisions – All Subjects</a:t>
            </a:r>
            <a:endParaRPr lang="en-US" dirty="0"/>
          </a:p>
        </p:txBody>
      </p:sp>
      <p:sp>
        <p:nvSpPr>
          <p:cNvPr id="5" name="Content Placeholder 4"/>
          <p:cNvSpPr>
            <a:spLocks noGrp="1"/>
          </p:cNvSpPr>
          <p:nvPr>
            <p:ph idx="1"/>
          </p:nvPr>
        </p:nvSpPr>
        <p:spPr/>
        <p:txBody>
          <a:bodyPr>
            <a:normAutofit/>
          </a:bodyPr>
          <a:lstStyle/>
          <a:p>
            <a:pPr marL="257175" indent="-257175">
              <a:buFont typeface="Arial" panose="020B0604020202020204" pitchFamily="34" charset="0"/>
              <a:buChar char="•"/>
            </a:pPr>
            <a:r>
              <a:rPr lang="en-US" dirty="0" smtClean="0">
                <a:solidFill>
                  <a:schemeClr val="tx1"/>
                </a:solidFill>
              </a:rPr>
              <a:t>New Preschool Template- all content was written in collaboration with Office of Early Childhood and Development team</a:t>
            </a:r>
          </a:p>
          <a:p>
            <a:pPr marL="257175" indent="-257175">
              <a:buFont typeface="Arial" panose="020B0604020202020204" pitchFamily="34" charset="0"/>
              <a:buChar char="•"/>
            </a:pPr>
            <a:r>
              <a:rPr lang="en-US" dirty="0" smtClean="0">
                <a:solidFill>
                  <a:schemeClr val="tx1"/>
                </a:solidFill>
              </a:rPr>
              <a:t>Prepared Graduate Competencies changed to Prepared Graduate Statements</a:t>
            </a:r>
          </a:p>
          <a:p>
            <a:pPr marL="257175" indent="-257175">
              <a:buFont typeface="Arial" panose="020B0604020202020204" pitchFamily="34" charset="0"/>
              <a:buChar char="•"/>
            </a:pPr>
            <a:r>
              <a:rPr lang="en-US" dirty="0" smtClean="0">
                <a:solidFill>
                  <a:schemeClr val="tx1"/>
                </a:solidFill>
              </a:rPr>
              <a:t>Right side of template changed from 21</a:t>
            </a:r>
            <a:r>
              <a:rPr lang="en-US" baseline="30000" dirty="0" smtClean="0">
                <a:solidFill>
                  <a:schemeClr val="tx1"/>
                </a:solidFill>
              </a:rPr>
              <a:t>st</a:t>
            </a:r>
            <a:r>
              <a:rPr lang="en-US" dirty="0" smtClean="0">
                <a:solidFill>
                  <a:schemeClr val="tx1"/>
                </a:solidFill>
              </a:rPr>
              <a:t> Century Skills and Readiness to Academic Context and Connections</a:t>
            </a:r>
          </a:p>
          <a:p>
            <a:pPr marL="771525" lvl="1" indent="-257175"/>
            <a:r>
              <a:rPr lang="en-US" dirty="0" smtClean="0"/>
              <a:t>1</a:t>
            </a:r>
            <a:r>
              <a:rPr lang="en-US" baseline="30000" dirty="0" smtClean="0"/>
              <a:t>st</a:t>
            </a:r>
            <a:r>
              <a:rPr lang="en-US" dirty="0" smtClean="0"/>
              <a:t> bullet-Essential Skills (previously 21</a:t>
            </a:r>
            <a:r>
              <a:rPr lang="en-US" baseline="30000" dirty="0" smtClean="0"/>
              <a:t>st</a:t>
            </a:r>
            <a:r>
              <a:rPr lang="en-US" dirty="0" smtClean="0"/>
              <a:t> century skills)</a:t>
            </a:r>
          </a:p>
          <a:p>
            <a:pPr marL="771525" lvl="1" indent="-257175"/>
            <a:r>
              <a:rPr lang="en-US" dirty="0" smtClean="0"/>
              <a:t>2</a:t>
            </a:r>
            <a:r>
              <a:rPr lang="en-US" baseline="30000" dirty="0" smtClean="0"/>
              <a:t>nd</a:t>
            </a:r>
            <a:r>
              <a:rPr lang="en-US" dirty="0" smtClean="0"/>
              <a:t> bullet- Inquiry Questions (as applicable)</a:t>
            </a:r>
          </a:p>
          <a:p>
            <a:pPr marL="771525" lvl="1" indent="-257175"/>
            <a:r>
              <a:rPr lang="en-US" dirty="0" smtClean="0"/>
              <a:t>Remaining bullet/s-Unique to Discipline</a:t>
            </a:r>
          </a:p>
          <a:p>
            <a:endParaRPr lang="en-US" dirty="0"/>
          </a:p>
        </p:txBody>
      </p:sp>
      <p:grpSp>
        <p:nvGrpSpPr>
          <p:cNvPr id="7" name="Group 6"/>
          <p:cNvGrpSpPr/>
          <p:nvPr/>
        </p:nvGrpSpPr>
        <p:grpSpPr>
          <a:xfrm>
            <a:off x="178367" y="0"/>
            <a:ext cx="1075207" cy="1075207"/>
            <a:chOff x="87840" y="134578"/>
            <a:chExt cx="1433609" cy="1433609"/>
          </a:xfrm>
        </p:grpSpPr>
        <p:sp>
          <p:nvSpPr>
            <p:cNvPr id="8" name="Oval 7"/>
            <p:cNvSpPr/>
            <p:nvPr/>
          </p:nvSpPr>
          <p:spPr>
            <a:xfrm>
              <a:off x="87840" y="134578"/>
              <a:ext cx="1433609" cy="1433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09" y="134578"/>
              <a:ext cx="1371670" cy="1371670"/>
            </a:xfrm>
            <a:prstGeom prst="rect">
              <a:avLst/>
            </a:prstGeom>
          </p:spPr>
        </p:pic>
      </p:grpSp>
    </p:spTree>
    <p:extLst>
      <p:ext uri="{BB962C8B-B14F-4D97-AF65-F5344CB8AC3E}">
        <p14:creationId xmlns:p14="http://schemas.microsoft.com/office/powerpoint/2010/main" val="2627529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2163"/>
            <a:ext cx="8211710" cy="2387600"/>
          </a:xfrm>
        </p:spPr>
        <p:txBody>
          <a:bodyPr>
            <a:normAutofit/>
          </a:bodyPr>
          <a:lstStyle/>
          <a:p>
            <a:r>
              <a:rPr lang="en-US" sz="4000" dirty="0" smtClean="0">
                <a:solidFill>
                  <a:schemeClr val="tx1"/>
                </a:solidFill>
              </a:rPr>
              <a:t>Revised Visual Arts Standards Document</a:t>
            </a:r>
            <a:endParaRPr lang="en-US" sz="4000"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1069703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1541</TotalTime>
  <Words>1085</Words>
  <Application>Microsoft Office PowerPoint</Application>
  <PresentationFormat>On-screen Show (4:3)</PresentationFormat>
  <Paragraphs>162</Paragraphs>
  <Slides>20</Slides>
  <Notes>4</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Light Blue to Green Theme</vt:lpstr>
      <vt:lpstr>Colorado Academic Standards 2020  Visual Arts  </vt:lpstr>
      <vt:lpstr>Information and Purpose</vt:lpstr>
      <vt:lpstr>Guiding Principles for the Review and Revision</vt:lpstr>
      <vt:lpstr>Standards Review and Revision: Roles and Responsibilities</vt:lpstr>
      <vt:lpstr>Committee Decision Making Process</vt:lpstr>
      <vt:lpstr>Turn and Talk Consider your school or district staff and other stakeholders:  What impact do you anticipate the revisions might have on the work you do collectively with them?</vt:lpstr>
      <vt:lpstr>Standards Final Approval  </vt:lpstr>
      <vt:lpstr>Revisions – All Subjects</vt:lpstr>
      <vt:lpstr>Revised Visual Arts Standards Document</vt:lpstr>
      <vt:lpstr>Revised Colorado Academic Standards Document</vt:lpstr>
      <vt:lpstr>Revised Colorado Academic Standards Document</vt:lpstr>
      <vt:lpstr>Revised Colorado Academic Standards Document</vt:lpstr>
      <vt:lpstr>Revised Colorado Academic Standards Document</vt:lpstr>
      <vt:lpstr>Revised Colorado Academic Standards Document</vt:lpstr>
      <vt:lpstr>Revised Colorado Academic Standards Document</vt:lpstr>
      <vt:lpstr>Revised Colorado Academic Standards Document</vt:lpstr>
      <vt:lpstr>Revised Colorado Academic Standards Document</vt:lpstr>
      <vt:lpstr>Revised Colorado Academic Standards Document</vt:lpstr>
      <vt:lpstr>Revised Colorado Academic Standards Document</vt:lpstr>
      <vt:lpstr>Revised Colorado Academic Standards Document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Purpose</dc:title>
  <dc:creator>Karol Gates</dc:creator>
  <cp:lastModifiedBy>Bruno, Joanna</cp:lastModifiedBy>
  <cp:revision>12</cp:revision>
  <dcterms:created xsi:type="dcterms:W3CDTF">2018-08-28T12:32:07Z</dcterms:created>
  <dcterms:modified xsi:type="dcterms:W3CDTF">2018-09-19T16:55:32Z</dcterms:modified>
</cp:coreProperties>
</file>