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9"/>
  </p:notesMasterIdLst>
  <p:sldIdLst>
    <p:sldId id="256" r:id="rId3"/>
    <p:sldId id="353" r:id="rId4"/>
    <p:sldId id="412" r:id="rId5"/>
    <p:sldId id="413" r:id="rId6"/>
    <p:sldId id="414" r:id="rId7"/>
    <p:sldId id="356" r:id="rId8"/>
    <p:sldId id="397" r:id="rId9"/>
    <p:sldId id="398" r:id="rId10"/>
    <p:sldId id="399" r:id="rId11"/>
    <p:sldId id="411" r:id="rId12"/>
    <p:sldId id="393" r:id="rId13"/>
    <p:sldId id="390" r:id="rId14"/>
    <p:sldId id="391" r:id="rId15"/>
    <p:sldId id="394" r:id="rId16"/>
    <p:sldId id="392" r:id="rId17"/>
    <p:sldId id="41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sman, Melissa" initials="MC" lastIdx="4" clrIdx="0"/>
  <p:cmAuthor id="2" name="Cobb, Floyd" initials="CF"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72B1"/>
    <a:srgbClr val="E6F0FA"/>
    <a:srgbClr val="F5F9FD"/>
    <a:srgbClr val="D0E3F4"/>
    <a:srgbClr val="BBD6EF"/>
    <a:srgbClr val="7CFF8C"/>
    <a:srgbClr val="A0C6E8"/>
    <a:srgbClr val="94BEE4"/>
    <a:srgbClr val="69A4D9"/>
    <a:srgbClr val="4B9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470" autoAdjust="0"/>
  </p:normalViewPr>
  <p:slideViewPr>
    <p:cSldViewPr snapToGrid="0">
      <p:cViewPr>
        <p:scale>
          <a:sx n="70" d="100"/>
          <a:sy n="70" d="100"/>
        </p:scale>
        <p:origin x="-2730" y="-732"/>
      </p:cViewPr>
      <p:guideLst>
        <p:guide orient="horz" pos="2160"/>
        <p:guide pos="2880"/>
      </p:guideLst>
    </p:cSldViewPr>
  </p:slideViewPr>
  <p:notesTextViewPr>
    <p:cViewPr>
      <p:scale>
        <a:sx n="1" d="1"/>
        <a:sy n="1" d="1"/>
      </p:scale>
      <p:origin x="0" y="0"/>
    </p:cViewPr>
  </p:notesTextViewPr>
  <p:sorterViewPr>
    <p:cViewPr varScale="1">
      <p:scale>
        <a:sx n="1" d="1"/>
        <a:sy n="1" d="1"/>
      </p:scale>
      <p:origin x="0" y="7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4F5E8-70F2-4295-8995-64CC1596296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FD21A1CD-8103-4535-829F-1B9DA3FEF400}">
      <dgm:prSet phldrT="[Text]" custT="1"/>
      <dgm:spPr/>
      <dgm:t>
        <a:bodyPr/>
        <a:lstStyle/>
        <a:p>
          <a:r>
            <a:rPr lang="en-US" sz="1400" b="1" dirty="0" smtClean="0">
              <a:solidFill>
                <a:schemeClr val="tx1"/>
              </a:solidFill>
            </a:rPr>
            <a:t>State Board of Education</a:t>
          </a:r>
        </a:p>
        <a:p>
          <a:r>
            <a:rPr lang="en-US" sz="1400" b="0" dirty="0" smtClean="0">
              <a:solidFill>
                <a:schemeClr val="tx1"/>
              </a:solidFill>
            </a:rPr>
            <a:t>Made decisions to guide the review and revision process; approve revisions</a:t>
          </a:r>
          <a:endParaRPr lang="en-US" sz="1400" b="0" dirty="0">
            <a:solidFill>
              <a:schemeClr val="tx1"/>
            </a:solidFill>
          </a:endParaRPr>
        </a:p>
      </dgm:t>
    </dgm:pt>
    <dgm:pt modelId="{B6F01990-57F6-49BA-877F-EABCDFE28BCE}" type="parTrans" cxnId="{1AA5D247-26E1-4516-8DDD-3474C449150B}">
      <dgm:prSet/>
      <dgm:spPr/>
      <dgm:t>
        <a:bodyPr/>
        <a:lstStyle/>
        <a:p>
          <a:endParaRPr lang="en-US" sz="4000"/>
        </a:p>
      </dgm:t>
    </dgm:pt>
    <dgm:pt modelId="{5F3A5F07-611F-4630-BBB2-C994E9F2ECC8}" type="sibTrans" cxnId="{1AA5D247-26E1-4516-8DDD-3474C449150B}">
      <dgm:prSet/>
      <dgm:spPr/>
      <dgm:t>
        <a:bodyPr/>
        <a:lstStyle/>
        <a:p>
          <a:endParaRPr lang="en-US" sz="4000"/>
        </a:p>
      </dgm:t>
    </dgm:pt>
    <dgm:pt modelId="{F2C90BB1-2298-483D-8A3C-E21C9FAA4D45}">
      <dgm:prSet phldrT="[Text]" custT="1"/>
      <dgm:spPr/>
      <dgm:t>
        <a:bodyPr/>
        <a:lstStyle/>
        <a:p>
          <a:r>
            <a:rPr lang="en-US" sz="1400" b="1" dirty="0" smtClean="0"/>
            <a:t>Stakeholders</a:t>
          </a:r>
        </a:p>
        <a:p>
          <a:r>
            <a:rPr lang="en-US" sz="1400" dirty="0" smtClean="0"/>
            <a:t>Provided feedback  on standards review process and proposed revisions </a:t>
          </a:r>
          <a:endParaRPr lang="en-US" sz="1400" dirty="0"/>
        </a:p>
      </dgm:t>
    </dgm:pt>
    <dgm:pt modelId="{DD48AFCF-9B0B-4105-82F9-C2909F833B7F}" type="parTrans" cxnId="{C0E6D329-1C0F-43BC-A790-EE1B3621F388}">
      <dgm:prSet/>
      <dgm:spPr/>
      <dgm:t>
        <a:bodyPr/>
        <a:lstStyle/>
        <a:p>
          <a:endParaRPr lang="en-US" sz="4000"/>
        </a:p>
      </dgm:t>
    </dgm:pt>
    <dgm:pt modelId="{B7A5C74A-1414-4B07-9B5F-FDC4678B3164}" type="sibTrans" cxnId="{C0E6D329-1C0F-43BC-A790-EE1B3621F388}">
      <dgm:prSet/>
      <dgm:spPr/>
      <dgm:t>
        <a:bodyPr/>
        <a:lstStyle/>
        <a:p>
          <a:endParaRPr lang="en-US" sz="4000"/>
        </a:p>
      </dgm:t>
    </dgm:pt>
    <dgm:pt modelId="{0EA12872-5FFB-4BF4-91CF-5D705C486987}">
      <dgm:prSet phldrT="[Text]" custT="1"/>
      <dgm:spPr/>
      <dgm:t>
        <a:bodyPr/>
        <a:lstStyle/>
        <a:p>
          <a:r>
            <a:rPr lang="en-US" sz="1400" b="1" dirty="0" smtClean="0">
              <a:solidFill>
                <a:schemeClr val="tx1"/>
              </a:solidFill>
            </a:rPr>
            <a:t>Review Committees</a:t>
          </a:r>
        </a:p>
        <a:p>
          <a:r>
            <a:rPr lang="en-US" sz="1400" dirty="0" smtClean="0">
              <a:solidFill>
                <a:schemeClr val="tx1"/>
              </a:solidFill>
            </a:rPr>
            <a:t>Proposed revisions to the standards for State Board consideration</a:t>
          </a:r>
          <a:endParaRPr lang="en-US" sz="1400" dirty="0">
            <a:solidFill>
              <a:schemeClr val="tx1"/>
            </a:solidFill>
          </a:endParaRPr>
        </a:p>
      </dgm:t>
    </dgm:pt>
    <dgm:pt modelId="{26A2A579-D543-47E5-A3E5-00B050EACC4F}" type="parTrans" cxnId="{2493FF11-66A4-4A35-AFB9-C0FEF90C19F9}">
      <dgm:prSet/>
      <dgm:spPr/>
      <dgm:t>
        <a:bodyPr/>
        <a:lstStyle/>
        <a:p>
          <a:endParaRPr lang="en-US" sz="4000"/>
        </a:p>
      </dgm:t>
    </dgm:pt>
    <dgm:pt modelId="{09F3DB4E-F1CA-4914-9820-2F157ED95E3C}" type="sibTrans" cxnId="{2493FF11-66A4-4A35-AFB9-C0FEF90C19F9}">
      <dgm:prSet/>
      <dgm:spPr/>
      <dgm:t>
        <a:bodyPr/>
        <a:lstStyle/>
        <a:p>
          <a:endParaRPr lang="en-US" sz="4000"/>
        </a:p>
      </dgm:t>
    </dgm:pt>
    <dgm:pt modelId="{A7D3272E-0BD8-4442-A301-B8E300D757D2}">
      <dgm:prSet phldrT="[Text]" custT="1"/>
      <dgm:spPr/>
      <dgm:t>
        <a:bodyPr/>
        <a:lstStyle/>
        <a:p>
          <a:r>
            <a:rPr lang="en-US" sz="1400" b="1" dirty="0" smtClean="0">
              <a:solidFill>
                <a:schemeClr val="tx1"/>
              </a:solidFill>
            </a:rPr>
            <a:t>CDE Staff</a:t>
          </a:r>
        </a:p>
        <a:p>
          <a:r>
            <a:rPr lang="en-US" sz="1400" b="0" dirty="0" smtClean="0">
              <a:solidFill>
                <a:schemeClr val="tx1"/>
              </a:solidFill>
            </a:rPr>
            <a:t>Facilitated the review and revision process and staff the content area committees</a:t>
          </a:r>
          <a:endParaRPr lang="en-US" sz="1400" b="0" dirty="0">
            <a:solidFill>
              <a:schemeClr val="tx1"/>
            </a:solidFill>
          </a:endParaRPr>
        </a:p>
      </dgm:t>
    </dgm:pt>
    <dgm:pt modelId="{7326FD97-A437-4B9C-8C5C-AF5FE586BDA9}" type="parTrans" cxnId="{4EF9C9D1-A657-49CC-9F13-C39227FD01A6}">
      <dgm:prSet/>
      <dgm:spPr/>
      <dgm:t>
        <a:bodyPr/>
        <a:lstStyle/>
        <a:p>
          <a:endParaRPr lang="en-US" sz="4000"/>
        </a:p>
      </dgm:t>
    </dgm:pt>
    <dgm:pt modelId="{AFB901E0-478B-47DE-BC4F-02A9EEFF6230}" type="sibTrans" cxnId="{4EF9C9D1-A657-49CC-9F13-C39227FD01A6}">
      <dgm:prSet/>
      <dgm:spPr/>
      <dgm:t>
        <a:bodyPr/>
        <a:lstStyle/>
        <a:p>
          <a:endParaRPr lang="en-US" sz="4000"/>
        </a:p>
      </dgm:t>
    </dgm:pt>
    <dgm:pt modelId="{0E65177F-B103-4CA2-9654-2A3261D3A6A0}" type="pres">
      <dgm:prSet presAssocID="{8D34F5E8-70F2-4295-8995-64CC15962967}" presName="Name0" presStyleCnt="0">
        <dgm:presLayoutVars>
          <dgm:chMax val="1"/>
          <dgm:dir/>
          <dgm:animLvl val="ctr"/>
          <dgm:resizeHandles val="exact"/>
        </dgm:presLayoutVars>
      </dgm:prSet>
      <dgm:spPr/>
      <dgm:t>
        <a:bodyPr/>
        <a:lstStyle/>
        <a:p>
          <a:endParaRPr lang="en-US"/>
        </a:p>
      </dgm:t>
    </dgm:pt>
    <dgm:pt modelId="{63C349C8-A34F-4FC4-9356-C8EEA926A355}" type="pres">
      <dgm:prSet presAssocID="{FD21A1CD-8103-4535-829F-1B9DA3FEF400}" presName="centerShape" presStyleLbl="node0" presStyleIdx="0" presStyleCnt="1"/>
      <dgm:spPr/>
      <dgm:t>
        <a:bodyPr/>
        <a:lstStyle/>
        <a:p>
          <a:endParaRPr lang="en-US"/>
        </a:p>
      </dgm:t>
    </dgm:pt>
    <dgm:pt modelId="{2F525C0B-B82E-4B88-B485-CB21158A752A}" type="pres">
      <dgm:prSet presAssocID="{F2C90BB1-2298-483D-8A3C-E21C9FAA4D45}" presName="node" presStyleLbl="node1" presStyleIdx="0" presStyleCnt="3" custScaleX="139896" custScaleY="140064" custRadScaleRad="101661">
        <dgm:presLayoutVars>
          <dgm:bulletEnabled val="1"/>
        </dgm:presLayoutVars>
      </dgm:prSet>
      <dgm:spPr/>
      <dgm:t>
        <a:bodyPr/>
        <a:lstStyle/>
        <a:p>
          <a:endParaRPr lang="en-US"/>
        </a:p>
      </dgm:t>
    </dgm:pt>
    <dgm:pt modelId="{7E6CFF04-7C12-432E-BE63-2177135CBEEE}" type="pres">
      <dgm:prSet presAssocID="{F2C90BB1-2298-483D-8A3C-E21C9FAA4D45}" presName="dummy" presStyleCnt="0"/>
      <dgm:spPr/>
      <dgm:t>
        <a:bodyPr/>
        <a:lstStyle/>
        <a:p>
          <a:endParaRPr lang="en-US"/>
        </a:p>
      </dgm:t>
    </dgm:pt>
    <dgm:pt modelId="{BE09B83B-199C-451A-900A-C761CCB9BE19}" type="pres">
      <dgm:prSet presAssocID="{B7A5C74A-1414-4B07-9B5F-FDC4678B3164}" presName="sibTrans" presStyleLbl="sibTrans2D1" presStyleIdx="0" presStyleCnt="3"/>
      <dgm:spPr/>
      <dgm:t>
        <a:bodyPr/>
        <a:lstStyle/>
        <a:p>
          <a:endParaRPr lang="en-US"/>
        </a:p>
      </dgm:t>
    </dgm:pt>
    <dgm:pt modelId="{53D2C58A-EF77-45AB-A202-44147190645A}" type="pres">
      <dgm:prSet presAssocID="{0EA12872-5FFB-4BF4-91CF-5D705C486987}" presName="node" presStyleLbl="node1" presStyleIdx="1" presStyleCnt="3" custScaleX="139896" custScaleY="140064">
        <dgm:presLayoutVars>
          <dgm:bulletEnabled val="1"/>
        </dgm:presLayoutVars>
      </dgm:prSet>
      <dgm:spPr/>
      <dgm:t>
        <a:bodyPr/>
        <a:lstStyle/>
        <a:p>
          <a:endParaRPr lang="en-US"/>
        </a:p>
      </dgm:t>
    </dgm:pt>
    <dgm:pt modelId="{E6D71BEA-5AA7-4C30-8BC2-345E562E8CF4}" type="pres">
      <dgm:prSet presAssocID="{0EA12872-5FFB-4BF4-91CF-5D705C486987}" presName="dummy" presStyleCnt="0"/>
      <dgm:spPr/>
      <dgm:t>
        <a:bodyPr/>
        <a:lstStyle/>
        <a:p>
          <a:endParaRPr lang="en-US"/>
        </a:p>
      </dgm:t>
    </dgm:pt>
    <dgm:pt modelId="{1A9D1790-7B7E-4F40-AA4A-DFF9793548A3}" type="pres">
      <dgm:prSet presAssocID="{09F3DB4E-F1CA-4914-9820-2F157ED95E3C}" presName="sibTrans" presStyleLbl="sibTrans2D1" presStyleIdx="1" presStyleCnt="3"/>
      <dgm:spPr/>
      <dgm:t>
        <a:bodyPr/>
        <a:lstStyle/>
        <a:p>
          <a:endParaRPr lang="en-US"/>
        </a:p>
      </dgm:t>
    </dgm:pt>
    <dgm:pt modelId="{637A54D8-82D1-4E05-AF12-B739F649EF5E}" type="pres">
      <dgm:prSet presAssocID="{A7D3272E-0BD8-4442-A301-B8E300D757D2}" presName="node" presStyleLbl="node1" presStyleIdx="2" presStyleCnt="3" custScaleX="139896" custScaleY="140064">
        <dgm:presLayoutVars>
          <dgm:bulletEnabled val="1"/>
        </dgm:presLayoutVars>
      </dgm:prSet>
      <dgm:spPr/>
      <dgm:t>
        <a:bodyPr/>
        <a:lstStyle/>
        <a:p>
          <a:endParaRPr lang="en-US"/>
        </a:p>
      </dgm:t>
    </dgm:pt>
    <dgm:pt modelId="{EDDAB019-8374-4EA2-94A8-4DECA7E6B0E0}" type="pres">
      <dgm:prSet presAssocID="{A7D3272E-0BD8-4442-A301-B8E300D757D2}" presName="dummy" presStyleCnt="0"/>
      <dgm:spPr/>
      <dgm:t>
        <a:bodyPr/>
        <a:lstStyle/>
        <a:p>
          <a:endParaRPr lang="en-US"/>
        </a:p>
      </dgm:t>
    </dgm:pt>
    <dgm:pt modelId="{88AF5EEB-5DF6-41FC-AD7C-174CCCBCE613}" type="pres">
      <dgm:prSet presAssocID="{AFB901E0-478B-47DE-BC4F-02A9EEFF6230}" presName="sibTrans" presStyleLbl="sibTrans2D1" presStyleIdx="2" presStyleCnt="3"/>
      <dgm:spPr/>
      <dgm:t>
        <a:bodyPr/>
        <a:lstStyle/>
        <a:p>
          <a:endParaRPr lang="en-US"/>
        </a:p>
      </dgm:t>
    </dgm:pt>
  </dgm:ptLst>
  <dgm:cxnLst>
    <dgm:cxn modelId="{4B0D271A-EDC7-49E9-944B-163F34192415}" type="presOf" srcId="{FD21A1CD-8103-4535-829F-1B9DA3FEF400}" destId="{63C349C8-A34F-4FC4-9356-C8EEA926A355}" srcOrd="0" destOrd="0" presId="urn:microsoft.com/office/officeart/2005/8/layout/radial6"/>
    <dgm:cxn modelId="{BF7E17D6-B36D-4301-860F-DED54BEB78FF}" type="presOf" srcId="{09F3DB4E-F1CA-4914-9820-2F157ED95E3C}" destId="{1A9D1790-7B7E-4F40-AA4A-DFF9793548A3}" srcOrd="0" destOrd="0" presId="urn:microsoft.com/office/officeart/2005/8/layout/radial6"/>
    <dgm:cxn modelId="{21CE4DF5-E7C3-47DA-A238-77130B962A44}" type="presOf" srcId="{F2C90BB1-2298-483D-8A3C-E21C9FAA4D45}" destId="{2F525C0B-B82E-4B88-B485-CB21158A752A}" srcOrd="0" destOrd="0" presId="urn:microsoft.com/office/officeart/2005/8/layout/radial6"/>
    <dgm:cxn modelId="{4EF9C9D1-A657-49CC-9F13-C39227FD01A6}" srcId="{FD21A1CD-8103-4535-829F-1B9DA3FEF400}" destId="{A7D3272E-0BD8-4442-A301-B8E300D757D2}" srcOrd="2" destOrd="0" parTransId="{7326FD97-A437-4B9C-8C5C-AF5FE586BDA9}" sibTransId="{AFB901E0-478B-47DE-BC4F-02A9EEFF6230}"/>
    <dgm:cxn modelId="{657D5289-766B-4004-B9EE-9E106E9049ED}" type="presOf" srcId="{8D34F5E8-70F2-4295-8995-64CC15962967}" destId="{0E65177F-B103-4CA2-9654-2A3261D3A6A0}" srcOrd="0" destOrd="0" presId="urn:microsoft.com/office/officeart/2005/8/layout/radial6"/>
    <dgm:cxn modelId="{7C1C6392-671C-4884-9A35-8118A8335BA2}" type="presOf" srcId="{AFB901E0-478B-47DE-BC4F-02A9EEFF6230}" destId="{88AF5EEB-5DF6-41FC-AD7C-174CCCBCE613}" srcOrd="0" destOrd="0" presId="urn:microsoft.com/office/officeart/2005/8/layout/radial6"/>
    <dgm:cxn modelId="{1AA5D247-26E1-4516-8DDD-3474C449150B}" srcId="{8D34F5E8-70F2-4295-8995-64CC15962967}" destId="{FD21A1CD-8103-4535-829F-1B9DA3FEF400}" srcOrd="0" destOrd="0" parTransId="{B6F01990-57F6-49BA-877F-EABCDFE28BCE}" sibTransId="{5F3A5F07-611F-4630-BBB2-C994E9F2ECC8}"/>
    <dgm:cxn modelId="{578BFD41-43DB-4258-B3EE-E1849AB99D7D}" type="presOf" srcId="{0EA12872-5FFB-4BF4-91CF-5D705C486987}" destId="{53D2C58A-EF77-45AB-A202-44147190645A}" srcOrd="0" destOrd="0" presId="urn:microsoft.com/office/officeart/2005/8/layout/radial6"/>
    <dgm:cxn modelId="{2493FF11-66A4-4A35-AFB9-C0FEF90C19F9}" srcId="{FD21A1CD-8103-4535-829F-1B9DA3FEF400}" destId="{0EA12872-5FFB-4BF4-91CF-5D705C486987}" srcOrd="1" destOrd="0" parTransId="{26A2A579-D543-47E5-A3E5-00B050EACC4F}" sibTransId="{09F3DB4E-F1CA-4914-9820-2F157ED95E3C}"/>
    <dgm:cxn modelId="{C0E6D329-1C0F-43BC-A790-EE1B3621F388}" srcId="{FD21A1CD-8103-4535-829F-1B9DA3FEF400}" destId="{F2C90BB1-2298-483D-8A3C-E21C9FAA4D45}" srcOrd="0" destOrd="0" parTransId="{DD48AFCF-9B0B-4105-82F9-C2909F833B7F}" sibTransId="{B7A5C74A-1414-4B07-9B5F-FDC4678B3164}"/>
    <dgm:cxn modelId="{1F7F0CE6-AC88-44DF-8DD3-5FA6D97012D9}" type="presOf" srcId="{A7D3272E-0BD8-4442-A301-B8E300D757D2}" destId="{637A54D8-82D1-4E05-AF12-B739F649EF5E}" srcOrd="0" destOrd="0" presId="urn:microsoft.com/office/officeart/2005/8/layout/radial6"/>
    <dgm:cxn modelId="{E0CC37B5-6122-426B-BF2B-AEDD33DCE258}" type="presOf" srcId="{B7A5C74A-1414-4B07-9B5F-FDC4678B3164}" destId="{BE09B83B-199C-451A-900A-C761CCB9BE19}" srcOrd="0" destOrd="0" presId="urn:microsoft.com/office/officeart/2005/8/layout/radial6"/>
    <dgm:cxn modelId="{77A10A4B-2C35-4C56-8FFC-529FBF4F5AB7}" type="presParOf" srcId="{0E65177F-B103-4CA2-9654-2A3261D3A6A0}" destId="{63C349C8-A34F-4FC4-9356-C8EEA926A355}" srcOrd="0" destOrd="0" presId="urn:microsoft.com/office/officeart/2005/8/layout/radial6"/>
    <dgm:cxn modelId="{0BC4F284-C318-4907-88A2-EFA3AC2CFE40}" type="presParOf" srcId="{0E65177F-B103-4CA2-9654-2A3261D3A6A0}" destId="{2F525C0B-B82E-4B88-B485-CB21158A752A}" srcOrd="1" destOrd="0" presId="urn:microsoft.com/office/officeart/2005/8/layout/radial6"/>
    <dgm:cxn modelId="{06F58DDF-985D-4E16-9420-850DBE1031AC}" type="presParOf" srcId="{0E65177F-B103-4CA2-9654-2A3261D3A6A0}" destId="{7E6CFF04-7C12-432E-BE63-2177135CBEEE}" srcOrd="2" destOrd="0" presId="urn:microsoft.com/office/officeart/2005/8/layout/radial6"/>
    <dgm:cxn modelId="{6E74197F-2B29-4E91-BE96-8F27B4E028FC}" type="presParOf" srcId="{0E65177F-B103-4CA2-9654-2A3261D3A6A0}" destId="{BE09B83B-199C-451A-900A-C761CCB9BE19}" srcOrd="3" destOrd="0" presId="urn:microsoft.com/office/officeart/2005/8/layout/radial6"/>
    <dgm:cxn modelId="{107688D9-30D6-4BF2-B99E-8D8BEFA9DC90}" type="presParOf" srcId="{0E65177F-B103-4CA2-9654-2A3261D3A6A0}" destId="{53D2C58A-EF77-45AB-A202-44147190645A}" srcOrd="4" destOrd="0" presId="urn:microsoft.com/office/officeart/2005/8/layout/radial6"/>
    <dgm:cxn modelId="{1BDBB7E2-E165-4264-B2CD-0E7955852FF6}" type="presParOf" srcId="{0E65177F-B103-4CA2-9654-2A3261D3A6A0}" destId="{E6D71BEA-5AA7-4C30-8BC2-345E562E8CF4}" srcOrd="5" destOrd="0" presId="urn:microsoft.com/office/officeart/2005/8/layout/radial6"/>
    <dgm:cxn modelId="{276E99C4-C194-4B80-9D03-5D30CF5FF77F}" type="presParOf" srcId="{0E65177F-B103-4CA2-9654-2A3261D3A6A0}" destId="{1A9D1790-7B7E-4F40-AA4A-DFF9793548A3}" srcOrd="6" destOrd="0" presId="urn:microsoft.com/office/officeart/2005/8/layout/radial6"/>
    <dgm:cxn modelId="{330221FF-57E1-4154-883F-349C4C79E2EB}" type="presParOf" srcId="{0E65177F-B103-4CA2-9654-2A3261D3A6A0}" destId="{637A54D8-82D1-4E05-AF12-B739F649EF5E}" srcOrd="7" destOrd="0" presId="urn:microsoft.com/office/officeart/2005/8/layout/radial6"/>
    <dgm:cxn modelId="{A8BF25D2-5B33-4F44-B702-1D963D26C19E}" type="presParOf" srcId="{0E65177F-B103-4CA2-9654-2A3261D3A6A0}" destId="{EDDAB019-8374-4EA2-94A8-4DECA7E6B0E0}" srcOrd="8" destOrd="0" presId="urn:microsoft.com/office/officeart/2005/8/layout/radial6"/>
    <dgm:cxn modelId="{8B683133-3194-43D2-AB57-3A6A8FBCAAB7}" type="presParOf" srcId="{0E65177F-B103-4CA2-9654-2A3261D3A6A0}" destId="{88AF5EEB-5DF6-41FC-AD7C-174CCCBCE613}"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5EEB-5DF6-41FC-AD7C-174CCCBCE613}">
      <dsp:nvSpPr>
        <dsp:cNvPr id="0" name=""/>
        <dsp:cNvSpPr/>
      </dsp:nvSpPr>
      <dsp:spPr>
        <a:xfrm>
          <a:off x="2285301" y="763636"/>
          <a:ext cx="4191655" cy="4191655"/>
        </a:xfrm>
        <a:prstGeom prst="blockArc">
          <a:avLst>
            <a:gd name="adj1" fmla="val 9000000"/>
            <a:gd name="adj2" fmla="val 16200000"/>
            <a:gd name="adj3" fmla="val 464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D1790-7B7E-4F40-AA4A-DFF9793548A3}">
      <dsp:nvSpPr>
        <dsp:cNvPr id="0" name=""/>
        <dsp:cNvSpPr/>
      </dsp:nvSpPr>
      <dsp:spPr>
        <a:xfrm>
          <a:off x="2285301" y="763636"/>
          <a:ext cx="4191655" cy="4191655"/>
        </a:xfrm>
        <a:prstGeom prst="blockArc">
          <a:avLst>
            <a:gd name="adj1" fmla="val 1800000"/>
            <a:gd name="adj2" fmla="val 9000000"/>
            <a:gd name="adj3" fmla="val 464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9B83B-199C-451A-900A-C761CCB9BE19}">
      <dsp:nvSpPr>
        <dsp:cNvPr id="0" name=""/>
        <dsp:cNvSpPr/>
      </dsp:nvSpPr>
      <dsp:spPr>
        <a:xfrm>
          <a:off x="2285301" y="763636"/>
          <a:ext cx="4191655" cy="4191655"/>
        </a:xfrm>
        <a:prstGeom prst="blockArc">
          <a:avLst>
            <a:gd name="adj1" fmla="val 16200000"/>
            <a:gd name="adj2" fmla="val 180000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349C8-A34F-4FC4-9356-C8EEA926A355}">
      <dsp:nvSpPr>
        <dsp:cNvPr id="0" name=""/>
        <dsp:cNvSpPr/>
      </dsp:nvSpPr>
      <dsp:spPr>
        <a:xfrm>
          <a:off x="3416339" y="1894675"/>
          <a:ext cx="1929579" cy="192957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State Board of Education</a:t>
          </a:r>
        </a:p>
        <a:p>
          <a:pPr lvl="0" algn="ctr" defTabSz="622300">
            <a:lnSpc>
              <a:spcPct val="90000"/>
            </a:lnSpc>
            <a:spcBef>
              <a:spcPct val="0"/>
            </a:spcBef>
            <a:spcAft>
              <a:spcPct val="35000"/>
            </a:spcAft>
          </a:pPr>
          <a:r>
            <a:rPr lang="en-US" sz="1400" b="0" kern="1200" dirty="0" smtClean="0">
              <a:solidFill>
                <a:schemeClr val="tx1"/>
              </a:solidFill>
            </a:rPr>
            <a:t>Made decisions to guide the review and revision process; approve revisions</a:t>
          </a:r>
          <a:endParaRPr lang="en-US" sz="1400" b="0" kern="1200" dirty="0">
            <a:solidFill>
              <a:schemeClr val="tx1"/>
            </a:solidFill>
          </a:endParaRPr>
        </a:p>
      </dsp:txBody>
      <dsp:txXfrm>
        <a:off x="3698919" y="2177255"/>
        <a:ext cx="1364419" cy="1364419"/>
      </dsp:txXfrm>
    </dsp:sp>
    <dsp:sp modelId="{2F525C0B-B82E-4B88-B485-CB21158A752A}">
      <dsp:nvSpPr>
        <dsp:cNvPr id="0" name=""/>
        <dsp:cNvSpPr/>
      </dsp:nvSpPr>
      <dsp:spPr>
        <a:xfrm>
          <a:off x="3436337" y="-133663"/>
          <a:ext cx="1889583" cy="189185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Stakeholders</a:t>
          </a:r>
        </a:p>
        <a:p>
          <a:pPr lvl="0" algn="ctr" defTabSz="622300">
            <a:lnSpc>
              <a:spcPct val="90000"/>
            </a:lnSpc>
            <a:spcBef>
              <a:spcPct val="0"/>
            </a:spcBef>
            <a:spcAft>
              <a:spcPct val="35000"/>
            </a:spcAft>
          </a:pPr>
          <a:r>
            <a:rPr lang="en-US" sz="1400" kern="1200" dirty="0" smtClean="0"/>
            <a:t>Provided feedback  on standards review process and proposed revisions </a:t>
          </a:r>
          <a:endParaRPr lang="en-US" sz="1400" kern="1200" dirty="0"/>
        </a:p>
      </dsp:txBody>
      <dsp:txXfrm>
        <a:off x="3713060" y="143392"/>
        <a:ext cx="1336137" cy="1337742"/>
      </dsp:txXfrm>
    </dsp:sp>
    <dsp:sp modelId="{53D2C58A-EF77-45AB-A202-44147190645A}">
      <dsp:nvSpPr>
        <dsp:cNvPr id="0" name=""/>
        <dsp:cNvSpPr/>
      </dsp:nvSpPr>
      <dsp:spPr>
        <a:xfrm>
          <a:off x="5209267" y="2937139"/>
          <a:ext cx="1889583" cy="1891852"/>
        </a:xfrm>
        <a:prstGeom prst="ellipse">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Review Committees</a:t>
          </a:r>
        </a:p>
        <a:p>
          <a:pPr lvl="0" algn="ctr" defTabSz="622300">
            <a:lnSpc>
              <a:spcPct val="90000"/>
            </a:lnSpc>
            <a:spcBef>
              <a:spcPct val="0"/>
            </a:spcBef>
            <a:spcAft>
              <a:spcPct val="35000"/>
            </a:spcAft>
          </a:pPr>
          <a:r>
            <a:rPr lang="en-US" sz="1400" kern="1200" dirty="0" smtClean="0">
              <a:solidFill>
                <a:schemeClr val="tx1"/>
              </a:solidFill>
            </a:rPr>
            <a:t>Proposed revisions to the standards for State Board consideration</a:t>
          </a:r>
          <a:endParaRPr lang="en-US" sz="1400" kern="1200" dirty="0">
            <a:solidFill>
              <a:schemeClr val="tx1"/>
            </a:solidFill>
          </a:endParaRPr>
        </a:p>
      </dsp:txBody>
      <dsp:txXfrm>
        <a:off x="5485990" y="3214194"/>
        <a:ext cx="1336137" cy="1337742"/>
      </dsp:txXfrm>
    </dsp:sp>
    <dsp:sp modelId="{637A54D8-82D1-4E05-AF12-B739F649EF5E}">
      <dsp:nvSpPr>
        <dsp:cNvPr id="0" name=""/>
        <dsp:cNvSpPr/>
      </dsp:nvSpPr>
      <dsp:spPr>
        <a:xfrm>
          <a:off x="1663408" y="2937139"/>
          <a:ext cx="1889583" cy="1891852"/>
        </a:xfrm>
        <a:prstGeom prst="ellipse">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CDE Staff</a:t>
          </a:r>
        </a:p>
        <a:p>
          <a:pPr lvl="0" algn="ctr" defTabSz="622300">
            <a:lnSpc>
              <a:spcPct val="90000"/>
            </a:lnSpc>
            <a:spcBef>
              <a:spcPct val="0"/>
            </a:spcBef>
            <a:spcAft>
              <a:spcPct val="35000"/>
            </a:spcAft>
          </a:pPr>
          <a:r>
            <a:rPr lang="en-US" sz="1400" b="0" kern="1200" dirty="0" smtClean="0">
              <a:solidFill>
                <a:schemeClr val="tx1"/>
              </a:solidFill>
            </a:rPr>
            <a:t>Facilitated the review and revision process and staff the content area committees</a:t>
          </a:r>
          <a:endParaRPr lang="en-US" sz="1400" b="0" kern="1200" dirty="0">
            <a:solidFill>
              <a:schemeClr val="tx1"/>
            </a:solidFill>
          </a:endParaRPr>
        </a:p>
      </dsp:txBody>
      <dsp:txXfrm>
        <a:off x="1940131" y="3214194"/>
        <a:ext cx="1336137" cy="133774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A87E81-1117-46B2-BC91-B1B6A9A35315}" type="datetimeFigureOut">
              <a:rPr lang="en-US" smtClean="0"/>
              <a:t>10/2/2018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0B92B6-B448-43D2-BB41-0F105865AE44}" type="slidenum">
              <a:rPr lang="en-US" smtClean="0"/>
              <a:t>‹#›</a:t>
            </a:fld>
            <a:endParaRPr lang="en-US"/>
          </a:p>
        </p:txBody>
      </p:sp>
    </p:spTree>
    <p:extLst>
      <p:ext uri="{BB962C8B-B14F-4D97-AF65-F5344CB8AC3E}">
        <p14:creationId xmlns:p14="http://schemas.microsoft.com/office/powerpoint/2010/main" val="362849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1</a:t>
            </a:fld>
            <a:endParaRPr lang="en-US"/>
          </a:p>
        </p:txBody>
      </p:sp>
    </p:spTree>
    <p:extLst>
      <p:ext uri="{BB962C8B-B14F-4D97-AF65-F5344CB8AC3E}">
        <p14:creationId xmlns:p14="http://schemas.microsoft.com/office/powerpoint/2010/main" val="171635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10</a:t>
            </a:fld>
            <a:endParaRPr lang="en-US"/>
          </a:p>
        </p:txBody>
      </p:sp>
    </p:spTree>
    <p:extLst>
      <p:ext uri="{BB962C8B-B14F-4D97-AF65-F5344CB8AC3E}">
        <p14:creationId xmlns:p14="http://schemas.microsoft.com/office/powerpoint/2010/main" val="220357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11</a:t>
            </a:fld>
            <a:endParaRPr lang="en-US"/>
          </a:p>
        </p:txBody>
      </p:sp>
    </p:spTree>
    <p:extLst>
      <p:ext uri="{BB962C8B-B14F-4D97-AF65-F5344CB8AC3E}">
        <p14:creationId xmlns:p14="http://schemas.microsoft.com/office/powerpoint/2010/main" val="218526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12</a:t>
            </a:fld>
            <a:endParaRPr lang="en-US"/>
          </a:p>
        </p:txBody>
      </p:sp>
    </p:spTree>
    <p:extLst>
      <p:ext uri="{BB962C8B-B14F-4D97-AF65-F5344CB8AC3E}">
        <p14:creationId xmlns:p14="http://schemas.microsoft.com/office/powerpoint/2010/main" val="338395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13</a:t>
            </a:fld>
            <a:endParaRPr lang="en-US"/>
          </a:p>
        </p:txBody>
      </p:sp>
    </p:spTree>
    <p:extLst>
      <p:ext uri="{BB962C8B-B14F-4D97-AF65-F5344CB8AC3E}">
        <p14:creationId xmlns:p14="http://schemas.microsoft.com/office/powerpoint/2010/main" val="286489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14</a:t>
            </a:fld>
            <a:endParaRPr lang="en-US"/>
          </a:p>
        </p:txBody>
      </p:sp>
    </p:spTree>
    <p:extLst>
      <p:ext uri="{BB962C8B-B14F-4D97-AF65-F5344CB8AC3E}">
        <p14:creationId xmlns:p14="http://schemas.microsoft.com/office/powerpoint/2010/main" val="289828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15</a:t>
            </a:fld>
            <a:endParaRPr lang="en-US"/>
          </a:p>
        </p:txBody>
      </p:sp>
    </p:spTree>
    <p:extLst>
      <p:ext uri="{BB962C8B-B14F-4D97-AF65-F5344CB8AC3E}">
        <p14:creationId xmlns:p14="http://schemas.microsoft.com/office/powerpoint/2010/main" val="443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2</a:t>
            </a:fld>
            <a:endParaRPr lang="en-US"/>
          </a:p>
        </p:txBody>
      </p:sp>
    </p:spTree>
    <p:extLst>
      <p:ext uri="{BB962C8B-B14F-4D97-AF65-F5344CB8AC3E}">
        <p14:creationId xmlns:p14="http://schemas.microsoft.com/office/powerpoint/2010/main" val="170321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b="1" dirty="0" smtClean="0">
                <a:solidFill>
                  <a:schemeClr val="tx1"/>
                </a:solidFill>
              </a:rPr>
              <a:t>Transparent: </a:t>
            </a:r>
            <a:r>
              <a:rPr lang="en-US" dirty="0" smtClean="0">
                <a:solidFill>
                  <a:schemeClr val="tx1"/>
                </a:solidFill>
              </a:rPr>
              <a:t>The department will make every attempt to ensure the decisions and processes for the standards review and revision process are public.</a:t>
            </a:r>
          </a:p>
          <a:p>
            <a:pPr marL="349415" indent="-349415">
              <a:buFont typeface="Arial" panose="020B0604020202020204" pitchFamily="34" charset="0"/>
              <a:buChar char="•"/>
            </a:pPr>
            <a:endParaRPr lang="en-US" b="1" dirty="0" smtClean="0">
              <a:solidFill>
                <a:schemeClr val="tx1"/>
              </a:solidFill>
            </a:endParaRPr>
          </a:p>
          <a:p>
            <a:pPr marL="349415" indent="-349415">
              <a:buFont typeface="Arial" panose="020B0604020202020204" pitchFamily="34" charset="0"/>
              <a:buChar char="•"/>
            </a:pPr>
            <a:r>
              <a:rPr lang="en-US" b="1" dirty="0" smtClean="0">
                <a:solidFill>
                  <a:schemeClr val="tx1"/>
                </a:solidFill>
              </a:rPr>
              <a:t>Inclusive: </a:t>
            </a:r>
            <a:r>
              <a:rPr lang="en-US" dirty="0" smtClean="0">
                <a:solidFill>
                  <a:schemeClr val="tx1"/>
                </a:solidFill>
              </a:rPr>
              <a:t>The department will strive to engage key stakeholders in each phase of the standards review and revision process. The review process will include substantial and frequent opportunities for the public to weigh in on every standard.</a:t>
            </a:r>
          </a:p>
          <a:p>
            <a:pPr marL="349415" indent="-349415">
              <a:buFont typeface="Arial" panose="020B0604020202020204" pitchFamily="34" charset="0"/>
              <a:buChar char="•"/>
            </a:pPr>
            <a:endParaRPr lang="en-US" b="1" dirty="0" smtClean="0">
              <a:solidFill>
                <a:schemeClr val="tx1"/>
              </a:solidFill>
            </a:endParaRPr>
          </a:p>
          <a:p>
            <a:pPr marL="349415" indent="-349415">
              <a:buFont typeface="Arial" panose="020B0604020202020204" pitchFamily="34" charset="0"/>
              <a:buChar char="•"/>
            </a:pPr>
            <a:r>
              <a:rPr lang="en-US" b="1" dirty="0" smtClean="0">
                <a:solidFill>
                  <a:schemeClr val="tx1"/>
                </a:solidFill>
              </a:rPr>
              <a:t>Research-informed: </a:t>
            </a:r>
            <a:r>
              <a:rPr lang="en-US" dirty="0" smtClean="0">
                <a:solidFill>
                  <a:schemeClr val="tx1"/>
                </a:solidFill>
              </a:rPr>
              <a:t>Throughout the standards review and revision process, the department will base its recommendations on research, lessons learned from other states, and objective, third-party reviews of the Colorado Academic Standards.</a:t>
            </a:r>
          </a:p>
          <a:p>
            <a:pPr marL="349415" indent="-349415">
              <a:buFont typeface="Arial" panose="020B0604020202020204" pitchFamily="34" charset="0"/>
              <a:buChar char="•"/>
            </a:pPr>
            <a:endParaRPr lang="en-US" b="1" dirty="0" smtClean="0">
              <a:solidFill>
                <a:schemeClr val="tx1"/>
              </a:solidFill>
            </a:endParaRPr>
          </a:p>
          <a:p>
            <a:pPr marL="349415" indent="-349415">
              <a:buFont typeface="Arial" panose="020B0604020202020204" pitchFamily="34" charset="0"/>
              <a:buChar char="•"/>
            </a:pPr>
            <a:r>
              <a:rPr lang="en-US" b="1" dirty="0" smtClean="0">
                <a:solidFill>
                  <a:schemeClr val="tx1"/>
                </a:solidFill>
              </a:rPr>
              <a:t>Consistent: </a:t>
            </a:r>
            <a:r>
              <a:rPr lang="en-US" dirty="0" smtClean="0">
                <a:solidFill>
                  <a:schemeClr val="tx1"/>
                </a:solidFill>
              </a:rPr>
              <a:t>The standards review and revision process will be consistent with statutory requirements and with past standards reviews.</a:t>
            </a:r>
          </a:p>
          <a:p>
            <a:pPr marL="349415" indent="-349415">
              <a:buFont typeface="Arial" panose="020B0604020202020204" pitchFamily="34" charset="0"/>
              <a:buChar char="•"/>
            </a:pPr>
            <a:endParaRPr lang="en-US" b="1" dirty="0" smtClean="0">
              <a:solidFill>
                <a:schemeClr val="tx1"/>
              </a:solidFill>
            </a:endParaRPr>
          </a:p>
          <a:p>
            <a:pPr marL="349415" indent="-349415">
              <a:buFont typeface="Arial" panose="020B0604020202020204" pitchFamily="34" charset="0"/>
              <a:buChar char="•"/>
            </a:pPr>
            <a:r>
              <a:rPr lang="en-US" b="1" dirty="0" smtClean="0">
                <a:solidFill>
                  <a:schemeClr val="tx1"/>
                </a:solidFill>
              </a:rPr>
              <a:t>Substantive: </a:t>
            </a:r>
            <a:r>
              <a:rPr lang="en-US" dirty="0" smtClean="0">
                <a:solidFill>
                  <a:schemeClr val="tx1"/>
                </a:solidFill>
              </a:rPr>
              <a:t>The standards review and revision process will focus on the substance of the actual standards themselves.</a:t>
            </a:r>
          </a:p>
          <a:p>
            <a:pPr marL="349415" indent="-349415">
              <a:buFont typeface="Arial" panose="020B0604020202020204" pitchFamily="34" charset="0"/>
              <a:buChar char="•"/>
            </a:pPr>
            <a:endParaRPr lang="en-US" b="1" dirty="0" smtClean="0">
              <a:solidFill>
                <a:schemeClr val="tx1"/>
              </a:solidFill>
            </a:endParaRPr>
          </a:p>
          <a:p>
            <a:pPr marL="349415" indent="-349415">
              <a:buFont typeface="Arial" panose="020B0604020202020204" pitchFamily="34" charset="0"/>
              <a:buChar char="•"/>
            </a:pPr>
            <a:r>
              <a:rPr lang="en-US" b="1" dirty="0" smtClean="0">
                <a:solidFill>
                  <a:schemeClr val="tx1"/>
                </a:solidFill>
              </a:rPr>
              <a:t>Improvement-oriented: </a:t>
            </a:r>
            <a:r>
              <a:rPr lang="en-US" dirty="0" smtClean="0">
                <a:solidFill>
                  <a:schemeClr val="tx1"/>
                </a:solidFill>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p>
          <a:p>
            <a:endParaRPr lang="en-US" dirty="0"/>
          </a:p>
        </p:txBody>
      </p:sp>
      <p:sp>
        <p:nvSpPr>
          <p:cNvPr id="4" name="Slide Number Placeholder 3"/>
          <p:cNvSpPr>
            <a:spLocks noGrp="1"/>
          </p:cNvSpPr>
          <p:nvPr>
            <p:ph type="sldNum" sz="quarter" idx="10"/>
          </p:nvPr>
        </p:nvSpPr>
        <p:spPr/>
        <p:txBody>
          <a:bodyPr/>
          <a:lstStyle/>
          <a:p>
            <a:fld id="{F40B92B6-B448-43D2-BB41-0F105865AE44}" type="slidenum">
              <a:rPr lang="en-US" smtClean="0"/>
              <a:t>3</a:t>
            </a:fld>
            <a:endParaRPr lang="en-US"/>
          </a:p>
        </p:txBody>
      </p:sp>
    </p:spTree>
    <p:extLst>
      <p:ext uri="{BB962C8B-B14F-4D97-AF65-F5344CB8AC3E}">
        <p14:creationId xmlns:p14="http://schemas.microsoft.com/office/powerpoint/2010/main" val="361591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4</a:t>
            </a:fld>
            <a:endParaRPr lang="en-US"/>
          </a:p>
        </p:txBody>
      </p:sp>
    </p:spTree>
    <p:extLst>
      <p:ext uri="{BB962C8B-B14F-4D97-AF65-F5344CB8AC3E}">
        <p14:creationId xmlns:p14="http://schemas.microsoft.com/office/powerpoint/2010/main" val="381484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5</a:t>
            </a:fld>
            <a:endParaRPr lang="en-US"/>
          </a:p>
        </p:txBody>
      </p:sp>
    </p:spTree>
    <p:extLst>
      <p:ext uri="{BB962C8B-B14F-4D97-AF65-F5344CB8AC3E}">
        <p14:creationId xmlns:p14="http://schemas.microsoft.com/office/powerpoint/2010/main" val="107790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6</a:t>
            </a:fld>
            <a:endParaRPr lang="en-US"/>
          </a:p>
        </p:txBody>
      </p:sp>
    </p:spTree>
    <p:extLst>
      <p:ext uri="{BB962C8B-B14F-4D97-AF65-F5344CB8AC3E}">
        <p14:creationId xmlns:p14="http://schemas.microsoft.com/office/powerpoint/2010/main" val="280798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7</a:t>
            </a:fld>
            <a:endParaRPr lang="en-US"/>
          </a:p>
        </p:txBody>
      </p:sp>
    </p:spTree>
    <p:extLst>
      <p:ext uri="{BB962C8B-B14F-4D97-AF65-F5344CB8AC3E}">
        <p14:creationId xmlns:p14="http://schemas.microsoft.com/office/powerpoint/2010/main" val="63933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8</a:t>
            </a:fld>
            <a:endParaRPr lang="en-US"/>
          </a:p>
        </p:txBody>
      </p:sp>
    </p:spTree>
    <p:extLst>
      <p:ext uri="{BB962C8B-B14F-4D97-AF65-F5344CB8AC3E}">
        <p14:creationId xmlns:p14="http://schemas.microsoft.com/office/powerpoint/2010/main" val="171606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B92B6-B448-43D2-BB41-0F105865AE44}" type="slidenum">
              <a:rPr lang="en-US" smtClean="0"/>
              <a:t>9</a:t>
            </a:fld>
            <a:endParaRPr lang="en-US"/>
          </a:p>
        </p:txBody>
      </p:sp>
    </p:spTree>
    <p:extLst>
      <p:ext uri="{BB962C8B-B14F-4D97-AF65-F5344CB8AC3E}">
        <p14:creationId xmlns:p14="http://schemas.microsoft.com/office/powerpoint/2010/main" val="2139878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310061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286625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36321720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760349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997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5050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937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36089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2229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07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41819244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9598885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3824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587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554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204415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366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18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76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26FA2-3EC9-4717-AD62-D8C823692D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28377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mailto:hartman_s@cde.state.co.us" TargetMode="External"/><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726FA2-3EC9-4717-AD62-D8C823692DD3}" type="slidenum">
              <a:rPr lang="en-US" smtClean="0">
                <a:solidFill>
                  <a:prstClr val="black">
                    <a:tint val="75000"/>
                  </a:prstClr>
                </a:solidFill>
              </a:rPr>
              <a:pPr/>
              <a:t>1</a:t>
            </a:fld>
            <a:endParaRPr lang="en-US" dirty="0">
              <a:solidFill>
                <a:prstClr val="black">
                  <a:tint val="75000"/>
                </a:prstClr>
              </a:solidFill>
            </a:endParaRPr>
          </a:p>
        </p:txBody>
      </p:sp>
      <p:grpSp>
        <p:nvGrpSpPr>
          <p:cNvPr id="4" name="Google Shape;89;p15"/>
          <p:cNvGrpSpPr/>
          <p:nvPr/>
        </p:nvGrpSpPr>
        <p:grpSpPr>
          <a:xfrm>
            <a:off x="-5" y="0"/>
            <a:ext cx="1433700" cy="1433700"/>
            <a:chOff x="87840" y="134578"/>
            <a:chExt cx="1433700" cy="1433700"/>
          </a:xfrm>
        </p:grpSpPr>
        <p:sp>
          <p:nvSpPr>
            <p:cNvPr id="5"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 name="Google Shape;91;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8" name="Title 1"/>
          <p:cNvSpPr txBox="1">
            <a:spLocks/>
          </p:cNvSpPr>
          <p:nvPr/>
        </p:nvSpPr>
        <p:spPr>
          <a:xfrm>
            <a:off x="824552" y="3371845"/>
            <a:ext cx="7772400" cy="152692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5400" kern="1200">
                <a:solidFill>
                  <a:schemeClr val="tx1"/>
                </a:solidFill>
                <a:latin typeface="Museo Slab 500" panose="02000000000000000000" pitchFamily="50" charset="0"/>
                <a:ea typeface="+mj-ea"/>
                <a:cs typeface="+mj-cs"/>
              </a:defRPr>
            </a:lvl1pPr>
          </a:lstStyle>
          <a:p>
            <a:r>
              <a:rPr lang="en-US" sz="3200" b="1" dirty="0" smtClean="0"/>
              <a:t>Colorado Academic Standards 2020</a:t>
            </a:r>
            <a:r>
              <a:rPr lang="en-US" sz="3600" b="1" dirty="0" smtClean="0"/>
              <a:t/>
            </a:r>
            <a:br>
              <a:rPr lang="en-US" sz="3600" b="1" dirty="0" smtClean="0"/>
            </a:br>
            <a:r>
              <a:rPr lang="en-US" sz="2000" dirty="0" smtClean="0">
                <a:solidFill>
                  <a:srgbClr val="FF0000"/>
                </a:solidFill>
              </a:rPr>
              <a:t/>
            </a:r>
            <a:br>
              <a:rPr lang="en-US" sz="2000" dirty="0" smtClean="0">
                <a:solidFill>
                  <a:srgbClr val="FF0000"/>
                </a:solidFill>
              </a:rPr>
            </a:br>
            <a:r>
              <a:rPr lang="en-US" sz="3200" dirty="0" smtClean="0">
                <a:solidFill>
                  <a:srgbClr val="FF0000"/>
                </a:solidFill>
              </a:rPr>
              <a:t>Social Studies</a:t>
            </a:r>
            <a:endParaRPr lang="en-US" sz="3200" dirty="0">
              <a:solidFill>
                <a:srgbClr val="FF0000"/>
              </a:solidFill>
            </a:endParaRPr>
          </a:p>
        </p:txBody>
      </p:sp>
    </p:spTree>
    <p:extLst>
      <p:ext uri="{BB962C8B-B14F-4D97-AF65-F5344CB8AC3E}">
        <p14:creationId xmlns:p14="http://schemas.microsoft.com/office/powerpoint/2010/main" val="2449257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823" y="330764"/>
            <a:ext cx="6651197" cy="710141"/>
          </a:xfrm>
        </p:spPr>
        <p:txBody>
          <a:bodyPr>
            <a:normAutofit/>
          </a:bodyPr>
          <a:lstStyle/>
          <a:p>
            <a:r>
              <a:rPr lang="en-US" sz="3200" dirty="0" smtClean="0"/>
              <a:t>Grade Level Revisions</a:t>
            </a:r>
            <a:endParaRPr lang="en-US" sz="3200" dirty="0"/>
          </a:p>
        </p:txBody>
      </p:sp>
      <p:sp>
        <p:nvSpPr>
          <p:cNvPr id="3" name="Content Placeholder 2"/>
          <p:cNvSpPr>
            <a:spLocks noGrp="1"/>
          </p:cNvSpPr>
          <p:nvPr>
            <p:ph idx="1"/>
          </p:nvPr>
        </p:nvSpPr>
        <p:spPr>
          <a:xfrm>
            <a:off x="628650" y="1463039"/>
            <a:ext cx="7886700" cy="4807131"/>
          </a:xfrm>
        </p:spPr>
        <p:txBody>
          <a:bodyPr>
            <a:normAutofit fontScale="92500" lnSpcReduction="20000"/>
          </a:bodyPr>
          <a:lstStyle/>
          <a:p>
            <a:pPr marL="346075" lvl="1" indent="-342900"/>
            <a:r>
              <a:rPr lang="en-US" sz="2400" dirty="0" smtClean="0">
                <a:solidFill>
                  <a:srgbClr val="C00000"/>
                </a:solidFill>
                <a:latin typeface="Trebuchet MS" panose="020B0603020202020204" pitchFamily="34" charset="0"/>
              </a:rPr>
              <a:t>HS U.S. History: </a:t>
            </a:r>
            <a:r>
              <a:rPr lang="en-US" sz="2400" dirty="0" smtClean="0">
                <a:solidFill>
                  <a:schemeClr val="tx1">
                    <a:lumMod val="65000"/>
                    <a:lumOff val="35000"/>
                  </a:schemeClr>
                </a:solidFill>
                <a:latin typeface="Trebuchet MS" panose="020B0603020202020204" pitchFamily="34" charset="0"/>
              </a:rPr>
              <a:t>All EOs were moved into GLE 2</a:t>
            </a:r>
          </a:p>
          <a:p>
            <a:pPr marL="346075" lvl="1" indent="-342900"/>
            <a:r>
              <a:rPr lang="en-US" sz="2400" dirty="0" smtClean="0">
                <a:solidFill>
                  <a:srgbClr val="C00000"/>
                </a:solidFill>
                <a:latin typeface="Trebuchet MS" panose="020B0603020202020204" pitchFamily="34" charset="0"/>
              </a:rPr>
              <a:t>HS World History: </a:t>
            </a:r>
            <a:r>
              <a:rPr lang="en-US" sz="2400" dirty="0" smtClean="0">
                <a:solidFill>
                  <a:schemeClr val="tx1">
                    <a:lumMod val="65000"/>
                    <a:lumOff val="35000"/>
                  </a:schemeClr>
                </a:solidFill>
                <a:latin typeface="Trebuchet MS" panose="020B0603020202020204" pitchFamily="34" charset="0"/>
              </a:rPr>
              <a:t>All EOs were moved into GLE 3</a:t>
            </a:r>
          </a:p>
          <a:p>
            <a:pPr marL="803275" lvl="2" indent="-342900"/>
            <a:r>
              <a:rPr lang="en-US" sz="2200" dirty="0" smtClean="0">
                <a:solidFill>
                  <a:schemeClr val="tx1">
                    <a:lumMod val="65000"/>
                    <a:lumOff val="35000"/>
                  </a:schemeClr>
                </a:solidFill>
                <a:latin typeface="Trebuchet MS" panose="020B0603020202020204" pitchFamily="34" charset="0"/>
              </a:rPr>
              <a:t>HS History: The inclusion of inquiry in GLE 1 </a:t>
            </a:r>
            <a:endParaRPr lang="en-US" sz="2400" dirty="0">
              <a:solidFill>
                <a:schemeClr val="tx1">
                  <a:lumMod val="65000"/>
                  <a:lumOff val="35000"/>
                </a:schemeClr>
              </a:solidFill>
              <a:latin typeface="Trebuchet MS" panose="020B0603020202020204" pitchFamily="34" charset="0"/>
            </a:endParaRPr>
          </a:p>
          <a:p>
            <a:pPr marL="346075" lvl="1" indent="-342900"/>
            <a:r>
              <a:rPr lang="en-US" sz="2400" dirty="0">
                <a:solidFill>
                  <a:srgbClr val="C00000"/>
                </a:solidFill>
                <a:latin typeface="Trebuchet MS" panose="020B0603020202020204" pitchFamily="34" charset="0"/>
              </a:rPr>
              <a:t>HS Geography:</a:t>
            </a:r>
            <a:r>
              <a:rPr lang="en-US" sz="2400" dirty="0">
                <a:solidFill>
                  <a:schemeClr val="tx1">
                    <a:lumMod val="65000"/>
                    <a:lumOff val="35000"/>
                  </a:schemeClr>
                </a:solidFill>
                <a:latin typeface="Trebuchet MS" panose="020B0603020202020204" pitchFamily="34" charset="0"/>
              </a:rPr>
              <a:t> </a:t>
            </a:r>
            <a:r>
              <a:rPr lang="en-US" sz="2400" dirty="0" smtClean="0">
                <a:solidFill>
                  <a:schemeClr val="tx1">
                    <a:lumMod val="65000"/>
                    <a:lumOff val="35000"/>
                  </a:schemeClr>
                </a:solidFill>
                <a:latin typeface="Trebuchet MS" panose="020B0603020202020204" pitchFamily="34" charset="0"/>
              </a:rPr>
              <a:t>EOs </a:t>
            </a:r>
            <a:r>
              <a:rPr lang="en-US" sz="2400" dirty="0">
                <a:solidFill>
                  <a:schemeClr val="tx1">
                    <a:lumMod val="65000"/>
                    <a:lumOff val="35000"/>
                  </a:schemeClr>
                </a:solidFill>
                <a:latin typeface="Trebuchet MS" panose="020B0603020202020204" pitchFamily="34" charset="0"/>
              </a:rPr>
              <a:t>were added about the impact of climate patterns and land use over the course of history. </a:t>
            </a:r>
            <a:endParaRPr lang="en-US" sz="2400" dirty="0" smtClean="0">
              <a:solidFill>
                <a:schemeClr val="tx1">
                  <a:lumMod val="65000"/>
                  <a:lumOff val="35000"/>
                </a:schemeClr>
              </a:solidFill>
              <a:latin typeface="Trebuchet MS" panose="020B0603020202020204" pitchFamily="34" charset="0"/>
            </a:endParaRPr>
          </a:p>
          <a:p>
            <a:pPr marL="803275" lvl="2" indent="-342900"/>
            <a:r>
              <a:rPr lang="en-US" sz="2200" dirty="0" smtClean="0">
                <a:solidFill>
                  <a:schemeClr val="tx1">
                    <a:lumMod val="65000"/>
                    <a:lumOff val="35000"/>
                  </a:schemeClr>
                </a:solidFill>
                <a:latin typeface="Trebuchet MS" panose="020B0603020202020204" pitchFamily="34" charset="0"/>
              </a:rPr>
              <a:t>The </a:t>
            </a:r>
            <a:r>
              <a:rPr lang="en-US" sz="2200" dirty="0">
                <a:solidFill>
                  <a:schemeClr val="tx1">
                    <a:lumMod val="65000"/>
                    <a:lumOff val="35000"/>
                  </a:schemeClr>
                </a:solidFill>
                <a:latin typeface="Trebuchet MS" panose="020B0603020202020204" pitchFamily="34" charset="0"/>
              </a:rPr>
              <a:t>practices of the discipline, as well as focus on interconnectivity and human-environment interaction have been emphasized through the addition of specific geographic language. </a:t>
            </a:r>
            <a:endParaRPr lang="en-US" sz="2200" dirty="0" smtClean="0">
              <a:solidFill>
                <a:schemeClr val="tx1">
                  <a:lumMod val="65000"/>
                  <a:lumOff val="35000"/>
                </a:schemeClr>
              </a:solidFill>
              <a:latin typeface="Trebuchet MS" panose="020B0603020202020204" pitchFamily="34" charset="0"/>
            </a:endParaRPr>
          </a:p>
          <a:p>
            <a:pPr marL="346075" lvl="1" indent="-342900"/>
            <a:r>
              <a:rPr lang="en-US" sz="2400" dirty="0">
                <a:solidFill>
                  <a:srgbClr val="C00000"/>
                </a:solidFill>
                <a:latin typeface="Trebuchet MS" panose="020B0603020202020204" pitchFamily="34" charset="0"/>
              </a:rPr>
              <a:t>HS </a:t>
            </a:r>
            <a:r>
              <a:rPr lang="en-US" sz="2400" dirty="0" smtClean="0">
                <a:solidFill>
                  <a:srgbClr val="C00000"/>
                </a:solidFill>
                <a:latin typeface="Trebuchet MS" panose="020B0603020202020204" pitchFamily="34" charset="0"/>
              </a:rPr>
              <a:t>Economics</a:t>
            </a:r>
            <a:r>
              <a:rPr lang="en-US" sz="2400" dirty="0" smtClean="0">
                <a:solidFill>
                  <a:schemeClr val="tx1">
                    <a:lumMod val="65000"/>
                    <a:lumOff val="35000"/>
                  </a:schemeClr>
                </a:solidFill>
                <a:latin typeface="Trebuchet MS" panose="020B0603020202020204" pitchFamily="34" charset="0"/>
              </a:rPr>
              <a:t>: The </a:t>
            </a:r>
            <a:r>
              <a:rPr lang="en-US" sz="2400" dirty="0">
                <a:solidFill>
                  <a:schemeClr val="tx1">
                    <a:lumMod val="65000"/>
                    <a:lumOff val="35000"/>
                  </a:schemeClr>
                </a:solidFill>
                <a:latin typeface="Trebuchet MS" panose="020B0603020202020204" pitchFamily="34" charset="0"/>
              </a:rPr>
              <a:t>focus shifted to decision making, micro-economics, macro-economics, and global </a:t>
            </a:r>
            <a:r>
              <a:rPr lang="en-US" sz="2400" dirty="0" smtClean="0">
                <a:solidFill>
                  <a:schemeClr val="tx1">
                    <a:lumMod val="65000"/>
                    <a:lumOff val="35000"/>
                  </a:schemeClr>
                </a:solidFill>
                <a:latin typeface="Trebuchet MS" panose="020B0603020202020204" pitchFamily="34" charset="0"/>
              </a:rPr>
              <a:t>economics</a:t>
            </a:r>
          </a:p>
          <a:p>
            <a:pPr marL="346075" lvl="1" indent="-342900"/>
            <a:r>
              <a:rPr lang="en-US" sz="2400" dirty="0">
                <a:solidFill>
                  <a:srgbClr val="C00000"/>
                </a:solidFill>
                <a:latin typeface="Trebuchet MS" panose="020B0603020202020204" pitchFamily="34" charset="0"/>
              </a:rPr>
              <a:t>PFL:</a:t>
            </a:r>
            <a:r>
              <a:rPr lang="en-US" sz="2400" dirty="0">
                <a:solidFill>
                  <a:schemeClr val="tx1">
                    <a:lumMod val="65000"/>
                    <a:lumOff val="35000"/>
                  </a:schemeClr>
                </a:solidFill>
                <a:latin typeface="Trebuchet MS" panose="020B0603020202020204" pitchFamily="34" charset="0"/>
              </a:rPr>
              <a:t> E</a:t>
            </a:r>
            <a:r>
              <a:rPr lang="en-US" sz="2400" dirty="0" smtClean="0">
                <a:solidFill>
                  <a:schemeClr val="tx1">
                    <a:lumMod val="65000"/>
                    <a:lumOff val="35000"/>
                  </a:schemeClr>
                </a:solidFill>
                <a:latin typeface="Trebuchet MS" panose="020B0603020202020204" pitchFamily="34" charset="0"/>
              </a:rPr>
              <a:t>xpectations </a:t>
            </a:r>
            <a:r>
              <a:rPr lang="en-US" sz="2400" dirty="0">
                <a:solidFill>
                  <a:schemeClr val="tx1">
                    <a:lumMod val="65000"/>
                    <a:lumOff val="35000"/>
                  </a:schemeClr>
                </a:solidFill>
                <a:latin typeface="Trebuchet MS" panose="020B0603020202020204" pitchFamily="34" charset="0"/>
              </a:rPr>
              <a:t>focus on the four themes of financial planning and decision-making. </a:t>
            </a:r>
            <a:endParaRPr lang="en-US" sz="2400" dirty="0" smtClean="0">
              <a:solidFill>
                <a:schemeClr val="tx1">
                  <a:lumMod val="65000"/>
                  <a:lumOff val="35000"/>
                </a:schemeClr>
              </a:solidFill>
              <a:latin typeface="Trebuchet MS" panose="020B0603020202020204" pitchFamily="34" charset="0"/>
            </a:endParaRPr>
          </a:p>
          <a:p>
            <a:pPr marL="346075" lvl="1" indent="-342900"/>
            <a:r>
              <a:rPr lang="en-US" sz="2400" dirty="0">
                <a:solidFill>
                  <a:srgbClr val="C00000"/>
                </a:solidFill>
                <a:latin typeface="Trebuchet MS" panose="020B0603020202020204" pitchFamily="34" charset="0"/>
              </a:rPr>
              <a:t>HS Civics</a:t>
            </a:r>
            <a:r>
              <a:rPr lang="en-US" sz="2400" dirty="0">
                <a:solidFill>
                  <a:schemeClr val="tx1">
                    <a:lumMod val="65000"/>
                    <a:lumOff val="35000"/>
                  </a:schemeClr>
                </a:solidFill>
                <a:latin typeface="Trebuchet MS" panose="020B0603020202020204" pitchFamily="34" charset="0"/>
              </a:rPr>
              <a:t>: </a:t>
            </a:r>
            <a:r>
              <a:rPr lang="en-US" sz="2400" dirty="0" smtClean="0">
                <a:solidFill>
                  <a:schemeClr val="tx1">
                    <a:lumMod val="65000"/>
                    <a:lumOff val="35000"/>
                  </a:schemeClr>
                </a:solidFill>
                <a:latin typeface="Trebuchet MS" panose="020B0603020202020204" pitchFamily="34" charset="0"/>
              </a:rPr>
              <a:t>Duplicate </a:t>
            </a:r>
            <a:r>
              <a:rPr lang="en-US" sz="2400" dirty="0">
                <a:solidFill>
                  <a:schemeClr val="tx1">
                    <a:lumMod val="65000"/>
                    <a:lumOff val="35000"/>
                  </a:schemeClr>
                </a:solidFill>
                <a:latin typeface="Trebuchet MS" panose="020B0603020202020204" pitchFamily="34" charset="0"/>
              </a:rPr>
              <a:t>content has been removed and gaps in the content of the political process and increase the focus on civic virtue and democratic principles </a:t>
            </a:r>
            <a:endParaRPr lang="en-US" sz="2400" dirty="0" smtClean="0">
              <a:solidFill>
                <a:schemeClr val="tx1">
                  <a:lumMod val="65000"/>
                  <a:lumOff val="35000"/>
                </a:schemeClr>
              </a:solidFill>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10</a:t>
            </a:fld>
            <a:endParaRPr lang="en-US" dirty="0">
              <a:solidFill>
                <a:prstClr val="black">
                  <a:tint val="75000"/>
                </a:prstClr>
              </a:solidFill>
            </a:endParaRPr>
          </a:p>
        </p:txBody>
      </p:sp>
      <p:grpSp>
        <p:nvGrpSpPr>
          <p:cNvPr id="5" name="Google Shape;89;p15"/>
          <p:cNvGrpSpPr/>
          <p:nvPr/>
        </p:nvGrpSpPr>
        <p:grpSpPr>
          <a:xfrm>
            <a:off x="-5" y="0"/>
            <a:ext cx="1433700" cy="1433700"/>
            <a:chOff x="87840" y="134578"/>
            <a:chExt cx="1433700" cy="1433700"/>
          </a:xfrm>
        </p:grpSpPr>
        <p:sp>
          <p:nvSpPr>
            <p:cNvPr id="6"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91;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extLst>
      <p:ext uri="{BB962C8B-B14F-4D97-AF65-F5344CB8AC3E}">
        <p14:creationId xmlns:p14="http://schemas.microsoft.com/office/powerpoint/2010/main" val="254618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30890" y="139378"/>
            <a:ext cx="6778787" cy="998306"/>
          </a:xfrm>
        </p:spPr>
        <p:txBody>
          <a:bodyPr>
            <a:noAutofit/>
          </a:bodyPr>
          <a:lstStyle/>
          <a:p>
            <a:r>
              <a:rPr lang="en-US" sz="3200" dirty="0">
                <a:solidFill>
                  <a:schemeClr val="tx1"/>
                </a:solidFill>
              </a:rPr>
              <a:t>Clarification of </a:t>
            </a:r>
            <a:r>
              <a:rPr lang="en-US" sz="3200" dirty="0" smtClean="0">
                <a:solidFill>
                  <a:schemeClr val="tx1"/>
                </a:solidFill>
              </a:rPr>
              <a:t>Topics </a:t>
            </a:r>
            <a:r>
              <a:rPr lang="en-US" sz="3200" dirty="0">
                <a:solidFill>
                  <a:schemeClr val="tx1"/>
                </a:solidFill>
              </a:rPr>
              <a:t>within Evidence </a:t>
            </a:r>
            <a:r>
              <a:rPr lang="en-US" sz="3200" dirty="0" smtClean="0">
                <a:solidFill>
                  <a:schemeClr val="tx1"/>
                </a:solidFill>
              </a:rPr>
              <a:t>Outcomes</a:t>
            </a:r>
            <a:endParaRPr lang="en-US" sz="3200"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11</a:t>
            </a:fld>
            <a:endParaRPr lang="en-US" dirty="0">
              <a:solidFill>
                <a:prstClr val="black">
                  <a:tint val="75000"/>
                </a:prst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556" y="1242927"/>
            <a:ext cx="7210894" cy="538115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975" t="23566" r="51869" b="20621"/>
          <a:stretch/>
        </p:blipFill>
        <p:spPr>
          <a:xfrm>
            <a:off x="1294604" y="2222206"/>
            <a:ext cx="3309626" cy="3194276"/>
          </a:xfrm>
          <a:prstGeom prst="ellipse">
            <a:avLst/>
          </a:prstGeom>
          <a:scene3d>
            <a:camera prst="orthographicFront"/>
            <a:lightRig rig="threePt" dir="t"/>
          </a:scene3d>
          <a:sp3d>
            <a:bevelT/>
          </a:sp3d>
        </p:spPr>
      </p:pic>
      <p:grpSp>
        <p:nvGrpSpPr>
          <p:cNvPr id="12" name="Google Shape;89;p15"/>
          <p:cNvGrpSpPr/>
          <p:nvPr/>
        </p:nvGrpSpPr>
        <p:grpSpPr>
          <a:xfrm>
            <a:off x="-5" y="0"/>
            <a:ext cx="1433700" cy="1433700"/>
            <a:chOff x="87840" y="134578"/>
            <a:chExt cx="1433700" cy="1433700"/>
          </a:xfrm>
        </p:grpSpPr>
        <p:sp>
          <p:nvSpPr>
            <p:cNvPr id="13"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4" name="Google Shape;91;p15"/>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Tree>
    <p:extLst>
      <p:ext uri="{BB962C8B-B14F-4D97-AF65-F5344CB8AC3E}">
        <p14:creationId xmlns:p14="http://schemas.microsoft.com/office/powerpoint/2010/main" val="714508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01140" y="86215"/>
            <a:ext cx="7642860" cy="100812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000000"/>
                </a:solidFill>
                <a:latin typeface="Museo Slab 500" panose="02000000000000000000" pitchFamily="50" charset="0"/>
                <a:ea typeface="+mj-ea"/>
                <a:cs typeface="+mj-cs"/>
              </a:defRPr>
            </a:lvl1pPr>
          </a:lstStyle>
          <a:p>
            <a:r>
              <a:rPr lang="en-US" sz="3200" dirty="0">
                <a:latin typeface="Trebuchet MS" panose="020B0603020202020204" pitchFamily="34" charset="0"/>
              </a:rPr>
              <a:t>Academic Context and Connections: </a:t>
            </a:r>
            <a:endParaRPr lang="en-US" sz="3200" dirty="0" smtClean="0">
              <a:latin typeface="Trebuchet MS" panose="020B0603020202020204" pitchFamily="34" charset="0"/>
            </a:endParaRPr>
          </a:p>
          <a:p>
            <a:r>
              <a:rPr lang="en-US" sz="3200" dirty="0" smtClean="0">
                <a:latin typeface="Trebuchet MS" panose="020B0603020202020204" pitchFamily="34" charset="0"/>
              </a:rPr>
              <a:t>CO </a:t>
            </a:r>
            <a:r>
              <a:rPr lang="en-US" sz="3200" dirty="0">
                <a:latin typeface="Trebuchet MS" panose="020B0603020202020204" pitchFamily="34" charset="0"/>
              </a:rPr>
              <a:t>Essential Skills</a:t>
            </a:r>
          </a:p>
        </p:txBody>
      </p:sp>
      <p:grpSp>
        <p:nvGrpSpPr>
          <p:cNvPr id="6" name="Google Shape;89;p15"/>
          <p:cNvGrpSpPr/>
          <p:nvPr/>
        </p:nvGrpSpPr>
        <p:grpSpPr>
          <a:xfrm>
            <a:off x="-5" y="0"/>
            <a:ext cx="1433700" cy="1433700"/>
            <a:chOff x="87840" y="134578"/>
            <a:chExt cx="1433700" cy="1433700"/>
          </a:xfrm>
        </p:grpSpPr>
        <p:sp>
          <p:nvSpPr>
            <p:cNvPr id="7"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 name="Google Shape;91;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8" name="Picture 17"/>
          <p:cNvPicPr/>
          <p:nvPr/>
        </p:nvPicPr>
        <p:blipFill rotWithShape="1">
          <a:blip r:embed="rId4"/>
          <a:srcRect l="18922" t="11174" r="19179" b="5467"/>
          <a:stretch/>
        </p:blipFill>
        <p:spPr bwMode="auto">
          <a:xfrm>
            <a:off x="1182855" y="1249525"/>
            <a:ext cx="7203003" cy="5273679"/>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48577" t="31664" r="23697" b="35399"/>
          <a:stretch/>
        </p:blipFill>
        <p:spPr bwMode="auto">
          <a:xfrm>
            <a:off x="4217677" y="2069328"/>
            <a:ext cx="4045353" cy="3661368"/>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758737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3"/>
          <a:srcRect l="18922" t="11174" r="19179" b="5467"/>
          <a:stretch/>
        </p:blipFill>
        <p:spPr bwMode="auto">
          <a:xfrm>
            <a:off x="1072143" y="1257143"/>
            <a:ext cx="7283302" cy="5151273"/>
          </a:xfrm>
          <a:prstGeom prst="rect">
            <a:avLst/>
          </a:prstGeom>
          <a:ln>
            <a:noFill/>
          </a:ln>
          <a:extLst>
            <a:ext uri="{53640926-AAD7-44D8-BBD7-CCE9431645EC}">
              <a14:shadowObscured xmlns:a14="http://schemas.microsoft.com/office/drawing/2010/main"/>
            </a:ext>
          </a:extLst>
        </p:spPr>
      </p:pic>
      <p:sp>
        <p:nvSpPr>
          <p:cNvPr id="5" name="Title 1"/>
          <p:cNvSpPr txBox="1">
            <a:spLocks/>
          </p:cNvSpPr>
          <p:nvPr/>
        </p:nvSpPr>
        <p:spPr>
          <a:xfrm>
            <a:off x="1402634" y="133345"/>
            <a:ext cx="7886700" cy="93451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000000"/>
                </a:solidFill>
                <a:latin typeface="Museo Slab 500" panose="02000000000000000000" pitchFamily="50" charset="0"/>
                <a:ea typeface="+mj-ea"/>
                <a:cs typeface="+mj-cs"/>
              </a:defRPr>
            </a:lvl1pPr>
          </a:lstStyle>
          <a:p>
            <a:r>
              <a:rPr lang="en-US" sz="3200" dirty="0">
                <a:latin typeface="Trebuchet MS" panose="020B0603020202020204" pitchFamily="34" charset="0"/>
              </a:rPr>
              <a:t>Academic Context and Connections: Inquiry Questions</a:t>
            </a:r>
          </a:p>
        </p:txBody>
      </p:sp>
      <p:grpSp>
        <p:nvGrpSpPr>
          <p:cNvPr id="6" name="Google Shape;89;p15"/>
          <p:cNvGrpSpPr/>
          <p:nvPr/>
        </p:nvGrpSpPr>
        <p:grpSpPr>
          <a:xfrm>
            <a:off x="-5" y="0"/>
            <a:ext cx="1433700" cy="1433700"/>
            <a:chOff x="87840" y="134578"/>
            <a:chExt cx="1433700" cy="1433700"/>
          </a:xfrm>
        </p:grpSpPr>
        <p:sp>
          <p:nvSpPr>
            <p:cNvPr id="7"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 name="Google Shape;91;p15"/>
            <p:cNvPicPr preferRelativeResize="0"/>
            <p:nvPr/>
          </p:nvPicPr>
          <p:blipFill rotWithShape="1">
            <a:blip r:embed="rId4">
              <a:alphaModFix/>
            </a:blip>
            <a:srcRect/>
            <a:stretch/>
          </p:blipFill>
          <p:spPr>
            <a:xfrm>
              <a:off x="118809" y="134578"/>
              <a:ext cx="1371670" cy="1371670"/>
            </a:xfrm>
            <a:prstGeom prst="rect">
              <a:avLst/>
            </a:prstGeom>
            <a:noFill/>
            <a:ln>
              <a:noFill/>
            </a:ln>
          </p:spPr>
        </p:pic>
      </p:grpSp>
      <p:pic>
        <p:nvPicPr>
          <p:cNvPr id="9" name="Picture 8"/>
          <p:cNvPicPr/>
          <p:nvPr/>
        </p:nvPicPr>
        <p:blipFill rotWithShape="1">
          <a:blip r:embed="rId3"/>
          <a:srcRect l="50301" t="39144" r="23004" b="18428"/>
          <a:stretch/>
        </p:blipFill>
        <p:spPr bwMode="auto">
          <a:xfrm>
            <a:off x="4242391" y="2127857"/>
            <a:ext cx="3774557" cy="3773211"/>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157913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695" y="136478"/>
            <a:ext cx="7587475" cy="968991"/>
          </a:xfrm>
        </p:spPr>
        <p:txBody>
          <a:bodyPr>
            <a:noAutofit/>
          </a:bodyPr>
          <a:lstStyle/>
          <a:p>
            <a:r>
              <a:rPr lang="en-US" sz="3200" dirty="0">
                <a:latin typeface="Trebuchet MS" panose="020B0603020202020204" pitchFamily="34" charset="0"/>
              </a:rPr>
              <a:t>Academic Context and Connections: Nature and Skills </a:t>
            </a:r>
            <a:r>
              <a:rPr lang="en-US" sz="3200" dirty="0" smtClean="0">
                <a:latin typeface="Trebuchet MS" panose="020B0603020202020204" pitchFamily="34" charset="0"/>
              </a:rPr>
              <a:t>of  ____________</a:t>
            </a:r>
            <a:endParaRPr lang="en-US" sz="3200"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14</a:t>
            </a:fld>
            <a:endParaRPr lang="en-US" dirty="0">
              <a:solidFill>
                <a:prstClr val="black">
                  <a:tint val="75000"/>
                </a:prstClr>
              </a:solidFill>
            </a:endParaRPr>
          </a:p>
        </p:txBody>
      </p:sp>
      <p:pic>
        <p:nvPicPr>
          <p:cNvPr id="5" name="Picture 4"/>
          <p:cNvPicPr/>
          <p:nvPr/>
        </p:nvPicPr>
        <p:blipFill rotWithShape="1">
          <a:blip r:embed="rId3"/>
          <a:srcRect l="18985" t="11175" r="19179" b="5921"/>
          <a:stretch/>
        </p:blipFill>
        <p:spPr bwMode="auto">
          <a:xfrm>
            <a:off x="1119117" y="1241946"/>
            <a:ext cx="7219665" cy="533627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20627" t="14134" r="50638" b="37494"/>
          <a:stretch/>
        </p:blipFill>
        <p:spPr bwMode="auto">
          <a:xfrm>
            <a:off x="818504" y="1433700"/>
            <a:ext cx="4244813" cy="4135273"/>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grpSp>
        <p:nvGrpSpPr>
          <p:cNvPr id="7" name="Google Shape;89;p15"/>
          <p:cNvGrpSpPr/>
          <p:nvPr/>
        </p:nvGrpSpPr>
        <p:grpSpPr>
          <a:xfrm>
            <a:off x="-5" y="0"/>
            <a:ext cx="1433700" cy="1433700"/>
            <a:chOff x="87840" y="134578"/>
            <a:chExt cx="1433700" cy="1433700"/>
          </a:xfrm>
        </p:grpSpPr>
        <p:sp>
          <p:nvSpPr>
            <p:cNvPr id="8"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 name="Google Shape;91;p15"/>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Tree>
    <p:extLst>
      <p:ext uri="{BB962C8B-B14F-4D97-AF65-F5344CB8AC3E}">
        <p14:creationId xmlns:p14="http://schemas.microsoft.com/office/powerpoint/2010/main" val="2255036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15</a:t>
            </a:fld>
            <a:endParaRPr lang="en-US" dirty="0">
              <a:solidFill>
                <a:prstClr val="black">
                  <a:tint val="75000"/>
                </a:prstClr>
              </a:solidFill>
            </a:endParaRPr>
          </a:p>
        </p:txBody>
      </p:sp>
      <p:pic>
        <p:nvPicPr>
          <p:cNvPr id="5" name="Picture 4"/>
          <p:cNvPicPr/>
          <p:nvPr/>
        </p:nvPicPr>
        <p:blipFill rotWithShape="1">
          <a:blip r:embed="rId3"/>
          <a:srcRect l="18985" t="11175" r="19179" b="5921"/>
          <a:stretch/>
        </p:blipFill>
        <p:spPr bwMode="auto">
          <a:xfrm>
            <a:off x="1043719" y="1252216"/>
            <a:ext cx="7318211" cy="5063320"/>
          </a:xfrm>
          <a:prstGeom prst="rect">
            <a:avLst/>
          </a:prstGeom>
          <a:ln>
            <a:noFill/>
          </a:ln>
          <a:extLst>
            <a:ext uri="{53640926-AAD7-44D8-BBD7-CCE9431645EC}">
              <a14:shadowObscured xmlns:a14="http://schemas.microsoft.com/office/drawing/2010/main"/>
            </a:ext>
          </a:extLst>
        </p:spPr>
      </p:pic>
      <p:grpSp>
        <p:nvGrpSpPr>
          <p:cNvPr id="6" name="Google Shape;89;p15"/>
          <p:cNvGrpSpPr/>
          <p:nvPr/>
        </p:nvGrpSpPr>
        <p:grpSpPr>
          <a:xfrm>
            <a:off x="-5" y="0"/>
            <a:ext cx="1433700" cy="1433700"/>
            <a:chOff x="87840" y="134578"/>
            <a:chExt cx="1433700" cy="1433700"/>
          </a:xfrm>
        </p:grpSpPr>
        <p:sp>
          <p:nvSpPr>
            <p:cNvPr id="7"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8" name="Google Shape;91;p15"/>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
        <p:nvSpPr>
          <p:cNvPr id="9" name="Title 1"/>
          <p:cNvSpPr txBox="1">
            <a:spLocks/>
          </p:cNvSpPr>
          <p:nvPr/>
        </p:nvSpPr>
        <p:spPr>
          <a:xfrm>
            <a:off x="1433695" y="160396"/>
            <a:ext cx="7886700" cy="1050877"/>
          </a:xfrm>
          <a:prstGeom prst="rect">
            <a:avLst/>
          </a:prstGeom>
        </p:spPr>
        <p:txBody>
          <a:bodyPr vert="horz" lIns="0" tIns="0" rIns="0" bIns="0" rtlCol="0" anchor="t" anchorCtr="0">
            <a:normAutofit fontScale="85000" lnSpcReduction="10000"/>
          </a:bodyPr>
          <a:lstStyle>
            <a:lvl1pPr algn="l" defTabSz="914400" rtl="0" eaLnBrk="1" latinLnBrk="0" hangingPunct="1">
              <a:lnSpc>
                <a:spcPct val="100000"/>
              </a:lnSpc>
              <a:spcBef>
                <a:spcPct val="0"/>
              </a:spcBef>
              <a:buNone/>
              <a:defRPr sz="2400" kern="1200">
                <a:solidFill>
                  <a:srgbClr val="000000"/>
                </a:solidFill>
                <a:latin typeface="Museo Slab 500" panose="02000000000000000000" pitchFamily="50" charset="0"/>
                <a:ea typeface="+mj-ea"/>
                <a:cs typeface="+mj-cs"/>
              </a:defRPr>
            </a:lvl1pPr>
          </a:lstStyle>
          <a:p>
            <a:r>
              <a:rPr lang="en-US" sz="3600" dirty="0">
                <a:latin typeface="Trebuchet MS" panose="020B0603020202020204" pitchFamily="34" charset="0"/>
              </a:rPr>
              <a:t>Academic Context and Connections: Disciplinary, Information and Media Literacy</a:t>
            </a:r>
          </a:p>
          <a:p>
            <a:endParaRPr lang="en-US" sz="3600" dirty="0">
              <a:latin typeface="Trebuchet MS" panose="020B0603020202020204" pitchFamily="34" charset="0"/>
            </a:endParaRPr>
          </a:p>
        </p:txBody>
      </p:sp>
      <p:pic>
        <p:nvPicPr>
          <p:cNvPr id="12" name="Picture 11"/>
          <p:cNvPicPr/>
          <p:nvPr/>
        </p:nvPicPr>
        <p:blipFill rotWithShape="1">
          <a:blip r:embed="rId3"/>
          <a:srcRect l="46230" t="15897" r="20954" b="30085"/>
          <a:stretch/>
        </p:blipFill>
        <p:spPr bwMode="auto">
          <a:xfrm>
            <a:off x="4421875" y="1754255"/>
            <a:ext cx="3830874" cy="3541076"/>
          </a:xfrm>
          <a:prstGeom prst="ellipse">
            <a:avLst/>
          </a:prstGeom>
          <a:ln>
            <a:noFill/>
          </a:ln>
          <a:scene3d>
            <a:camera prst="orthographicFront"/>
            <a:lightRig rig="threePt" dir="t"/>
          </a:scene3d>
          <a:sp3d>
            <a:bevelT/>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715684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42" b="17573"/>
          <a:stretch/>
        </p:blipFill>
        <p:spPr bwMode="auto">
          <a:xfrm>
            <a:off x="2962666" y="4107976"/>
            <a:ext cx="3223076" cy="232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433695" y="330764"/>
            <a:ext cx="7886700" cy="710141"/>
          </a:xfrm>
        </p:spPr>
        <p:txBody>
          <a:bodyPr>
            <a:normAutofit/>
          </a:bodyPr>
          <a:lstStyle/>
          <a:p>
            <a:r>
              <a:rPr lang="en-US" sz="3200" dirty="0" smtClean="0"/>
              <a:t>Contact Information</a:t>
            </a:r>
            <a:endParaRPr lang="en-US" sz="3200"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r>
              <a:rPr lang="en-US" dirty="0" smtClean="0"/>
              <a:t>Stephanie Hartman, </a:t>
            </a:r>
            <a:r>
              <a:rPr lang="en-US" dirty="0" smtClean="0"/>
              <a:t>Ph.D. </a:t>
            </a:r>
          </a:p>
          <a:p>
            <a:pPr algn="ctr"/>
            <a:r>
              <a:rPr lang="en-US" dirty="0" smtClean="0"/>
              <a:t>Social Studies </a:t>
            </a:r>
            <a:r>
              <a:rPr lang="en-US" dirty="0" smtClean="0"/>
              <a:t>Content Specialist</a:t>
            </a:r>
          </a:p>
          <a:p>
            <a:pPr algn="ctr"/>
            <a:r>
              <a:rPr lang="en-US" dirty="0" smtClean="0">
                <a:hlinkClick r:id="rId3"/>
              </a:rPr>
              <a:t>hartman_s@cde.state.co.us</a:t>
            </a:r>
            <a:endParaRPr lang="en-US" dirty="0" smtClean="0"/>
          </a:p>
          <a:p>
            <a:pPr algn="ctr"/>
            <a:r>
              <a:rPr lang="en-US" dirty="0" smtClean="0"/>
              <a:t>303-866-6577</a:t>
            </a:r>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grpSp>
        <p:nvGrpSpPr>
          <p:cNvPr id="5" name="Google Shape;89;p15"/>
          <p:cNvGrpSpPr/>
          <p:nvPr/>
        </p:nvGrpSpPr>
        <p:grpSpPr>
          <a:xfrm>
            <a:off x="-5" y="0"/>
            <a:ext cx="1433700" cy="1433700"/>
            <a:chOff x="87840" y="134578"/>
            <a:chExt cx="1433700" cy="1433700"/>
          </a:xfrm>
        </p:grpSpPr>
        <p:sp>
          <p:nvSpPr>
            <p:cNvPr id="6"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91;p15"/>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Tree>
    <p:extLst>
      <p:ext uri="{BB962C8B-B14F-4D97-AF65-F5344CB8AC3E}">
        <p14:creationId xmlns:p14="http://schemas.microsoft.com/office/powerpoint/2010/main" val="50095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78" y="361779"/>
            <a:ext cx="7300531" cy="710141"/>
          </a:xfrm>
        </p:spPr>
        <p:txBody>
          <a:bodyPr>
            <a:normAutofit/>
          </a:bodyPr>
          <a:lstStyle/>
          <a:p>
            <a:r>
              <a:rPr lang="en-US" sz="3200" dirty="0" smtClean="0"/>
              <a:t>Information and Purpose</a:t>
            </a:r>
            <a:endParaRPr lang="en-US" sz="3200" dirty="0"/>
          </a:p>
        </p:txBody>
      </p:sp>
      <p:sp>
        <p:nvSpPr>
          <p:cNvPr id="3" name="Content Placeholder 2"/>
          <p:cNvSpPr>
            <a:spLocks noGrp="1"/>
          </p:cNvSpPr>
          <p:nvPr>
            <p:ph idx="1"/>
          </p:nvPr>
        </p:nvSpPr>
        <p:spPr>
          <a:xfrm>
            <a:off x="716845" y="1708700"/>
            <a:ext cx="7798505" cy="2399276"/>
          </a:xfrm>
        </p:spPr>
        <p:txBody>
          <a:bodyPr/>
          <a:lstStyle/>
          <a:p>
            <a:pPr marL="342900" indent="-342900">
              <a:buFont typeface="Arial" panose="020B0604020202020204" pitchFamily="34" charset="0"/>
              <a:buChar char="•"/>
            </a:pPr>
            <a:r>
              <a:rPr lang="en-US" dirty="0">
                <a:solidFill>
                  <a:schemeClr val="tx1"/>
                </a:solidFill>
              </a:rPr>
              <a:t>Provide an overview of the standards review and revision process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What to look for in the revised Colorado academic standards document. </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2</a:t>
            </a:fld>
            <a:endParaRPr lang="en-US" dirty="0">
              <a:solidFill>
                <a:prstClr val="black">
                  <a:tint val="75000"/>
                </a:prstClr>
              </a:solidFill>
            </a:endParaRPr>
          </a:p>
        </p:txBody>
      </p:sp>
      <p:grpSp>
        <p:nvGrpSpPr>
          <p:cNvPr id="5" name="Google Shape;89;p15"/>
          <p:cNvGrpSpPr/>
          <p:nvPr/>
        </p:nvGrpSpPr>
        <p:grpSpPr>
          <a:xfrm>
            <a:off x="-5" y="0"/>
            <a:ext cx="1433700" cy="1433700"/>
            <a:chOff x="87840" y="134578"/>
            <a:chExt cx="1433700" cy="1433700"/>
          </a:xfrm>
        </p:grpSpPr>
        <p:sp>
          <p:nvSpPr>
            <p:cNvPr id="6"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91;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026" name="Picture 2" descr="C:\Users\Hartman_S\AppData\Local\Microsoft\Windows\Temporary Internet Files\Content.IE5\BB75AUC5\observac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091" y="5063319"/>
            <a:ext cx="1549849" cy="164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70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639" y="233377"/>
            <a:ext cx="7410735" cy="710141"/>
          </a:xfrm>
        </p:spPr>
        <p:txBody>
          <a:bodyPr>
            <a:noAutofit/>
          </a:bodyPr>
          <a:lstStyle/>
          <a:p>
            <a:r>
              <a:rPr lang="en-US" sz="3200" dirty="0" smtClean="0"/>
              <a:t>Guiding Principles for the Review and </a:t>
            </a:r>
            <a:r>
              <a:rPr lang="en-US" sz="3200" dirty="0" smtClean="0"/>
              <a:t>Revision Process</a:t>
            </a:r>
            <a:endParaRPr lang="en-US" sz="3200"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b="1" dirty="0" smtClean="0">
                <a:solidFill>
                  <a:schemeClr val="tx1"/>
                </a:solidFill>
              </a:rPr>
              <a:t>Transparent</a:t>
            </a:r>
          </a:p>
          <a:p>
            <a:pPr marL="342900" indent="-342900">
              <a:buFont typeface="Arial" panose="020B0604020202020204" pitchFamily="34" charset="0"/>
              <a:buChar char="•"/>
            </a:pPr>
            <a:r>
              <a:rPr lang="en-US" b="1" dirty="0" smtClean="0">
                <a:solidFill>
                  <a:schemeClr val="tx1"/>
                </a:solidFill>
              </a:rPr>
              <a:t>Inclusive</a:t>
            </a:r>
          </a:p>
          <a:p>
            <a:pPr marL="342900" indent="-342900">
              <a:buFont typeface="Arial" panose="020B0604020202020204" pitchFamily="34" charset="0"/>
              <a:buChar char="•"/>
            </a:pPr>
            <a:r>
              <a:rPr lang="en-US" b="1" dirty="0" smtClean="0">
                <a:solidFill>
                  <a:schemeClr val="tx1"/>
                </a:solidFill>
              </a:rPr>
              <a:t>Research-informed</a:t>
            </a:r>
          </a:p>
          <a:p>
            <a:pPr marL="342900" indent="-342900">
              <a:buFont typeface="Arial" panose="020B0604020202020204" pitchFamily="34" charset="0"/>
              <a:buChar char="•"/>
            </a:pPr>
            <a:r>
              <a:rPr lang="en-US" b="1" dirty="0" smtClean="0">
                <a:solidFill>
                  <a:schemeClr val="tx1"/>
                </a:solidFill>
              </a:rPr>
              <a:t>Consistent</a:t>
            </a:r>
          </a:p>
          <a:p>
            <a:pPr marL="342900" indent="-342900">
              <a:buFont typeface="Arial" panose="020B0604020202020204" pitchFamily="34" charset="0"/>
              <a:buChar char="•"/>
            </a:pPr>
            <a:r>
              <a:rPr lang="en-US" b="1" dirty="0" smtClean="0">
                <a:solidFill>
                  <a:schemeClr val="tx1"/>
                </a:solidFill>
              </a:rPr>
              <a:t>Substantive</a:t>
            </a:r>
          </a:p>
          <a:p>
            <a:pPr marL="342900" indent="-342900">
              <a:buFont typeface="Arial" panose="020B0604020202020204" pitchFamily="34" charset="0"/>
              <a:buChar char="•"/>
            </a:pPr>
            <a:r>
              <a:rPr lang="en-US" b="1" dirty="0" smtClean="0">
                <a:solidFill>
                  <a:schemeClr val="tx1"/>
                </a:solidFill>
              </a:rPr>
              <a:t>Improvement-oriented</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3</a:t>
            </a:fld>
            <a:endParaRPr lang="en-US" dirty="0">
              <a:solidFill>
                <a:prstClr val="black">
                  <a:tint val="75000"/>
                </a:prstClr>
              </a:solidFill>
            </a:endParaRPr>
          </a:p>
        </p:txBody>
      </p:sp>
      <p:grpSp>
        <p:nvGrpSpPr>
          <p:cNvPr id="5" name="Google Shape;89;p15"/>
          <p:cNvGrpSpPr/>
          <p:nvPr/>
        </p:nvGrpSpPr>
        <p:grpSpPr>
          <a:xfrm>
            <a:off x="-5" y="0"/>
            <a:ext cx="1433700" cy="1433700"/>
            <a:chOff x="87840" y="134578"/>
            <a:chExt cx="1433700" cy="1433700"/>
          </a:xfrm>
        </p:grpSpPr>
        <p:sp>
          <p:nvSpPr>
            <p:cNvPr id="6"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91;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extLst>
      <p:ext uri="{BB962C8B-B14F-4D97-AF65-F5344CB8AC3E}">
        <p14:creationId xmlns:p14="http://schemas.microsoft.com/office/powerpoint/2010/main" val="1600078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695" y="221581"/>
            <a:ext cx="7218985" cy="710141"/>
          </a:xfrm>
        </p:spPr>
        <p:txBody>
          <a:bodyPr>
            <a:noAutofit/>
          </a:bodyPr>
          <a:lstStyle/>
          <a:p>
            <a:r>
              <a:rPr lang="en-US" sz="3200" dirty="0"/>
              <a:t>Standards Review and Revision:</a:t>
            </a:r>
            <a:br>
              <a:rPr lang="en-US" sz="3200" dirty="0"/>
            </a:br>
            <a:r>
              <a:rPr lang="en-US" sz="3200" dirty="0"/>
              <a:t>Roles and Responsibilities</a:t>
            </a:r>
            <a:endParaRPr lang="en-US" sz="3200" dirty="0">
              <a:solidFill>
                <a:schemeClr val="tx1"/>
              </a:solidFill>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4</a:t>
            </a:fld>
            <a:endParaRPr lang="en-US" dirty="0">
              <a:solidFill>
                <a:prstClr val="black">
                  <a:tint val="75000"/>
                </a:prstClr>
              </a:solidFill>
            </a:endParaRPr>
          </a:p>
        </p:txBody>
      </p:sp>
      <p:graphicFrame>
        <p:nvGraphicFramePr>
          <p:cNvPr id="5" name="Diagram 4"/>
          <p:cNvGraphicFramePr/>
          <p:nvPr>
            <p:extLst>
              <p:ext uri="{D42A27DB-BD31-4B8C-83A1-F6EECF244321}">
                <p14:modId xmlns:p14="http://schemas.microsoft.com/office/powerpoint/2010/main" val="516371901"/>
              </p:ext>
            </p:extLst>
          </p:nvPr>
        </p:nvGraphicFramePr>
        <p:xfrm>
          <a:off x="-5" y="1576386"/>
          <a:ext cx="8762259" cy="509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oogle Shape;89;p15"/>
          <p:cNvGrpSpPr/>
          <p:nvPr/>
        </p:nvGrpSpPr>
        <p:grpSpPr>
          <a:xfrm>
            <a:off x="-5" y="0"/>
            <a:ext cx="1433700" cy="1433700"/>
            <a:chOff x="87840" y="134578"/>
            <a:chExt cx="1433700" cy="1433700"/>
          </a:xfrm>
        </p:grpSpPr>
        <p:sp>
          <p:nvSpPr>
            <p:cNvPr id="8"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 name="Google Shape;91;p15"/>
            <p:cNvPicPr preferRelativeResize="0"/>
            <p:nvPr/>
          </p:nvPicPr>
          <p:blipFill rotWithShape="1">
            <a:blip r:embed="rId8">
              <a:alphaModFix/>
            </a:blip>
            <a:srcRect/>
            <a:stretch/>
          </p:blipFill>
          <p:spPr>
            <a:xfrm>
              <a:off x="118809" y="134578"/>
              <a:ext cx="1371670" cy="1371670"/>
            </a:xfrm>
            <a:prstGeom prst="rect">
              <a:avLst/>
            </a:prstGeom>
            <a:noFill/>
            <a:ln>
              <a:noFill/>
            </a:ln>
          </p:spPr>
        </p:pic>
      </p:grpSp>
    </p:spTree>
    <p:extLst>
      <p:ext uri="{BB962C8B-B14F-4D97-AF65-F5344CB8AC3E}">
        <p14:creationId xmlns:p14="http://schemas.microsoft.com/office/powerpoint/2010/main" val="2928457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843" y="178785"/>
            <a:ext cx="7137780" cy="710141"/>
          </a:xfrm>
        </p:spPr>
        <p:txBody>
          <a:bodyPr>
            <a:noAutofit/>
          </a:bodyPr>
          <a:lstStyle/>
          <a:p>
            <a:r>
              <a:rPr lang="en-US" sz="3200" dirty="0" smtClean="0"/>
              <a:t>Committee Decision Making Process</a:t>
            </a:r>
            <a:endParaRPr lang="en-US" sz="3200" dirty="0">
              <a:solidFill>
                <a:schemeClr val="tx1"/>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pPr marL="457200" lvl="1" indent="0">
              <a:buNone/>
            </a:pPr>
            <a:endParaRPr lang="en-US" dirty="0"/>
          </a:p>
          <a:p>
            <a:endParaRPr lang="en-US" dirty="0"/>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5</a:t>
            </a:fld>
            <a:endParaRPr lang="en-US" dirty="0">
              <a:solidFill>
                <a:prstClr val="black">
                  <a:tint val="75000"/>
                </a:prstClr>
              </a:solidFill>
            </a:endParaRPr>
          </a:p>
        </p:txBody>
      </p:sp>
      <p:sp>
        <p:nvSpPr>
          <p:cNvPr id="7" name="Content Placeholder 4"/>
          <p:cNvSpPr txBox="1">
            <a:spLocks/>
          </p:cNvSpPr>
          <p:nvPr/>
        </p:nvSpPr>
        <p:spPr>
          <a:xfrm>
            <a:off x="628650" y="1684451"/>
            <a:ext cx="7886700" cy="503702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5C6670"/>
                </a:solidFill>
                <a:latin typeface="Trebuchet MS" panose="020B0603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The committees considered the following factors as they proposed revisions to the standards:</a:t>
            </a:r>
          </a:p>
          <a:p>
            <a:pPr lvl="1"/>
            <a:r>
              <a:rPr lang="en-US" dirty="0" smtClean="0"/>
              <a:t>How high is the demand for change (i.e., number of stakeholders, variety of stakeholders, number of sources)?</a:t>
            </a:r>
          </a:p>
          <a:p>
            <a:pPr lvl="1"/>
            <a:r>
              <a:rPr lang="en-US" dirty="0" smtClean="0"/>
              <a:t>What is the scope of the proposed change (i.e., one grade level, many grade levels, many subject areas)?</a:t>
            </a:r>
          </a:p>
          <a:p>
            <a:pPr lvl="1"/>
            <a:r>
              <a:rPr lang="en-US" dirty="0" smtClean="0"/>
              <a:t>What would be the effect (positive or negative) on classroom teaching and student learning?</a:t>
            </a:r>
          </a:p>
          <a:p>
            <a:pPr lvl="1"/>
            <a:r>
              <a:rPr lang="en-US" dirty="0" smtClean="0"/>
              <a:t>What might be the potential cost (i.e., financial, staff time and training)?</a:t>
            </a:r>
          </a:p>
          <a:p>
            <a:pPr lvl="1"/>
            <a:r>
              <a:rPr lang="en-US" b="1" u="sng" dirty="0" smtClean="0"/>
              <a:t>Do the benefits of a proposed change outweigh the costs?</a:t>
            </a:r>
          </a:p>
          <a:p>
            <a:pPr lvl="1"/>
            <a:endParaRPr lang="en-US" dirty="0" smtClean="0"/>
          </a:p>
          <a:p>
            <a:pPr lvl="1"/>
            <a:endParaRPr lang="en-US" dirty="0" smtClean="0"/>
          </a:p>
        </p:txBody>
      </p:sp>
      <p:grpSp>
        <p:nvGrpSpPr>
          <p:cNvPr id="6" name="Google Shape;89;p15"/>
          <p:cNvGrpSpPr/>
          <p:nvPr/>
        </p:nvGrpSpPr>
        <p:grpSpPr>
          <a:xfrm>
            <a:off x="-5" y="0"/>
            <a:ext cx="1433700" cy="1433700"/>
            <a:chOff x="87840" y="134578"/>
            <a:chExt cx="1433700" cy="1433700"/>
          </a:xfrm>
        </p:grpSpPr>
        <p:sp>
          <p:nvSpPr>
            <p:cNvPr id="8"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 name="Google Shape;91;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extLst>
      <p:ext uri="{BB962C8B-B14F-4D97-AF65-F5344CB8AC3E}">
        <p14:creationId xmlns:p14="http://schemas.microsoft.com/office/powerpoint/2010/main" val="1794423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chemeClr val="tx1"/>
                </a:solidFill>
              </a:rPr>
              <a:t>Revised Standards Document</a:t>
            </a:r>
            <a:endParaRPr lang="en-US" sz="4000"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309856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695" y="330764"/>
            <a:ext cx="7260361" cy="710141"/>
          </a:xfrm>
        </p:spPr>
        <p:txBody>
          <a:bodyPr>
            <a:normAutofit fontScale="90000"/>
          </a:bodyPr>
          <a:lstStyle/>
          <a:p>
            <a:r>
              <a:rPr lang="en-US" sz="3600" dirty="0" smtClean="0"/>
              <a:t> High Level Overview of Changes</a:t>
            </a:r>
            <a:endParaRPr lang="en-US" sz="36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The </a:t>
            </a:r>
            <a:r>
              <a:rPr lang="en-US" dirty="0"/>
              <a:t>title of </a:t>
            </a:r>
            <a:r>
              <a:rPr lang="en-US" dirty="0" smtClean="0"/>
              <a:t>Prepared </a:t>
            </a:r>
            <a:r>
              <a:rPr lang="en-US" dirty="0"/>
              <a:t>Graduate Competencies section of the standards document </a:t>
            </a:r>
            <a:r>
              <a:rPr lang="en-US" dirty="0" smtClean="0"/>
              <a:t>has been changed to </a:t>
            </a:r>
            <a:r>
              <a:rPr lang="en-US" i="1" u="sng" dirty="0"/>
              <a:t>Prepared Graduate </a:t>
            </a:r>
            <a:r>
              <a:rPr lang="en-US" i="1" u="sng" dirty="0" smtClean="0"/>
              <a:t>Statements.</a:t>
            </a:r>
            <a:r>
              <a:rPr lang="en-US" dirty="0" smtClean="0"/>
              <a:t> </a:t>
            </a:r>
            <a:endParaRPr lang="en-US" dirty="0" smtClean="0"/>
          </a:p>
          <a:p>
            <a:pPr marL="342900" indent="-342900">
              <a:buFont typeface="Arial" panose="020B0604020202020204" pitchFamily="34" charset="0"/>
              <a:buChar char="•"/>
            </a:pPr>
            <a:r>
              <a:rPr lang="en-US" dirty="0"/>
              <a:t>R</a:t>
            </a:r>
            <a:r>
              <a:rPr lang="en-US" dirty="0" smtClean="0"/>
              <a:t>ight </a:t>
            </a:r>
            <a:r>
              <a:rPr lang="en-US" dirty="0"/>
              <a:t>side </a:t>
            </a:r>
            <a:r>
              <a:rPr lang="en-US" dirty="0" smtClean="0"/>
              <a:t>heading changed </a:t>
            </a:r>
            <a:r>
              <a:rPr lang="en-US" dirty="0"/>
              <a:t>from 21st Century Skills and Readiness Competencies to </a:t>
            </a:r>
            <a:r>
              <a:rPr lang="en-US" i="1" u="sng" dirty="0"/>
              <a:t>Academic Context and Connections</a:t>
            </a:r>
            <a:r>
              <a:rPr lang="en-US" i="1" dirty="0"/>
              <a:t>. </a:t>
            </a:r>
            <a:endParaRPr lang="en-US" i="1" dirty="0" smtClean="0"/>
          </a:p>
          <a:p>
            <a:pPr marL="1028700" lvl="1" indent="-342900"/>
            <a:r>
              <a:rPr lang="en-US" sz="1800" dirty="0" smtClean="0">
                <a:latin typeface="Trebuchet MS" panose="020B0603020202020204" pitchFamily="34" charset="0"/>
              </a:rPr>
              <a:t>Colorado Essential Skills (formerly 21</a:t>
            </a:r>
            <a:r>
              <a:rPr lang="en-US" sz="1800" baseline="30000" dirty="0" smtClean="0">
                <a:latin typeface="Trebuchet MS" panose="020B0603020202020204" pitchFamily="34" charset="0"/>
              </a:rPr>
              <a:t>st</a:t>
            </a:r>
            <a:r>
              <a:rPr lang="en-US" sz="1800" dirty="0" smtClean="0">
                <a:latin typeface="Trebuchet MS" panose="020B0603020202020204" pitchFamily="34" charset="0"/>
              </a:rPr>
              <a:t> Century Skills)</a:t>
            </a:r>
          </a:p>
          <a:p>
            <a:pPr marL="1028700" lvl="1" indent="-342900"/>
            <a:r>
              <a:rPr lang="en-US" sz="1800" dirty="0" smtClean="0">
                <a:latin typeface="Trebuchet MS" panose="020B0603020202020204" pitchFamily="34" charset="0"/>
              </a:rPr>
              <a:t>Inquiry Questions</a:t>
            </a:r>
          </a:p>
          <a:p>
            <a:pPr marL="1028700" lvl="1" indent="-342900"/>
            <a:r>
              <a:rPr lang="en-US" sz="1800" dirty="0" smtClean="0">
                <a:latin typeface="Trebuchet MS" panose="020B0603020202020204" pitchFamily="34" charset="0"/>
              </a:rPr>
              <a:t>Nature &amp; Skills of _______ (history, geography, economics, civics)</a:t>
            </a:r>
          </a:p>
          <a:p>
            <a:pPr marL="1028700" lvl="1" indent="-342900"/>
            <a:r>
              <a:rPr lang="en-US" sz="1800" dirty="0" smtClean="0">
                <a:latin typeface="Trebuchet MS" panose="020B0603020202020204" pitchFamily="34" charset="0"/>
              </a:rPr>
              <a:t>Disciplinary, Information, and Media Literacy</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7</a:t>
            </a:fld>
            <a:endParaRPr lang="en-US" dirty="0">
              <a:solidFill>
                <a:prstClr val="black">
                  <a:tint val="75000"/>
                </a:prstClr>
              </a:solidFill>
            </a:endParaRPr>
          </a:p>
        </p:txBody>
      </p:sp>
      <p:grpSp>
        <p:nvGrpSpPr>
          <p:cNvPr id="5" name="Google Shape;89;p15"/>
          <p:cNvGrpSpPr/>
          <p:nvPr/>
        </p:nvGrpSpPr>
        <p:grpSpPr>
          <a:xfrm>
            <a:off x="-5" y="0"/>
            <a:ext cx="1433700" cy="1433700"/>
            <a:chOff x="87840" y="134578"/>
            <a:chExt cx="1433700" cy="1433700"/>
          </a:xfrm>
        </p:grpSpPr>
        <p:sp>
          <p:nvSpPr>
            <p:cNvPr id="6"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91;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extLst>
      <p:ext uri="{BB962C8B-B14F-4D97-AF65-F5344CB8AC3E}">
        <p14:creationId xmlns:p14="http://schemas.microsoft.com/office/powerpoint/2010/main" val="1413635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rtman_S\AppData\Local\Microsoft\Windows\Temporary Internet Files\Content.IE5\7A8DCZGF\money-clipart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14" y="2406799"/>
            <a:ext cx="1164835" cy="10631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33695" y="330764"/>
            <a:ext cx="7710305" cy="710141"/>
          </a:xfrm>
        </p:spPr>
        <p:txBody>
          <a:bodyPr>
            <a:normAutofit fontScale="90000"/>
          </a:bodyPr>
          <a:lstStyle/>
          <a:p>
            <a:r>
              <a:rPr lang="en-US" sz="3600" dirty="0" smtClean="0"/>
              <a:t> High Level Overview of Changes </a:t>
            </a:r>
            <a:r>
              <a:rPr lang="en-US" sz="2700" dirty="0" smtClean="0"/>
              <a:t>(</a:t>
            </a:r>
            <a:r>
              <a:rPr lang="en-US" sz="2700" dirty="0" err="1" smtClean="0"/>
              <a:t>con’t</a:t>
            </a:r>
            <a:r>
              <a:rPr lang="en-US" sz="2700" dirty="0" smtClean="0"/>
              <a:t>)</a:t>
            </a:r>
            <a:endParaRPr lang="en-US" sz="2700"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All </a:t>
            </a:r>
            <a:r>
              <a:rPr lang="en-US" dirty="0"/>
              <a:t>Personal Financial Literacy (PFL) expectations </a:t>
            </a:r>
            <a:r>
              <a:rPr lang="en-US" dirty="0" smtClean="0"/>
              <a:t>were moved into </a:t>
            </a:r>
            <a:r>
              <a:rPr lang="en-US" dirty="0"/>
              <a:t>the economics standards.  </a:t>
            </a:r>
            <a:endParaRPr lang="en-US" dirty="0" smtClean="0"/>
          </a:p>
          <a:p>
            <a:pPr marL="1028700" lvl="1" indent="-342900"/>
            <a:r>
              <a:rPr lang="en-US" dirty="0" smtClean="0"/>
              <a:t>Applicable </a:t>
            </a:r>
            <a:r>
              <a:rPr lang="en-US" dirty="0"/>
              <a:t>math PFL Evidence Outcomes (EOs) were incorporated into the social studies economics standards (PFL </a:t>
            </a:r>
            <a:r>
              <a:rPr lang="en-US" dirty="0" smtClean="0"/>
              <a:t>GLEs and EOs).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Example </a:t>
            </a:r>
            <a:r>
              <a:rPr lang="en-US" dirty="0" smtClean="0"/>
              <a:t>topics were included to some EOs to help clarify the EO and provide guidance for districts and teachers</a:t>
            </a: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8</a:t>
            </a:fld>
            <a:endParaRPr lang="en-US" dirty="0">
              <a:solidFill>
                <a:prstClr val="black">
                  <a:tint val="75000"/>
                </a:prstClr>
              </a:solidFill>
            </a:endParaRPr>
          </a:p>
        </p:txBody>
      </p:sp>
      <p:grpSp>
        <p:nvGrpSpPr>
          <p:cNvPr id="5" name="Google Shape;89;p15"/>
          <p:cNvGrpSpPr/>
          <p:nvPr/>
        </p:nvGrpSpPr>
        <p:grpSpPr>
          <a:xfrm>
            <a:off x="-5" y="0"/>
            <a:ext cx="1433700" cy="1433700"/>
            <a:chOff x="87840" y="134578"/>
            <a:chExt cx="1433700" cy="1433700"/>
          </a:xfrm>
        </p:grpSpPr>
        <p:sp>
          <p:nvSpPr>
            <p:cNvPr id="6"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91;p15"/>
            <p:cNvPicPr preferRelativeResize="0"/>
            <p:nvPr/>
          </p:nvPicPr>
          <p:blipFill rotWithShape="1">
            <a:blip r:embed="rId4">
              <a:alphaModFix/>
            </a:blip>
            <a:srcRect/>
            <a:stretch/>
          </p:blipFill>
          <p:spPr>
            <a:xfrm>
              <a:off x="118809" y="134578"/>
              <a:ext cx="1371670" cy="1371670"/>
            </a:xfrm>
            <a:prstGeom prst="rect">
              <a:avLst/>
            </a:prstGeom>
            <a:noFill/>
            <a:ln>
              <a:noFill/>
            </a:ln>
          </p:spPr>
        </p:pic>
      </p:gr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285" y="4425253"/>
            <a:ext cx="2831627" cy="138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113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823" y="330764"/>
            <a:ext cx="6651197" cy="710141"/>
          </a:xfrm>
        </p:spPr>
        <p:txBody>
          <a:bodyPr>
            <a:normAutofit/>
          </a:bodyPr>
          <a:lstStyle/>
          <a:p>
            <a:r>
              <a:rPr lang="en-US" sz="3200" dirty="0" smtClean="0"/>
              <a:t>Grade Level Revisions</a:t>
            </a:r>
            <a:endParaRPr lang="en-US" sz="3200" dirty="0"/>
          </a:p>
        </p:txBody>
      </p:sp>
      <p:sp>
        <p:nvSpPr>
          <p:cNvPr id="3" name="Content Placeholder 2"/>
          <p:cNvSpPr>
            <a:spLocks noGrp="1"/>
          </p:cNvSpPr>
          <p:nvPr>
            <p:ph idx="1"/>
          </p:nvPr>
        </p:nvSpPr>
        <p:spPr>
          <a:xfrm>
            <a:off x="628650" y="1463039"/>
            <a:ext cx="7886700" cy="4807131"/>
          </a:xfrm>
        </p:spPr>
        <p:txBody>
          <a:bodyPr>
            <a:normAutofit fontScale="85000" lnSpcReduction="10000"/>
          </a:bodyPr>
          <a:lstStyle/>
          <a:p>
            <a:r>
              <a:rPr lang="en-US" dirty="0" smtClean="0"/>
              <a:t>Grades K – 5: minimal revisions</a:t>
            </a:r>
          </a:p>
          <a:p>
            <a:pPr marL="914400" indent="-406400">
              <a:buFont typeface="Arial" panose="020B0604020202020204" pitchFamily="34" charset="0"/>
              <a:buChar char="•"/>
            </a:pPr>
            <a:r>
              <a:rPr lang="en-US" sz="2000" dirty="0" smtClean="0"/>
              <a:t>Primarily clarification of language, better horizontal and vertical alignment</a:t>
            </a:r>
          </a:p>
          <a:p>
            <a:r>
              <a:rPr lang="en-US" dirty="0" smtClean="0"/>
              <a:t>Grades 6 – 7: </a:t>
            </a:r>
          </a:p>
          <a:p>
            <a:pPr marL="914400" indent="-449263">
              <a:buFont typeface="Arial" panose="020B0604020202020204" pitchFamily="34" charset="0"/>
              <a:buChar char="•"/>
            </a:pPr>
            <a:r>
              <a:rPr lang="en-US" sz="2000" dirty="0" smtClean="0"/>
              <a:t>The </a:t>
            </a:r>
            <a:r>
              <a:rPr lang="en-US" sz="2000" dirty="0"/>
              <a:t>revisions to the 6th and 7th grade social studies </a:t>
            </a:r>
            <a:r>
              <a:rPr lang="en-US" sz="2000" dirty="0" smtClean="0"/>
              <a:t>EOs </a:t>
            </a:r>
            <a:r>
              <a:rPr lang="en-US" sz="2000" dirty="0"/>
              <a:t>include shifts to </a:t>
            </a:r>
            <a:r>
              <a:rPr lang="en-US" sz="2000" b="1" i="1" dirty="0"/>
              <a:t>a regional </a:t>
            </a:r>
            <a:r>
              <a:rPr lang="en-US" sz="2000" dirty="0"/>
              <a:t>(geographic) lens (Western and Eastern Hemisphere respectively) rather than a historical emphasis in an effort to better integrate, align, and focus the 6th and 7th grade standards</a:t>
            </a:r>
            <a:r>
              <a:rPr lang="en-US" sz="2000" dirty="0" smtClean="0"/>
              <a:t>.</a:t>
            </a:r>
          </a:p>
          <a:p>
            <a:pPr marL="1600200" lvl="1" indent="-449263"/>
            <a:r>
              <a:rPr lang="en-US" sz="1600" dirty="0">
                <a:latin typeface="Trebuchet MS" panose="020B0603020202020204" pitchFamily="34" charset="0"/>
              </a:rPr>
              <a:t>Grade 6 PFL: focus on the role of consumers, competition, resource distribution, and marketing within market </a:t>
            </a:r>
            <a:r>
              <a:rPr lang="en-US" sz="1600" dirty="0" smtClean="0">
                <a:latin typeface="Trebuchet MS" panose="020B0603020202020204" pitchFamily="34" charset="0"/>
              </a:rPr>
              <a:t>economies</a:t>
            </a:r>
          </a:p>
          <a:p>
            <a:pPr marL="1600200" lvl="1" indent="-449263"/>
            <a:r>
              <a:rPr lang="en-US" sz="1600" dirty="0">
                <a:latin typeface="Trebuchet MS" panose="020B0603020202020204" pitchFamily="34" charset="0"/>
              </a:rPr>
              <a:t>Grade 7 PFL: 7th Grade EOs focus on comparing financial systems, workplace conditions, consumer choices, and the role of government among global economies</a:t>
            </a:r>
            <a:r>
              <a:rPr lang="en-US" sz="1600" dirty="0" smtClean="0">
                <a:latin typeface="Trebuchet MS" panose="020B0603020202020204" pitchFamily="34" charset="0"/>
              </a:rPr>
              <a:t>.</a:t>
            </a:r>
            <a:endParaRPr lang="en-US" dirty="0" smtClean="0">
              <a:latin typeface="Trebuchet MS" panose="020B0603020202020204" pitchFamily="34" charset="0"/>
            </a:endParaRPr>
          </a:p>
          <a:p>
            <a:pPr marL="3175" lvl="1" indent="0">
              <a:buNone/>
            </a:pPr>
            <a:r>
              <a:rPr lang="en-US" sz="2400" dirty="0">
                <a:solidFill>
                  <a:srgbClr val="5C6670"/>
                </a:solidFill>
                <a:latin typeface="Trebuchet MS" panose="020B0603020202020204" pitchFamily="34" charset="0"/>
              </a:rPr>
              <a:t>Grade 8: minimal revisions</a:t>
            </a:r>
          </a:p>
          <a:p>
            <a:pPr marL="914400" lvl="1" indent="-449263"/>
            <a:r>
              <a:rPr lang="en-US" sz="2100" dirty="0">
                <a:solidFill>
                  <a:srgbClr val="5C6670"/>
                </a:solidFill>
                <a:latin typeface="Trebuchet MS" panose="020B0603020202020204" pitchFamily="34" charset="0"/>
              </a:rPr>
              <a:t>Primarily clarification of language, better horizontal and vertical alignment</a:t>
            </a:r>
          </a:p>
          <a:p>
            <a:pPr marL="1538288" lvl="2" indent="-392113"/>
            <a:r>
              <a:rPr lang="en-US" sz="1600" dirty="0">
                <a:latin typeface="Trebuchet MS" panose="020B0603020202020204" pitchFamily="34" charset="0"/>
              </a:rPr>
              <a:t>Grade 8 PFL GLE and EOs were revised to address fundamental consumer and employment issues as relevant to the study of U.S. History. </a:t>
            </a:r>
            <a:endParaRPr lang="en-US" sz="1600" dirty="0" smtClean="0">
              <a:latin typeface="Trebuchet MS" panose="020B0603020202020204" pitchFamily="34" charset="0"/>
            </a:endParaRPr>
          </a:p>
          <a:p>
            <a:pPr marL="346075" lvl="1" indent="-342900"/>
            <a:endParaRPr lang="en-US" sz="2400" dirty="0" smtClean="0">
              <a:solidFill>
                <a:schemeClr val="tx1">
                  <a:lumMod val="65000"/>
                  <a:lumOff val="35000"/>
                </a:schemeClr>
              </a:solidFill>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solidFill>
                  <a:prstClr val="black">
                    <a:tint val="75000"/>
                  </a:prstClr>
                </a:solidFill>
              </a:rPr>
              <a:pPr/>
              <a:t>9</a:t>
            </a:fld>
            <a:endParaRPr lang="en-US" dirty="0">
              <a:solidFill>
                <a:prstClr val="black">
                  <a:tint val="75000"/>
                </a:prstClr>
              </a:solidFill>
            </a:endParaRPr>
          </a:p>
        </p:txBody>
      </p:sp>
      <p:grpSp>
        <p:nvGrpSpPr>
          <p:cNvPr id="5" name="Google Shape;89;p15"/>
          <p:cNvGrpSpPr/>
          <p:nvPr/>
        </p:nvGrpSpPr>
        <p:grpSpPr>
          <a:xfrm>
            <a:off x="-5" y="0"/>
            <a:ext cx="1433700" cy="1433700"/>
            <a:chOff x="87840" y="134578"/>
            <a:chExt cx="1433700" cy="1433700"/>
          </a:xfrm>
        </p:grpSpPr>
        <p:sp>
          <p:nvSpPr>
            <p:cNvPr id="6" name="Google Shape;90;p1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91;p1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extLst>
      <p:ext uri="{BB962C8B-B14F-4D97-AF65-F5344CB8AC3E}">
        <p14:creationId xmlns:p14="http://schemas.microsoft.com/office/powerpoint/2010/main" val="1781819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10005</TotalTime>
  <Words>932</Words>
  <Application>Microsoft Office PowerPoint</Application>
  <PresentationFormat>On-screen Show (4:3)</PresentationFormat>
  <Paragraphs>115</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Light Blue to Green Theme</vt:lpstr>
      <vt:lpstr>1_Light Blue to Green Theme</vt:lpstr>
      <vt:lpstr>PowerPoint Presentation</vt:lpstr>
      <vt:lpstr>Information and Purpose</vt:lpstr>
      <vt:lpstr>Guiding Principles for the Review and Revision Process</vt:lpstr>
      <vt:lpstr>Standards Review and Revision: Roles and Responsibilities</vt:lpstr>
      <vt:lpstr>Committee Decision Making Process</vt:lpstr>
      <vt:lpstr>Revised Standards Document</vt:lpstr>
      <vt:lpstr> High Level Overview of Changes</vt:lpstr>
      <vt:lpstr> High Level Overview of Changes (con’t)</vt:lpstr>
      <vt:lpstr>Grade Level Revisions</vt:lpstr>
      <vt:lpstr>Grade Level Revisions</vt:lpstr>
      <vt:lpstr>Clarification of Topics within Evidence Outcomes</vt:lpstr>
      <vt:lpstr>PowerPoint Presentation</vt:lpstr>
      <vt:lpstr>PowerPoint Presentation</vt:lpstr>
      <vt:lpstr>Academic Context and Connections: Nature and Skills of  ____________</vt:lpstr>
      <vt:lpstr>PowerPoint Presentation</vt:lpstr>
      <vt:lpstr>Contact Information</vt:lpstr>
    </vt:vector>
  </TitlesOfParts>
  <Company>Colorado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Review and Revision: Social Studies, Science and Mathematics Committees Final Recommendations  Presentation to the  Colorado State Board of Education April XX, 2018</dc:title>
  <dc:creator>Cobb, Floyd</dc:creator>
  <cp:lastModifiedBy>Hartman, Stephanie</cp:lastModifiedBy>
  <cp:revision>194</cp:revision>
  <cp:lastPrinted>2018-10-02T16:00:45Z</cp:lastPrinted>
  <dcterms:created xsi:type="dcterms:W3CDTF">2018-03-27T22:07:41Z</dcterms:created>
  <dcterms:modified xsi:type="dcterms:W3CDTF">2018-10-02T21:16:20Z</dcterms:modified>
</cp:coreProperties>
</file>