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20"/>
  </p:notesMasterIdLst>
  <p:sldIdLst>
    <p:sldId id="273" r:id="rId3"/>
    <p:sldId id="257" r:id="rId4"/>
    <p:sldId id="258" r:id="rId5"/>
    <p:sldId id="259" r:id="rId6"/>
    <p:sldId id="263" r:id="rId7"/>
    <p:sldId id="274" r:id="rId8"/>
    <p:sldId id="265" r:id="rId9"/>
    <p:sldId id="266" r:id="rId10"/>
    <p:sldId id="267" r:id="rId11"/>
    <p:sldId id="268" r:id="rId12"/>
    <p:sldId id="276" r:id="rId13"/>
    <p:sldId id="279" r:id="rId14"/>
    <p:sldId id="277" r:id="rId15"/>
    <p:sldId id="278" r:id="rId16"/>
    <p:sldId id="269" r:id="rId17"/>
    <p:sldId id="275"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p:restoredTop sz="80682"/>
  </p:normalViewPr>
  <p:slideViewPr>
    <p:cSldViewPr snapToGrid="0" snapToObjects="1">
      <p:cViewPr varScale="1">
        <p:scale>
          <a:sx n="71" d="100"/>
          <a:sy n="71" d="100"/>
        </p:scale>
        <p:origin x="255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34F5E8-70F2-4295-8995-64CC15962967}"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FD21A1CD-8103-4535-829F-1B9DA3FEF400}">
      <dgm:prSet phldrT="[Text]" custT="1"/>
      <dgm:spPr/>
      <dgm:t>
        <a:bodyPr/>
        <a:lstStyle/>
        <a:p>
          <a:r>
            <a:rPr lang="en-US" sz="1400" b="1" dirty="0" smtClean="0">
              <a:solidFill>
                <a:schemeClr val="tx1"/>
              </a:solidFill>
            </a:rPr>
            <a:t>State Board of Education</a:t>
          </a:r>
        </a:p>
        <a:p>
          <a:r>
            <a:rPr lang="en-US" sz="1400" b="0" dirty="0" smtClean="0">
              <a:solidFill>
                <a:schemeClr val="tx1"/>
              </a:solidFill>
            </a:rPr>
            <a:t>Made decisions to guide the review and revision process; approve revisions</a:t>
          </a:r>
          <a:endParaRPr lang="en-US" sz="1400" b="0" dirty="0">
            <a:solidFill>
              <a:schemeClr val="tx1"/>
            </a:solidFill>
          </a:endParaRPr>
        </a:p>
      </dgm:t>
    </dgm:pt>
    <dgm:pt modelId="{B6F01990-57F6-49BA-877F-EABCDFE28BCE}" type="parTrans" cxnId="{1AA5D247-26E1-4516-8DDD-3474C449150B}">
      <dgm:prSet/>
      <dgm:spPr/>
      <dgm:t>
        <a:bodyPr/>
        <a:lstStyle/>
        <a:p>
          <a:endParaRPr lang="en-US" sz="4000"/>
        </a:p>
      </dgm:t>
    </dgm:pt>
    <dgm:pt modelId="{5F3A5F07-611F-4630-BBB2-C994E9F2ECC8}" type="sibTrans" cxnId="{1AA5D247-26E1-4516-8DDD-3474C449150B}">
      <dgm:prSet/>
      <dgm:spPr/>
      <dgm:t>
        <a:bodyPr/>
        <a:lstStyle/>
        <a:p>
          <a:endParaRPr lang="en-US" sz="4000"/>
        </a:p>
      </dgm:t>
    </dgm:pt>
    <dgm:pt modelId="{F2C90BB1-2298-483D-8A3C-E21C9FAA4D45}">
      <dgm:prSet phldrT="[Text]" custT="1"/>
      <dgm:spPr/>
      <dgm:t>
        <a:bodyPr/>
        <a:lstStyle/>
        <a:p>
          <a:r>
            <a:rPr lang="en-US" sz="1400" b="1" dirty="0" smtClean="0"/>
            <a:t>Stakeholders</a:t>
          </a:r>
        </a:p>
        <a:p>
          <a:r>
            <a:rPr lang="en-US" sz="1400" dirty="0" smtClean="0"/>
            <a:t>Provided feedback  on standards review process and proposed revisions </a:t>
          </a:r>
          <a:endParaRPr lang="en-US" sz="1400" dirty="0"/>
        </a:p>
      </dgm:t>
    </dgm:pt>
    <dgm:pt modelId="{DD48AFCF-9B0B-4105-82F9-C2909F833B7F}" type="parTrans" cxnId="{C0E6D329-1C0F-43BC-A790-EE1B3621F388}">
      <dgm:prSet/>
      <dgm:spPr/>
      <dgm:t>
        <a:bodyPr/>
        <a:lstStyle/>
        <a:p>
          <a:endParaRPr lang="en-US" sz="4000"/>
        </a:p>
      </dgm:t>
    </dgm:pt>
    <dgm:pt modelId="{B7A5C74A-1414-4B07-9B5F-FDC4678B3164}" type="sibTrans" cxnId="{C0E6D329-1C0F-43BC-A790-EE1B3621F388}">
      <dgm:prSet/>
      <dgm:spPr/>
      <dgm:t>
        <a:bodyPr/>
        <a:lstStyle/>
        <a:p>
          <a:endParaRPr lang="en-US" sz="4000"/>
        </a:p>
      </dgm:t>
    </dgm:pt>
    <dgm:pt modelId="{0EA12872-5FFB-4BF4-91CF-5D705C486987}">
      <dgm:prSet phldrT="[Text]" custT="1"/>
      <dgm:spPr/>
      <dgm:t>
        <a:bodyPr/>
        <a:lstStyle/>
        <a:p>
          <a:r>
            <a:rPr lang="en-US" sz="1400" b="1" dirty="0" smtClean="0">
              <a:solidFill>
                <a:schemeClr val="tx1"/>
              </a:solidFill>
            </a:rPr>
            <a:t>Review Committees</a:t>
          </a:r>
        </a:p>
        <a:p>
          <a:r>
            <a:rPr lang="en-US" sz="1400" dirty="0" smtClean="0">
              <a:solidFill>
                <a:schemeClr val="tx1"/>
              </a:solidFill>
            </a:rPr>
            <a:t>Proposed revisions to the standards for State Board consideration</a:t>
          </a:r>
          <a:endParaRPr lang="en-US" sz="1400" dirty="0">
            <a:solidFill>
              <a:schemeClr val="tx1"/>
            </a:solidFill>
          </a:endParaRPr>
        </a:p>
      </dgm:t>
    </dgm:pt>
    <dgm:pt modelId="{26A2A579-D543-47E5-A3E5-00B050EACC4F}" type="parTrans" cxnId="{2493FF11-66A4-4A35-AFB9-C0FEF90C19F9}">
      <dgm:prSet/>
      <dgm:spPr/>
      <dgm:t>
        <a:bodyPr/>
        <a:lstStyle/>
        <a:p>
          <a:endParaRPr lang="en-US" sz="4000"/>
        </a:p>
      </dgm:t>
    </dgm:pt>
    <dgm:pt modelId="{09F3DB4E-F1CA-4914-9820-2F157ED95E3C}" type="sibTrans" cxnId="{2493FF11-66A4-4A35-AFB9-C0FEF90C19F9}">
      <dgm:prSet/>
      <dgm:spPr/>
      <dgm:t>
        <a:bodyPr/>
        <a:lstStyle/>
        <a:p>
          <a:endParaRPr lang="en-US" sz="4000"/>
        </a:p>
      </dgm:t>
    </dgm:pt>
    <dgm:pt modelId="{A7D3272E-0BD8-4442-A301-B8E300D757D2}">
      <dgm:prSet phldrT="[Text]" custT="1"/>
      <dgm:spPr/>
      <dgm:t>
        <a:bodyPr/>
        <a:lstStyle/>
        <a:p>
          <a:r>
            <a:rPr lang="en-US" sz="1400" b="1" dirty="0" smtClean="0">
              <a:solidFill>
                <a:schemeClr val="tx1"/>
              </a:solidFill>
            </a:rPr>
            <a:t>CDE Staff</a:t>
          </a:r>
        </a:p>
        <a:p>
          <a:r>
            <a:rPr lang="en-US" sz="1400" b="0" dirty="0" smtClean="0">
              <a:solidFill>
                <a:schemeClr val="tx1"/>
              </a:solidFill>
            </a:rPr>
            <a:t>Facilitated the review and revision process and staff the content area committees</a:t>
          </a:r>
          <a:endParaRPr lang="en-US" sz="1400" b="0" dirty="0">
            <a:solidFill>
              <a:schemeClr val="tx1"/>
            </a:solidFill>
          </a:endParaRPr>
        </a:p>
      </dgm:t>
    </dgm:pt>
    <dgm:pt modelId="{7326FD97-A437-4B9C-8C5C-AF5FE586BDA9}" type="parTrans" cxnId="{4EF9C9D1-A657-49CC-9F13-C39227FD01A6}">
      <dgm:prSet/>
      <dgm:spPr/>
      <dgm:t>
        <a:bodyPr/>
        <a:lstStyle/>
        <a:p>
          <a:endParaRPr lang="en-US" sz="4000"/>
        </a:p>
      </dgm:t>
    </dgm:pt>
    <dgm:pt modelId="{AFB901E0-478B-47DE-BC4F-02A9EEFF6230}" type="sibTrans" cxnId="{4EF9C9D1-A657-49CC-9F13-C39227FD01A6}">
      <dgm:prSet/>
      <dgm:spPr/>
      <dgm:t>
        <a:bodyPr/>
        <a:lstStyle/>
        <a:p>
          <a:endParaRPr lang="en-US" sz="4000"/>
        </a:p>
      </dgm:t>
    </dgm:pt>
    <dgm:pt modelId="{0E65177F-B103-4CA2-9654-2A3261D3A6A0}" type="pres">
      <dgm:prSet presAssocID="{8D34F5E8-70F2-4295-8995-64CC15962967}" presName="Name0" presStyleCnt="0">
        <dgm:presLayoutVars>
          <dgm:chMax val="1"/>
          <dgm:dir/>
          <dgm:animLvl val="ctr"/>
          <dgm:resizeHandles val="exact"/>
        </dgm:presLayoutVars>
      </dgm:prSet>
      <dgm:spPr/>
      <dgm:t>
        <a:bodyPr/>
        <a:lstStyle/>
        <a:p>
          <a:endParaRPr lang="en-US"/>
        </a:p>
      </dgm:t>
    </dgm:pt>
    <dgm:pt modelId="{63C349C8-A34F-4FC4-9356-C8EEA926A355}" type="pres">
      <dgm:prSet presAssocID="{FD21A1CD-8103-4535-829F-1B9DA3FEF400}" presName="centerShape" presStyleLbl="node0" presStyleIdx="0" presStyleCnt="1"/>
      <dgm:spPr/>
      <dgm:t>
        <a:bodyPr/>
        <a:lstStyle/>
        <a:p>
          <a:endParaRPr lang="en-US"/>
        </a:p>
      </dgm:t>
    </dgm:pt>
    <dgm:pt modelId="{2F525C0B-B82E-4B88-B485-CB21158A752A}" type="pres">
      <dgm:prSet presAssocID="{F2C90BB1-2298-483D-8A3C-E21C9FAA4D45}" presName="node" presStyleLbl="node1" presStyleIdx="0" presStyleCnt="3" custScaleX="139896" custScaleY="140064" custRadScaleRad="101661">
        <dgm:presLayoutVars>
          <dgm:bulletEnabled val="1"/>
        </dgm:presLayoutVars>
      </dgm:prSet>
      <dgm:spPr/>
      <dgm:t>
        <a:bodyPr/>
        <a:lstStyle/>
        <a:p>
          <a:endParaRPr lang="en-US"/>
        </a:p>
      </dgm:t>
    </dgm:pt>
    <dgm:pt modelId="{7E6CFF04-7C12-432E-BE63-2177135CBEEE}" type="pres">
      <dgm:prSet presAssocID="{F2C90BB1-2298-483D-8A3C-E21C9FAA4D45}" presName="dummy" presStyleCnt="0"/>
      <dgm:spPr/>
      <dgm:t>
        <a:bodyPr/>
        <a:lstStyle/>
        <a:p>
          <a:endParaRPr lang="en-US"/>
        </a:p>
      </dgm:t>
    </dgm:pt>
    <dgm:pt modelId="{BE09B83B-199C-451A-900A-C761CCB9BE19}" type="pres">
      <dgm:prSet presAssocID="{B7A5C74A-1414-4B07-9B5F-FDC4678B3164}" presName="sibTrans" presStyleLbl="sibTrans2D1" presStyleIdx="0" presStyleCnt="3"/>
      <dgm:spPr/>
      <dgm:t>
        <a:bodyPr/>
        <a:lstStyle/>
        <a:p>
          <a:endParaRPr lang="en-US"/>
        </a:p>
      </dgm:t>
    </dgm:pt>
    <dgm:pt modelId="{53D2C58A-EF77-45AB-A202-44147190645A}" type="pres">
      <dgm:prSet presAssocID="{0EA12872-5FFB-4BF4-91CF-5D705C486987}" presName="node" presStyleLbl="node1" presStyleIdx="1" presStyleCnt="3" custScaleX="139896" custScaleY="140064">
        <dgm:presLayoutVars>
          <dgm:bulletEnabled val="1"/>
        </dgm:presLayoutVars>
      </dgm:prSet>
      <dgm:spPr/>
      <dgm:t>
        <a:bodyPr/>
        <a:lstStyle/>
        <a:p>
          <a:endParaRPr lang="en-US"/>
        </a:p>
      </dgm:t>
    </dgm:pt>
    <dgm:pt modelId="{E6D71BEA-5AA7-4C30-8BC2-345E562E8CF4}" type="pres">
      <dgm:prSet presAssocID="{0EA12872-5FFB-4BF4-91CF-5D705C486987}" presName="dummy" presStyleCnt="0"/>
      <dgm:spPr/>
      <dgm:t>
        <a:bodyPr/>
        <a:lstStyle/>
        <a:p>
          <a:endParaRPr lang="en-US"/>
        </a:p>
      </dgm:t>
    </dgm:pt>
    <dgm:pt modelId="{1A9D1790-7B7E-4F40-AA4A-DFF9793548A3}" type="pres">
      <dgm:prSet presAssocID="{09F3DB4E-F1CA-4914-9820-2F157ED95E3C}" presName="sibTrans" presStyleLbl="sibTrans2D1" presStyleIdx="1" presStyleCnt="3"/>
      <dgm:spPr/>
      <dgm:t>
        <a:bodyPr/>
        <a:lstStyle/>
        <a:p>
          <a:endParaRPr lang="en-US"/>
        </a:p>
      </dgm:t>
    </dgm:pt>
    <dgm:pt modelId="{637A54D8-82D1-4E05-AF12-B739F649EF5E}" type="pres">
      <dgm:prSet presAssocID="{A7D3272E-0BD8-4442-A301-B8E300D757D2}" presName="node" presStyleLbl="node1" presStyleIdx="2" presStyleCnt="3" custScaleX="139896" custScaleY="140064">
        <dgm:presLayoutVars>
          <dgm:bulletEnabled val="1"/>
        </dgm:presLayoutVars>
      </dgm:prSet>
      <dgm:spPr/>
      <dgm:t>
        <a:bodyPr/>
        <a:lstStyle/>
        <a:p>
          <a:endParaRPr lang="en-US"/>
        </a:p>
      </dgm:t>
    </dgm:pt>
    <dgm:pt modelId="{EDDAB019-8374-4EA2-94A8-4DECA7E6B0E0}" type="pres">
      <dgm:prSet presAssocID="{A7D3272E-0BD8-4442-A301-B8E300D757D2}" presName="dummy" presStyleCnt="0"/>
      <dgm:spPr/>
      <dgm:t>
        <a:bodyPr/>
        <a:lstStyle/>
        <a:p>
          <a:endParaRPr lang="en-US"/>
        </a:p>
      </dgm:t>
    </dgm:pt>
    <dgm:pt modelId="{88AF5EEB-5DF6-41FC-AD7C-174CCCBCE613}" type="pres">
      <dgm:prSet presAssocID="{AFB901E0-478B-47DE-BC4F-02A9EEFF6230}" presName="sibTrans" presStyleLbl="sibTrans2D1" presStyleIdx="2" presStyleCnt="3"/>
      <dgm:spPr/>
      <dgm:t>
        <a:bodyPr/>
        <a:lstStyle/>
        <a:p>
          <a:endParaRPr lang="en-US"/>
        </a:p>
      </dgm:t>
    </dgm:pt>
  </dgm:ptLst>
  <dgm:cxnLst>
    <dgm:cxn modelId="{6450A782-B48D-9944-9472-A8AB7828E855}" type="presOf" srcId="{8D34F5E8-70F2-4295-8995-64CC15962967}" destId="{0E65177F-B103-4CA2-9654-2A3261D3A6A0}" srcOrd="0" destOrd="0" presId="urn:microsoft.com/office/officeart/2005/8/layout/radial6"/>
    <dgm:cxn modelId="{4EF9C9D1-A657-49CC-9F13-C39227FD01A6}" srcId="{FD21A1CD-8103-4535-829F-1B9DA3FEF400}" destId="{A7D3272E-0BD8-4442-A301-B8E300D757D2}" srcOrd="2" destOrd="0" parTransId="{7326FD97-A437-4B9C-8C5C-AF5FE586BDA9}" sibTransId="{AFB901E0-478B-47DE-BC4F-02A9EEFF6230}"/>
    <dgm:cxn modelId="{B8F3AB79-BF32-6342-A57F-98FA1C252E29}" type="presOf" srcId="{A7D3272E-0BD8-4442-A301-B8E300D757D2}" destId="{637A54D8-82D1-4E05-AF12-B739F649EF5E}" srcOrd="0" destOrd="0" presId="urn:microsoft.com/office/officeart/2005/8/layout/radial6"/>
    <dgm:cxn modelId="{E7CD2E65-2BD2-674A-BC09-C5BF0E7F26AF}" type="presOf" srcId="{09F3DB4E-F1CA-4914-9820-2F157ED95E3C}" destId="{1A9D1790-7B7E-4F40-AA4A-DFF9793548A3}" srcOrd="0" destOrd="0" presId="urn:microsoft.com/office/officeart/2005/8/layout/radial6"/>
    <dgm:cxn modelId="{1AA5D247-26E1-4516-8DDD-3474C449150B}" srcId="{8D34F5E8-70F2-4295-8995-64CC15962967}" destId="{FD21A1CD-8103-4535-829F-1B9DA3FEF400}" srcOrd="0" destOrd="0" parTransId="{B6F01990-57F6-49BA-877F-EABCDFE28BCE}" sibTransId="{5F3A5F07-611F-4630-BBB2-C994E9F2ECC8}"/>
    <dgm:cxn modelId="{39AE47B2-E75C-964C-909F-3E266EC9ED7E}" type="presOf" srcId="{AFB901E0-478B-47DE-BC4F-02A9EEFF6230}" destId="{88AF5EEB-5DF6-41FC-AD7C-174CCCBCE613}" srcOrd="0" destOrd="0" presId="urn:microsoft.com/office/officeart/2005/8/layout/radial6"/>
    <dgm:cxn modelId="{74B49866-1A3A-DE41-9DA7-BD9DF2582303}" type="presOf" srcId="{F2C90BB1-2298-483D-8A3C-E21C9FAA4D45}" destId="{2F525C0B-B82E-4B88-B485-CB21158A752A}" srcOrd="0" destOrd="0" presId="urn:microsoft.com/office/officeart/2005/8/layout/radial6"/>
    <dgm:cxn modelId="{2493FF11-66A4-4A35-AFB9-C0FEF90C19F9}" srcId="{FD21A1CD-8103-4535-829F-1B9DA3FEF400}" destId="{0EA12872-5FFB-4BF4-91CF-5D705C486987}" srcOrd="1" destOrd="0" parTransId="{26A2A579-D543-47E5-A3E5-00B050EACC4F}" sibTransId="{09F3DB4E-F1CA-4914-9820-2F157ED95E3C}"/>
    <dgm:cxn modelId="{A78546A2-C25A-2B45-AC97-5DF9E2A35859}" type="presOf" srcId="{0EA12872-5FFB-4BF4-91CF-5D705C486987}" destId="{53D2C58A-EF77-45AB-A202-44147190645A}" srcOrd="0" destOrd="0" presId="urn:microsoft.com/office/officeart/2005/8/layout/radial6"/>
    <dgm:cxn modelId="{C0E6D329-1C0F-43BC-A790-EE1B3621F388}" srcId="{FD21A1CD-8103-4535-829F-1B9DA3FEF400}" destId="{F2C90BB1-2298-483D-8A3C-E21C9FAA4D45}" srcOrd="0" destOrd="0" parTransId="{DD48AFCF-9B0B-4105-82F9-C2909F833B7F}" sibTransId="{B7A5C74A-1414-4B07-9B5F-FDC4678B3164}"/>
    <dgm:cxn modelId="{97159985-6C75-0F4F-8032-23AC85B16D42}" type="presOf" srcId="{B7A5C74A-1414-4B07-9B5F-FDC4678B3164}" destId="{BE09B83B-199C-451A-900A-C761CCB9BE19}" srcOrd="0" destOrd="0" presId="urn:microsoft.com/office/officeart/2005/8/layout/radial6"/>
    <dgm:cxn modelId="{F6BC1968-5A26-1B40-A5FA-E3A77A9C4132}" type="presOf" srcId="{FD21A1CD-8103-4535-829F-1B9DA3FEF400}" destId="{63C349C8-A34F-4FC4-9356-C8EEA926A355}" srcOrd="0" destOrd="0" presId="urn:microsoft.com/office/officeart/2005/8/layout/radial6"/>
    <dgm:cxn modelId="{DD91F2A0-525F-DB43-93E6-F7F536FE3287}" type="presParOf" srcId="{0E65177F-B103-4CA2-9654-2A3261D3A6A0}" destId="{63C349C8-A34F-4FC4-9356-C8EEA926A355}" srcOrd="0" destOrd="0" presId="urn:microsoft.com/office/officeart/2005/8/layout/radial6"/>
    <dgm:cxn modelId="{B59A51A0-1921-994A-A8F2-CD658B2DF955}" type="presParOf" srcId="{0E65177F-B103-4CA2-9654-2A3261D3A6A0}" destId="{2F525C0B-B82E-4B88-B485-CB21158A752A}" srcOrd="1" destOrd="0" presId="urn:microsoft.com/office/officeart/2005/8/layout/radial6"/>
    <dgm:cxn modelId="{2BFC9CF0-449A-9146-85F1-B4861711CC40}" type="presParOf" srcId="{0E65177F-B103-4CA2-9654-2A3261D3A6A0}" destId="{7E6CFF04-7C12-432E-BE63-2177135CBEEE}" srcOrd="2" destOrd="0" presId="urn:microsoft.com/office/officeart/2005/8/layout/radial6"/>
    <dgm:cxn modelId="{159634C4-A2A7-1C4A-B6FA-71C18A61485F}" type="presParOf" srcId="{0E65177F-B103-4CA2-9654-2A3261D3A6A0}" destId="{BE09B83B-199C-451A-900A-C761CCB9BE19}" srcOrd="3" destOrd="0" presId="urn:microsoft.com/office/officeart/2005/8/layout/radial6"/>
    <dgm:cxn modelId="{FEE40933-8844-B443-9AE7-79C789D2D2FC}" type="presParOf" srcId="{0E65177F-B103-4CA2-9654-2A3261D3A6A0}" destId="{53D2C58A-EF77-45AB-A202-44147190645A}" srcOrd="4" destOrd="0" presId="urn:microsoft.com/office/officeart/2005/8/layout/radial6"/>
    <dgm:cxn modelId="{BFC9B424-6794-6E44-BCD0-14244D417C2E}" type="presParOf" srcId="{0E65177F-B103-4CA2-9654-2A3261D3A6A0}" destId="{E6D71BEA-5AA7-4C30-8BC2-345E562E8CF4}" srcOrd="5" destOrd="0" presId="urn:microsoft.com/office/officeart/2005/8/layout/radial6"/>
    <dgm:cxn modelId="{DF0901C4-1B5F-5147-B941-002FF404A05B}" type="presParOf" srcId="{0E65177F-B103-4CA2-9654-2A3261D3A6A0}" destId="{1A9D1790-7B7E-4F40-AA4A-DFF9793548A3}" srcOrd="6" destOrd="0" presId="urn:microsoft.com/office/officeart/2005/8/layout/radial6"/>
    <dgm:cxn modelId="{5386B041-1760-F54C-9F85-06CA3AD2C940}" type="presParOf" srcId="{0E65177F-B103-4CA2-9654-2A3261D3A6A0}" destId="{637A54D8-82D1-4E05-AF12-B739F649EF5E}" srcOrd="7" destOrd="0" presId="urn:microsoft.com/office/officeart/2005/8/layout/radial6"/>
    <dgm:cxn modelId="{75048A08-1FF9-C045-B533-A85EA1CB3097}" type="presParOf" srcId="{0E65177F-B103-4CA2-9654-2A3261D3A6A0}" destId="{EDDAB019-8374-4EA2-94A8-4DECA7E6B0E0}" srcOrd="8" destOrd="0" presId="urn:microsoft.com/office/officeart/2005/8/layout/radial6"/>
    <dgm:cxn modelId="{3D2DAB20-BDD2-D140-A1CD-24DE137C49F9}" type="presParOf" srcId="{0E65177F-B103-4CA2-9654-2A3261D3A6A0}" destId="{88AF5EEB-5DF6-41FC-AD7C-174CCCBCE613}"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F5EEB-5DF6-41FC-AD7C-174CCCBCE613}">
      <dsp:nvSpPr>
        <dsp:cNvPr id="0" name=""/>
        <dsp:cNvSpPr/>
      </dsp:nvSpPr>
      <dsp:spPr>
        <a:xfrm>
          <a:off x="2285301" y="763636"/>
          <a:ext cx="4191655" cy="4191655"/>
        </a:xfrm>
        <a:prstGeom prst="blockArc">
          <a:avLst>
            <a:gd name="adj1" fmla="val 9000000"/>
            <a:gd name="adj2" fmla="val 16200000"/>
            <a:gd name="adj3" fmla="val 4640"/>
          </a:avLst>
        </a:prstGeom>
        <a:solidFill>
          <a:schemeClr val="accent5">
            <a:hueOff val="-7353344"/>
            <a:satOff val="-10228"/>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9D1790-7B7E-4F40-AA4A-DFF9793548A3}">
      <dsp:nvSpPr>
        <dsp:cNvPr id="0" name=""/>
        <dsp:cNvSpPr/>
      </dsp:nvSpPr>
      <dsp:spPr>
        <a:xfrm>
          <a:off x="2285301" y="763636"/>
          <a:ext cx="4191655" cy="4191655"/>
        </a:xfrm>
        <a:prstGeom prst="blockArc">
          <a:avLst>
            <a:gd name="adj1" fmla="val 1800000"/>
            <a:gd name="adj2" fmla="val 9000000"/>
            <a:gd name="adj3" fmla="val 4640"/>
          </a:avLst>
        </a:prstGeom>
        <a:solidFill>
          <a:schemeClr val="accent5">
            <a:hueOff val="-3676672"/>
            <a:satOff val="-5114"/>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09B83B-199C-451A-900A-C761CCB9BE19}">
      <dsp:nvSpPr>
        <dsp:cNvPr id="0" name=""/>
        <dsp:cNvSpPr/>
      </dsp:nvSpPr>
      <dsp:spPr>
        <a:xfrm>
          <a:off x="2285301" y="763636"/>
          <a:ext cx="4191655" cy="4191655"/>
        </a:xfrm>
        <a:prstGeom prst="blockArc">
          <a:avLst>
            <a:gd name="adj1" fmla="val 16200000"/>
            <a:gd name="adj2" fmla="val 1800000"/>
            <a:gd name="adj3" fmla="val 464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C349C8-A34F-4FC4-9356-C8EEA926A355}">
      <dsp:nvSpPr>
        <dsp:cNvPr id="0" name=""/>
        <dsp:cNvSpPr/>
      </dsp:nvSpPr>
      <dsp:spPr>
        <a:xfrm>
          <a:off x="3416339" y="1894675"/>
          <a:ext cx="1929579" cy="19295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State Board of Education</a:t>
          </a:r>
        </a:p>
        <a:p>
          <a:pPr lvl="0" algn="ctr" defTabSz="622300">
            <a:lnSpc>
              <a:spcPct val="90000"/>
            </a:lnSpc>
            <a:spcBef>
              <a:spcPct val="0"/>
            </a:spcBef>
            <a:spcAft>
              <a:spcPct val="35000"/>
            </a:spcAft>
          </a:pPr>
          <a:r>
            <a:rPr lang="en-US" sz="1400" b="0" kern="1200" dirty="0" smtClean="0">
              <a:solidFill>
                <a:schemeClr val="tx1"/>
              </a:solidFill>
            </a:rPr>
            <a:t>Made decisions to guide the review and revision process; approve revisions</a:t>
          </a:r>
          <a:endParaRPr lang="en-US" sz="1400" b="0" kern="1200" dirty="0">
            <a:solidFill>
              <a:schemeClr val="tx1"/>
            </a:solidFill>
          </a:endParaRPr>
        </a:p>
      </dsp:txBody>
      <dsp:txXfrm>
        <a:off x="3698919" y="2177255"/>
        <a:ext cx="1364419" cy="1364419"/>
      </dsp:txXfrm>
    </dsp:sp>
    <dsp:sp modelId="{2F525C0B-B82E-4B88-B485-CB21158A752A}">
      <dsp:nvSpPr>
        <dsp:cNvPr id="0" name=""/>
        <dsp:cNvSpPr/>
      </dsp:nvSpPr>
      <dsp:spPr>
        <a:xfrm>
          <a:off x="3436337" y="-133663"/>
          <a:ext cx="1889583" cy="1891852"/>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Stakeholders</a:t>
          </a:r>
        </a:p>
        <a:p>
          <a:pPr lvl="0" algn="ctr" defTabSz="622300">
            <a:lnSpc>
              <a:spcPct val="90000"/>
            </a:lnSpc>
            <a:spcBef>
              <a:spcPct val="0"/>
            </a:spcBef>
            <a:spcAft>
              <a:spcPct val="35000"/>
            </a:spcAft>
          </a:pPr>
          <a:r>
            <a:rPr lang="en-US" sz="1400" kern="1200" dirty="0" smtClean="0"/>
            <a:t>Provided feedback  on standards review process and proposed revisions </a:t>
          </a:r>
          <a:endParaRPr lang="en-US" sz="1400" kern="1200" dirty="0"/>
        </a:p>
      </dsp:txBody>
      <dsp:txXfrm>
        <a:off x="3713060" y="143392"/>
        <a:ext cx="1336137" cy="1337742"/>
      </dsp:txXfrm>
    </dsp:sp>
    <dsp:sp modelId="{53D2C58A-EF77-45AB-A202-44147190645A}">
      <dsp:nvSpPr>
        <dsp:cNvPr id="0" name=""/>
        <dsp:cNvSpPr/>
      </dsp:nvSpPr>
      <dsp:spPr>
        <a:xfrm>
          <a:off x="5209267" y="2937139"/>
          <a:ext cx="1889583" cy="1891852"/>
        </a:xfrm>
        <a:prstGeom prst="ellipse">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Review Committees</a:t>
          </a:r>
        </a:p>
        <a:p>
          <a:pPr lvl="0" algn="ctr" defTabSz="622300">
            <a:lnSpc>
              <a:spcPct val="90000"/>
            </a:lnSpc>
            <a:spcBef>
              <a:spcPct val="0"/>
            </a:spcBef>
            <a:spcAft>
              <a:spcPct val="35000"/>
            </a:spcAft>
          </a:pPr>
          <a:r>
            <a:rPr lang="en-US" sz="1400" kern="1200" dirty="0" smtClean="0">
              <a:solidFill>
                <a:schemeClr val="tx1"/>
              </a:solidFill>
            </a:rPr>
            <a:t>Proposed revisions to the standards for State Board consideration</a:t>
          </a:r>
          <a:endParaRPr lang="en-US" sz="1400" kern="1200" dirty="0">
            <a:solidFill>
              <a:schemeClr val="tx1"/>
            </a:solidFill>
          </a:endParaRPr>
        </a:p>
      </dsp:txBody>
      <dsp:txXfrm>
        <a:off x="5485990" y="3214194"/>
        <a:ext cx="1336137" cy="1337742"/>
      </dsp:txXfrm>
    </dsp:sp>
    <dsp:sp modelId="{637A54D8-82D1-4E05-AF12-B739F649EF5E}">
      <dsp:nvSpPr>
        <dsp:cNvPr id="0" name=""/>
        <dsp:cNvSpPr/>
      </dsp:nvSpPr>
      <dsp:spPr>
        <a:xfrm>
          <a:off x="1663408" y="2937139"/>
          <a:ext cx="1889583" cy="1891852"/>
        </a:xfrm>
        <a:prstGeom prst="ellipse">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CDE Staff</a:t>
          </a:r>
        </a:p>
        <a:p>
          <a:pPr lvl="0" algn="ctr" defTabSz="622300">
            <a:lnSpc>
              <a:spcPct val="90000"/>
            </a:lnSpc>
            <a:spcBef>
              <a:spcPct val="0"/>
            </a:spcBef>
            <a:spcAft>
              <a:spcPct val="35000"/>
            </a:spcAft>
          </a:pPr>
          <a:r>
            <a:rPr lang="en-US" sz="1400" b="0" kern="1200" dirty="0" smtClean="0">
              <a:solidFill>
                <a:schemeClr val="tx1"/>
              </a:solidFill>
            </a:rPr>
            <a:t>Facilitated the review and revision process and staff the content area committees</a:t>
          </a:r>
          <a:endParaRPr lang="en-US" sz="1400" b="0" kern="1200" dirty="0">
            <a:solidFill>
              <a:schemeClr val="tx1"/>
            </a:solidFill>
          </a:endParaRPr>
        </a:p>
      </dsp:txBody>
      <dsp:txXfrm>
        <a:off x="1940131" y="3214194"/>
        <a:ext cx="1336137" cy="133774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A477C-FCB9-FA4F-8B44-F96F6823696F}" type="datetimeFigureOut">
              <a:rPr lang="en-US" smtClean="0"/>
              <a:t>9/17/18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88C01B-B914-8F42-887A-7C9D2717E53E}" type="slidenum">
              <a:rPr lang="en-US" smtClean="0"/>
              <a:t>‹#›</a:t>
            </a:fld>
            <a:endParaRPr lang="en-US"/>
          </a:p>
        </p:txBody>
      </p:sp>
    </p:spTree>
    <p:extLst>
      <p:ext uri="{BB962C8B-B14F-4D97-AF65-F5344CB8AC3E}">
        <p14:creationId xmlns:p14="http://schemas.microsoft.com/office/powerpoint/2010/main" val="359379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B92B6-B448-43D2-BB41-0F105865AE44}"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716355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the 2010 RWC standards included “Inquiry Questions,” “Relevance and Application,” and “Nature of Reading, Writing, and Communicating” under the heading of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Skills and Readiness Competencies” for each grade-level expectation, the 2018 RWC standards refined this portion of the document to include “Colorado Essential Skills” and “Essential Questions” to help ignite student curiosity and provide possible starting points for curricular design and selection. Additionally, “Essential Reasoning Skills” are identified as components of each grade-level expectation rather than existing as separate, unintegrated standard.</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15</a:t>
            </a:fld>
            <a:endParaRPr lang="en-US"/>
          </a:p>
        </p:txBody>
      </p:sp>
    </p:spTree>
    <p:extLst>
      <p:ext uri="{BB962C8B-B14F-4D97-AF65-F5344CB8AC3E}">
        <p14:creationId xmlns:p14="http://schemas.microsoft.com/office/powerpoint/2010/main" val="1627251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Greater Specificity Throughout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Responding to a request for greater clarity from public comment the RWC added evidence outcomes for spelling in order to provide for a clearer progression of expected skill proficiency with an eye toward developmental appropriateness.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 assist schools and districts in curricular planning and development, Oral Expression and Listening and Reading for All Purposes evidence outcomes that are also minimum skill competencies identified in the READ Act are marked with an asterisk (*) in grades K-3 only.</a:t>
            </a:r>
          </a:p>
          <a:p>
            <a:r>
              <a:rPr lang="en-US" sz="1200" kern="1200" dirty="0" smtClean="0">
                <a:solidFill>
                  <a:schemeClr val="tx1"/>
                </a:solidFill>
                <a:effectLst/>
                <a:latin typeface="+mn-lt"/>
                <a:ea typeface="+mn-ea"/>
                <a:cs typeface="+mn-cs"/>
              </a:rPr>
              <a:t>In response to a call for greater flexibility and local control, all mentions of specific texts, genres, or potential curricular content are preceded by “for example” so as to avoid the appearance of dictating any content to districts and schools.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the review and revision committee worked to refine and clarify evidence outcomes throughout the revised standards, it also recognized the benefit of highlighting where Colorado Academic Standards are aligned to other benchmarked standards. To aid districts considering adopting curricular materials sold at the national level and looking to verify standards alignment, the committee included parentheticals such as “(CCSS: SL.K.1)” to assist districts and schools in </a:t>
            </a:r>
            <a:r>
              <a:rPr lang="en-US" sz="1200" kern="1200" dirty="0" err="1" smtClean="0">
                <a:solidFill>
                  <a:schemeClr val="tx1"/>
                </a:solidFill>
                <a:effectLst/>
                <a:latin typeface="+mn-lt"/>
                <a:ea typeface="+mn-ea"/>
                <a:cs typeface="+mn-cs"/>
              </a:rPr>
              <a:t>crosswalking</a:t>
            </a:r>
            <a:r>
              <a:rPr lang="en-US" sz="1200" kern="1200" dirty="0" smtClean="0">
                <a:solidFill>
                  <a:schemeClr val="tx1"/>
                </a:solidFill>
                <a:effectLst/>
                <a:latin typeface="+mn-lt"/>
                <a:ea typeface="+mn-ea"/>
                <a:cs typeface="+mn-cs"/>
              </a:rPr>
              <a:t> material alignment.</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16</a:t>
            </a:fld>
            <a:endParaRPr lang="en-US"/>
          </a:p>
        </p:txBody>
      </p:sp>
    </p:spTree>
    <p:extLst>
      <p:ext uri="{BB962C8B-B14F-4D97-AF65-F5344CB8AC3E}">
        <p14:creationId xmlns:p14="http://schemas.microsoft.com/office/powerpoint/2010/main" val="43850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Banding Grade-Level Expectations in High School</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Partially in response to misalignment identified by the national and international benchmarking report, and partially in an attempt to recognize limited resources in some of Colorado’s more rural districts and schools, the RWC committee recommended the banding of standards for grades 9-10 and grades 11-12. This move is an attempt to provide for greater local flexibility and control of curricular resources.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17</a:t>
            </a:fld>
            <a:endParaRPr lang="en-US"/>
          </a:p>
        </p:txBody>
      </p:sp>
    </p:spTree>
    <p:extLst>
      <p:ext uri="{BB962C8B-B14F-4D97-AF65-F5344CB8AC3E}">
        <p14:creationId xmlns:p14="http://schemas.microsoft.com/office/powerpoint/2010/main" val="611979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b="1" dirty="0" smtClean="0">
                <a:solidFill>
                  <a:schemeClr val="tx1"/>
                </a:solidFill>
              </a:rPr>
              <a:t>Transparent: </a:t>
            </a:r>
            <a:r>
              <a:rPr lang="en-US" dirty="0" smtClean="0">
                <a:solidFill>
                  <a:schemeClr val="tx1"/>
                </a:solidFill>
              </a:rPr>
              <a:t>The department will make every attempt to ensure the decisions and processes for the standards review and revision process are public.</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Inclusive: </a:t>
            </a:r>
            <a:r>
              <a:rPr lang="en-US" dirty="0" smtClean="0">
                <a:solidFill>
                  <a:schemeClr val="tx1"/>
                </a:solidFill>
              </a:rPr>
              <a:t>The department will strive to engage key stakeholders in each phase of the standards review and revision process. The review process will include substantial and frequent opportunities for the public to weigh in on every standard.</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Research-informed: </a:t>
            </a:r>
            <a:r>
              <a:rPr lang="en-US" dirty="0" smtClean="0">
                <a:solidFill>
                  <a:schemeClr val="tx1"/>
                </a:solidFill>
              </a:rPr>
              <a:t>Throughout the standards review and revision process, the department will base its recommendations on research, lessons learned from other states, and objective, third-party reviews of the Colorado Academic Standards.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Consistent: </a:t>
            </a:r>
            <a:r>
              <a:rPr lang="en-US" dirty="0" smtClean="0">
                <a:solidFill>
                  <a:schemeClr val="tx1"/>
                </a:solidFill>
              </a:rPr>
              <a:t>The standards review and revision process will be consistent with statutory requirements and with past standards reviews.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Substantive: </a:t>
            </a:r>
            <a:r>
              <a:rPr lang="en-US" dirty="0" smtClean="0">
                <a:solidFill>
                  <a:schemeClr val="tx1"/>
                </a:solidFill>
              </a:rPr>
              <a:t>The standards review and revision process will focus on the substance of the actual standards themselves.</a:t>
            </a:r>
          </a:p>
          <a:p>
            <a:pPr marL="342900" indent="-342900">
              <a:buFont typeface="Arial" panose="020B0604020202020204" pitchFamily="34" charset="0"/>
              <a:buChar char="•"/>
            </a:pPr>
            <a:endParaRPr lang="en-US" b="1" dirty="0" smtClean="0">
              <a:solidFill>
                <a:schemeClr val="tx1"/>
              </a:solidFill>
            </a:endParaRPr>
          </a:p>
          <a:p>
            <a:pPr marL="342900" indent="-342900">
              <a:buFont typeface="Arial" panose="020B0604020202020204" pitchFamily="34" charset="0"/>
              <a:buChar char="•"/>
            </a:pPr>
            <a:r>
              <a:rPr lang="en-US" b="1" dirty="0" smtClean="0">
                <a:solidFill>
                  <a:schemeClr val="tx1"/>
                </a:solidFill>
              </a:rPr>
              <a:t>Improvement-oriented: </a:t>
            </a:r>
            <a:r>
              <a:rPr lang="en-US" dirty="0" smtClean="0">
                <a:solidFill>
                  <a:schemeClr val="tx1"/>
                </a:solidFill>
              </a:rPr>
              <a:t>The purpose of the standards review and revision process is to improve what exists today rather than start from scratch. The review process will improve Colorado’s current standards based on the feedback of Colorado educators, education leaders, parents, students, community and business leaders, and higher education leaders.</a:t>
            </a:r>
          </a:p>
          <a:p>
            <a:endParaRPr lang="en-US" dirty="0"/>
          </a:p>
        </p:txBody>
      </p:sp>
      <p:sp>
        <p:nvSpPr>
          <p:cNvPr id="4" name="Slide Number Placeholder 3"/>
          <p:cNvSpPr>
            <a:spLocks noGrp="1"/>
          </p:cNvSpPr>
          <p:nvPr>
            <p:ph type="sldNum" sz="quarter" idx="10"/>
          </p:nvPr>
        </p:nvSpPr>
        <p:spPr/>
        <p:txBody>
          <a:bodyPr/>
          <a:lstStyle/>
          <a:p>
            <a:fld id="{F40B92B6-B448-43D2-BB41-0F105865AE44}" type="slidenum">
              <a:rPr lang="en-US" smtClean="0"/>
              <a:t>3</a:t>
            </a:fld>
            <a:endParaRPr lang="en-US"/>
          </a:p>
        </p:txBody>
      </p:sp>
    </p:spTree>
    <p:extLst>
      <p:ext uri="{BB962C8B-B14F-4D97-AF65-F5344CB8AC3E}">
        <p14:creationId xmlns:p14="http://schemas.microsoft.com/office/powerpoint/2010/main" val="3615917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636" indent="-29163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A995EF9D-2794-47AA-B87D-5B456456569E}"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0700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9/17/18</a:t>
            </a:fld>
            <a:endParaRPr lang="en-US" dirty="0">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73486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Collaborate effectively as group members or leaders who listen actively and respectfully; pose thoughtful questions, acknowledge the ideas of others; and contribute ideas to further the group’s attainment of an objective.</a:t>
            </a:r>
          </a:p>
          <a:p>
            <a:pPr lvl="0"/>
            <a:r>
              <a:rPr lang="en-US" sz="1200" kern="1200" dirty="0" smtClean="0">
                <a:solidFill>
                  <a:schemeClr val="tx1"/>
                </a:solidFill>
                <a:effectLst/>
                <a:latin typeface="+mn-lt"/>
                <a:ea typeface="+mn-ea"/>
                <a:cs typeface="+mn-cs"/>
              </a:rPr>
              <a:t>Deliver effective oral presentations for varied audiences and varied purposes.</a:t>
            </a:r>
          </a:p>
          <a:p>
            <a:pPr lvl="0"/>
            <a:r>
              <a:rPr lang="en-US" sz="1200" kern="1200" dirty="0" smtClean="0">
                <a:solidFill>
                  <a:schemeClr val="tx1"/>
                </a:solidFill>
                <a:effectLst/>
                <a:latin typeface="+mn-lt"/>
                <a:ea typeface="+mn-ea"/>
                <a:cs typeface="+mn-cs"/>
              </a:rPr>
              <a:t>Read a wide range of literary texts to build knowledge and to better understand the human experience.</a:t>
            </a:r>
          </a:p>
          <a:p>
            <a:pPr lvl="0"/>
            <a:r>
              <a:rPr lang="en-US" sz="1200" kern="1200" dirty="0" smtClean="0">
                <a:solidFill>
                  <a:schemeClr val="tx1"/>
                </a:solidFill>
                <a:effectLst/>
                <a:latin typeface="+mn-lt"/>
                <a:ea typeface="+mn-ea"/>
                <a:cs typeface="+mn-cs"/>
              </a:rPr>
              <a:t>Read a wide range of informational texts to build knowledge and to better understand the human experience.</a:t>
            </a:r>
          </a:p>
          <a:p>
            <a:pPr lvl="0"/>
            <a:r>
              <a:rPr lang="en-US" sz="1200" kern="1200" dirty="0" smtClean="0">
                <a:solidFill>
                  <a:schemeClr val="tx1"/>
                </a:solidFill>
                <a:effectLst/>
                <a:latin typeface="+mn-lt"/>
                <a:ea typeface="+mn-ea"/>
                <a:cs typeface="+mn-cs"/>
              </a:rPr>
              <a:t>Understand how language functions in different contexts, command a variety of word-learning strategies to assist comprehension, and make effective choices for meaning or style when writing and speaking.</a:t>
            </a:r>
          </a:p>
          <a:p>
            <a:pPr lvl="0"/>
            <a:r>
              <a:rPr lang="en-US" sz="1200" kern="1200" dirty="0" smtClean="0">
                <a:solidFill>
                  <a:schemeClr val="tx1"/>
                </a:solidFill>
                <a:effectLst/>
                <a:latin typeface="+mn-lt"/>
                <a:ea typeface="+mn-ea"/>
                <a:cs typeface="+mn-cs"/>
              </a:rPr>
              <a:t>Craft arguments using techniques specific to the genre.</a:t>
            </a:r>
          </a:p>
          <a:p>
            <a:pPr lvl="0"/>
            <a:r>
              <a:rPr lang="en-US" sz="1200" kern="1200" dirty="0" smtClean="0">
                <a:solidFill>
                  <a:schemeClr val="tx1"/>
                </a:solidFill>
                <a:effectLst/>
                <a:latin typeface="+mn-lt"/>
                <a:ea typeface="+mn-ea"/>
                <a:cs typeface="+mn-cs"/>
              </a:rPr>
              <a:t>Craft informational/explanatory texts using techniques specific to the genre.</a:t>
            </a:r>
          </a:p>
          <a:p>
            <a:pPr lvl="0"/>
            <a:r>
              <a:rPr lang="en-US" sz="1200" kern="1200" dirty="0" smtClean="0">
                <a:solidFill>
                  <a:schemeClr val="tx1"/>
                </a:solidFill>
                <a:effectLst/>
                <a:latin typeface="+mn-lt"/>
                <a:ea typeface="+mn-ea"/>
                <a:cs typeface="+mn-cs"/>
              </a:rPr>
              <a:t>Craft narratives using techniques specific to the genre.</a:t>
            </a:r>
          </a:p>
          <a:p>
            <a:pPr lvl="0"/>
            <a:r>
              <a:rPr lang="en-US" sz="1200" kern="1200" dirty="0" smtClean="0">
                <a:solidFill>
                  <a:schemeClr val="tx1"/>
                </a:solidFill>
                <a:effectLst/>
                <a:latin typeface="+mn-lt"/>
                <a:ea typeface="+mn-ea"/>
                <a:cs typeface="+mn-cs"/>
              </a:rPr>
              <a:t>Demonstrate mastery of their own writing process with clear, coherent, and error-free polished products.</a:t>
            </a:r>
          </a:p>
          <a:p>
            <a:pPr lvl="0"/>
            <a:r>
              <a:rPr lang="en-US" sz="1200" kern="1200" dirty="0" smtClean="0">
                <a:solidFill>
                  <a:schemeClr val="tx1"/>
                </a:solidFill>
                <a:effectLst/>
                <a:latin typeface="+mn-lt"/>
                <a:ea typeface="+mn-ea"/>
                <a:cs typeface="+mn-cs"/>
              </a:rPr>
              <a:t>Gather information from a variety of sources; analyze and evaluate its quality and relevance; and use it ethically to answer complex questions.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10</a:t>
            </a:fld>
            <a:endParaRPr lang="en-US"/>
          </a:p>
        </p:txBody>
      </p:sp>
    </p:spTree>
    <p:extLst>
      <p:ext uri="{BB962C8B-B14F-4D97-AF65-F5344CB8AC3E}">
        <p14:creationId xmlns:p14="http://schemas.microsoft.com/office/powerpoint/2010/main" val="82278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Collaborate effectively as group members or leaders who listen actively and respectfully; pose thoughtful questions, acknowledge the ideas of others; and contribute ideas to further the group’s attainment of an objective.</a:t>
            </a:r>
          </a:p>
          <a:p>
            <a:pPr lvl="0"/>
            <a:r>
              <a:rPr lang="en-US" sz="1200" kern="1200" dirty="0" smtClean="0">
                <a:solidFill>
                  <a:schemeClr val="tx1"/>
                </a:solidFill>
                <a:effectLst/>
                <a:latin typeface="+mn-lt"/>
                <a:ea typeface="+mn-ea"/>
                <a:cs typeface="+mn-cs"/>
              </a:rPr>
              <a:t>Deliver effective oral presentations for varied audiences and varied purposes.</a:t>
            </a:r>
          </a:p>
          <a:p>
            <a:pPr lvl="0"/>
            <a:r>
              <a:rPr lang="en-US" sz="1200" kern="1200" dirty="0" smtClean="0">
                <a:solidFill>
                  <a:schemeClr val="tx1"/>
                </a:solidFill>
                <a:effectLst/>
                <a:latin typeface="+mn-lt"/>
                <a:ea typeface="+mn-ea"/>
                <a:cs typeface="+mn-cs"/>
              </a:rPr>
              <a:t>Read a wide range of literary texts to build knowledge and to better understand the human experience.</a:t>
            </a:r>
          </a:p>
          <a:p>
            <a:pPr lvl="0"/>
            <a:r>
              <a:rPr lang="en-US" sz="1200" kern="1200" dirty="0" smtClean="0">
                <a:solidFill>
                  <a:schemeClr val="tx1"/>
                </a:solidFill>
                <a:effectLst/>
                <a:latin typeface="+mn-lt"/>
                <a:ea typeface="+mn-ea"/>
                <a:cs typeface="+mn-cs"/>
              </a:rPr>
              <a:t>Read a wide range of informational texts to build knowledge and to better understand the human experience.</a:t>
            </a:r>
          </a:p>
          <a:p>
            <a:pPr lvl="0"/>
            <a:r>
              <a:rPr lang="en-US" sz="1200" kern="1200" dirty="0" smtClean="0">
                <a:solidFill>
                  <a:schemeClr val="tx1"/>
                </a:solidFill>
                <a:effectLst/>
                <a:latin typeface="+mn-lt"/>
                <a:ea typeface="+mn-ea"/>
                <a:cs typeface="+mn-cs"/>
              </a:rPr>
              <a:t>Understand how language functions in different contexts, command a variety of word-learning strategies to assist comprehension, and make effective choices for meaning or style when writing and speaking.</a:t>
            </a:r>
          </a:p>
          <a:p>
            <a:pPr lvl="0"/>
            <a:r>
              <a:rPr lang="en-US" sz="1200" kern="1200" dirty="0" smtClean="0">
                <a:solidFill>
                  <a:schemeClr val="tx1"/>
                </a:solidFill>
                <a:effectLst/>
                <a:latin typeface="+mn-lt"/>
                <a:ea typeface="+mn-ea"/>
                <a:cs typeface="+mn-cs"/>
              </a:rPr>
              <a:t>Craft arguments using techniques specific to the genre.</a:t>
            </a:r>
          </a:p>
          <a:p>
            <a:pPr lvl="0"/>
            <a:r>
              <a:rPr lang="en-US" sz="1200" kern="1200" dirty="0" smtClean="0">
                <a:solidFill>
                  <a:schemeClr val="tx1"/>
                </a:solidFill>
                <a:effectLst/>
                <a:latin typeface="+mn-lt"/>
                <a:ea typeface="+mn-ea"/>
                <a:cs typeface="+mn-cs"/>
              </a:rPr>
              <a:t>Craft informational/explanatory texts using techniques specific to the genre.</a:t>
            </a:r>
          </a:p>
          <a:p>
            <a:pPr lvl="0"/>
            <a:r>
              <a:rPr lang="en-US" sz="1200" kern="1200" dirty="0" smtClean="0">
                <a:solidFill>
                  <a:schemeClr val="tx1"/>
                </a:solidFill>
                <a:effectLst/>
                <a:latin typeface="+mn-lt"/>
                <a:ea typeface="+mn-ea"/>
                <a:cs typeface="+mn-cs"/>
              </a:rPr>
              <a:t>Craft narratives using techniques specific to the genre.</a:t>
            </a:r>
          </a:p>
          <a:p>
            <a:pPr lvl="0"/>
            <a:r>
              <a:rPr lang="en-US" sz="1200" kern="1200" dirty="0" smtClean="0">
                <a:solidFill>
                  <a:schemeClr val="tx1"/>
                </a:solidFill>
                <a:effectLst/>
                <a:latin typeface="+mn-lt"/>
                <a:ea typeface="+mn-ea"/>
                <a:cs typeface="+mn-cs"/>
              </a:rPr>
              <a:t>Demonstrate mastery of their own writing process with clear, coherent, and error-free polished products.</a:t>
            </a:r>
          </a:p>
          <a:p>
            <a:pPr lvl="0"/>
            <a:r>
              <a:rPr lang="en-US" sz="1200" kern="1200" dirty="0" smtClean="0">
                <a:solidFill>
                  <a:schemeClr val="tx1"/>
                </a:solidFill>
                <a:effectLst/>
                <a:latin typeface="+mn-lt"/>
                <a:ea typeface="+mn-ea"/>
                <a:cs typeface="+mn-cs"/>
              </a:rPr>
              <a:t>Gather information from a variety of sources; analyze and evaluate its quality and relevance; and use it ethically to answer complex questions.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11</a:t>
            </a:fld>
            <a:endParaRPr lang="en-US"/>
          </a:p>
        </p:txBody>
      </p:sp>
    </p:spTree>
    <p:extLst>
      <p:ext uri="{BB962C8B-B14F-4D97-AF65-F5344CB8AC3E}">
        <p14:creationId xmlns:p14="http://schemas.microsoft.com/office/powerpoint/2010/main" val="76760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Read a wide range of literary texts to build knowledge and to better understand the human experience.</a:t>
            </a:r>
          </a:p>
          <a:p>
            <a:pPr lvl="0"/>
            <a:r>
              <a:rPr lang="en-US" sz="1200" kern="1200" dirty="0" smtClean="0">
                <a:solidFill>
                  <a:schemeClr val="tx1"/>
                </a:solidFill>
                <a:effectLst/>
                <a:latin typeface="+mn-lt"/>
                <a:ea typeface="+mn-ea"/>
                <a:cs typeface="+mn-cs"/>
              </a:rPr>
              <a:t>Read a wide range of informational texts to build knowledge and to better understand the human experience.</a:t>
            </a:r>
          </a:p>
          <a:p>
            <a:pPr lvl="0"/>
            <a:r>
              <a:rPr lang="en-US" sz="1200" kern="1200" dirty="0" smtClean="0">
                <a:solidFill>
                  <a:schemeClr val="tx1"/>
                </a:solidFill>
                <a:effectLst/>
                <a:latin typeface="+mn-lt"/>
                <a:ea typeface="+mn-ea"/>
                <a:cs typeface="+mn-cs"/>
              </a:rPr>
              <a:t>Understand how language functions in different contexts, command a variety of word-learning strategies to assist comprehension, and make effective choices for meaning or style when writing and speaking.</a:t>
            </a:r>
          </a:p>
          <a:p>
            <a:pPr lvl="0"/>
            <a:r>
              <a:rPr lang="en-US" sz="1200" kern="1200" dirty="0" smtClean="0">
                <a:solidFill>
                  <a:schemeClr val="tx1"/>
                </a:solidFill>
                <a:effectLst/>
                <a:latin typeface="+mn-lt"/>
                <a:ea typeface="+mn-ea"/>
                <a:cs typeface="+mn-cs"/>
              </a:rPr>
              <a:t>Craft arguments using techniques specific to the genre.</a:t>
            </a:r>
          </a:p>
          <a:p>
            <a:pPr lvl="0"/>
            <a:r>
              <a:rPr lang="en-US" sz="1200" kern="1200" dirty="0" smtClean="0">
                <a:solidFill>
                  <a:schemeClr val="tx1"/>
                </a:solidFill>
                <a:effectLst/>
                <a:latin typeface="+mn-lt"/>
                <a:ea typeface="+mn-ea"/>
                <a:cs typeface="+mn-cs"/>
              </a:rPr>
              <a:t>Craft informational/explanatory texts using techniques specific to the genre.</a:t>
            </a:r>
          </a:p>
          <a:p>
            <a:pPr lvl="0"/>
            <a:r>
              <a:rPr lang="en-US" sz="1200" kern="1200" dirty="0" smtClean="0">
                <a:solidFill>
                  <a:schemeClr val="tx1"/>
                </a:solidFill>
                <a:effectLst/>
                <a:latin typeface="+mn-lt"/>
                <a:ea typeface="+mn-ea"/>
                <a:cs typeface="+mn-cs"/>
              </a:rPr>
              <a:t>Craft narratives using techniques specific to the genre.</a:t>
            </a:r>
          </a:p>
          <a:p>
            <a:pPr lvl="0"/>
            <a:r>
              <a:rPr lang="en-US" sz="1200" kern="1200" dirty="0" smtClean="0">
                <a:solidFill>
                  <a:schemeClr val="tx1"/>
                </a:solidFill>
                <a:effectLst/>
                <a:latin typeface="+mn-lt"/>
                <a:ea typeface="+mn-ea"/>
                <a:cs typeface="+mn-cs"/>
              </a:rPr>
              <a:t>Demonstrate mastery of their own writing process with clear, coherent, and error-free polished products.</a:t>
            </a:r>
          </a:p>
          <a:p>
            <a:pPr lvl="0"/>
            <a:r>
              <a:rPr lang="en-US" sz="1200" kern="1200" dirty="0" smtClean="0">
                <a:solidFill>
                  <a:schemeClr val="tx1"/>
                </a:solidFill>
                <a:effectLst/>
                <a:latin typeface="+mn-lt"/>
                <a:ea typeface="+mn-ea"/>
                <a:cs typeface="+mn-cs"/>
              </a:rPr>
              <a:t>Gather information from a variety of sources; analyze and evaluate its quality and relevance; and use it ethically to answer complex questions.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12</a:t>
            </a:fld>
            <a:endParaRPr lang="en-US"/>
          </a:p>
        </p:txBody>
      </p:sp>
    </p:spTree>
    <p:extLst>
      <p:ext uri="{BB962C8B-B14F-4D97-AF65-F5344CB8AC3E}">
        <p14:creationId xmlns:p14="http://schemas.microsoft.com/office/powerpoint/2010/main" val="699363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Gather information from a variety of sources; analyze and evaluate its quality and relevance; and use it ethically to answer complex questions.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13</a:t>
            </a:fld>
            <a:endParaRPr lang="en-US"/>
          </a:p>
        </p:txBody>
      </p:sp>
    </p:spTree>
    <p:extLst>
      <p:ext uri="{BB962C8B-B14F-4D97-AF65-F5344CB8AC3E}">
        <p14:creationId xmlns:p14="http://schemas.microsoft.com/office/powerpoint/2010/main" val="187586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Collaborate effectively as group members or leaders who listen actively and respectfully; pose thoughtful questions, acknowledge the ideas of others; and contribute ideas to further the group’s attainment of an objective.</a:t>
            </a:r>
          </a:p>
          <a:p>
            <a:pPr lvl="0"/>
            <a:r>
              <a:rPr lang="en-US" sz="1200" kern="1200" dirty="0" smtClean="0">
                <a:solidFill>
                  <a:schemeClr val="tx1"/>
                </a:solidFill>
                <a:effectLst/>
                <a:latin typeface="+mn-lt"/>
                <a:ea typeface="+mn-ea"/>
                <a:cs typeface="+mn-cs"/>
              </a:rPr>
              <a:t>Deliver effective oral presentations for varied audiences and varied purposes.</a:t>
            </a:r>
          </a:p>
          <a:p>
            <a:pPr lvl="0"/>
            <a:r>
              <a:rPr lang="en-US" sz="1200" kern="1200" dirty="0" smtClean="0">
                <a:solidFill>
                  <a:schemeClr val="tx1"/>
                </a:solidFill>
                <a:effectLst/>
                <a:latin typeface="+mn-lt"/>
                <a:ea typeface="+mn-ea"/>
                <a:cs typeface="+mn-cs"/>
              </a:rPr>
              <a:t>Read a wide range of literary texts to build knowledge and to better understand the human experience.</a:t>
            </a:r>
          </a:p>
          <a:p>
            <a:pPr lvl="0"/>
            <a:r>
              <a:rPr lang="en-US" sz="1200" kern="1200" dirty="0" smtClean="0">
                <a:solidFill>
                  <a:schemeClr val="tx1"/>
                </a:solidFill>
                <a:effectLst/>
                <a:latin typeface="+mn-lt"/>
                <a:ea typeface="+mn-ea"/>
                <a:cs typeface="+mn-cs"/>
              </a:rPr>
              <a:t>Read a wide range of informational texts to build knowledge and to better understand the human experience.</a:t>
            </a:r>
          </a:p>
          <a:p>
            <a:pPr lvl="0"/>
            <a:r>
              <a:rPr lang="en-US" sz="1200" kern="1200" dirty="0" smtClean="0">
                <a:solidFill>
                  <a:schemeClr val="tx1"/>
                </a:solidFill>
                <a:effectLst/>
                <a:latin typeface="+mn-lt"/>
                <a:ea typeface="+mn-ea"/>
                <a:cs typeface="+mn-cs"/>
              </a:rPr>
              <a:t>Understand how language functions in different contexts, command a variety of word-learning strategies to assist comprehension, and make effective choices for meaning or style when writing and speaking.</a:t>
            </a:r>
          </a:p>
          <a:p>
            <a:pPr lvl="0"/>
            <a:r>
              <a:rPr lang="en-US" sz="1200" kern="1200" dirty="0" smtClean="0">
                <a:solidFill>
                  <a:schemeClr val="tx1"/>
                </a:solidFill>
                <a:effectLst/>
                <a:latin typeface="+mn-lt"/>
                <a:ea typeface="+mn-ea"/>
                <a:cs typeface="+mn-cs"/>
              </a:rPr>
              <a:t>Craft arguments using techniques specific to the genre.</a:t>
            </a:r>
          </a:p>
          <a:p>
            <a:pPr lvl="0"/>
            <a:r>
              <a:rPr lang="en-US" sz="1200" kern="1200" dirty="0" smtClean="0">
                <a:solidFill>
                  <a:schemeClr val="tx1"/>
                </a:solidFill>
                <a:effectLst/>
                <a:latin typeface="+mn-lt"/>
                <a:ea typeface="+mn-ea"/>
                <a:cs typeface="+mn-cs"/>
              </a:rPr>
              <a:t>Craft informational/explanatory texts using techniques specific to the genre.</a:t>
            </a:r>
          </a:p>
          <a:p>
            <a:pPr lvl="0"/>
            <a:r>
              <a:rPr lang="en-US" sz="1200" kern="1200" dirty="0" smtClean="0">
                <a:solidFill>
                  <a:schemeClr val="tx1"/>
                </a:solidFill>
                <a:effectLst/>
                <a:latin typeface="+mn-lt"/>
                <a:ea typeface="+mn-ea"/>
                <a:cs typeface="+mn-cs"/>
              </a:rPr>
              <a:t>Craft narratives using techniques specific to the genre.</a:t>
            </a:r>
          </a:p>
          <a:p>
            <a:pPr lvl="0"/>
            <a:r>
              <a:rPr lang="en-US" sz="1200" kern="1200" dirty="0" smtClean="0">
                <a:solidFill>
                  <a:schemeClr val="tx1"/>
                </a:solidFill>
                <a:effectLst/>
                <a:latin typeface="+mn-lt"/>
                <a:ea typeface="+mn-ea"/>
                <a:cs typeface="+mn-cs"/>
              </a:rPr>
              <a:t>Demonstrate mastery of their own writing process with clear, coherent, and error-free polished products.</a:t>
            </a:r>
          </a:p>
          <a:p>
            <a:pPr lvl="0"/>
            <a:r>
              <a:rPr lang="en-US" sz="1200" kern="1200" dirty="0" smtClean="0">
                <a:solidFill>
                  <a:schemeClr val="tx1"/>
                </a:solidFill>
                <a:effectLst/>
                <a:latin typeface="+mn-lt"/>
                <a:ea typeface="+mn-ea"/>
                <a:cs typeface="+mn-cs"/>
              </a:rPr>
              <a:t>Gather information from a variety of sources; analyze and evaluate its quality and relevance; and use it ethically to answer complex questions.</a:t>
            </a:r>
          </a:p>
          <a:p>
            <a:endParaRPr lang="en-US" dirty="0"/>
          </a:p>
        </p:txBody>
      </p:sp>
      <p:sp>
        <p:nvSpPr>
          <p:cNvPr id="4" name="Slide Number Placeholder 3"/>
          <p:cNvSpPr>
            <a:spLocks noGrp="1"/>
          </p:cNvSpPr>
          <p:nvPr>
            <p:ph type="sldNum" sz="quarter" idx="10"/>
          </p:nvPr>
        </p:nvSpPr>
        <p:spPr/>
        <p:txBody>
          <a:bodyPr/>
          <a:lstStyle/>
          <a:p>
            <a:fld id="{7D88C01B-B914-8F42-887A-7C9D2717E53E}" type="slidenum">
              <a:rPr lang="en-US" smtClean="0"/>
              <a:t>14</a:t>
            </a:fld>
            <a:endParaRPr lang="en-US"/>
          </a:p>
        </p:txBody>
      </p:sp>
    </p:spTree>
    <p:extLst>
      <p:ext uri="{BB962C8B-B14F-4D97-AF65-F5344CB8AC3E}">
        <p14:creationId xmlns:p14="http://schemas.microsoft.com/office/powerpoint/2010/main" val="1533166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25007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4016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2604833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06754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50197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ctrTitle" hasCustomPrompt="1"/>
          </p:nvPr>
        </p:nvSpPr>
        <p:spPr>
          <a:xfrm>
            <a:off x="685800" y="3355923"/>
            <a:ext cx="7772400" cy="1526927"/>
          </a:xfrm>
        </p:spPr>
        <p:txBody>
          <a:bodyPr lIns="0" tIns="0" rIns="0" bIns="0" anchor="t" anchorCtr="0">
            <a:normAutofit/>
          </a:bodyPr>
          <a:lstStyle>
            <a:lvl1pPr algn="ctr">
              <a:defRPr sz="5400">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1143000" y="5093063"/>
            <a:ext cx="6858000" cy="443429"/>
          </a:xfrm>
        </p:spPr>
        <p:txBody>
          <a:bodyPr/>
          <a:lstStyle>
            <a:lvl1pPr marL="0" indent="0" algn="ctr">
              <a:buNone/>
              <a:defRPr sz="2400">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7"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pic>
        <p:nvPicPr>
          <p:cNvPr id="9" name="Picture 8" title="Colorado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6382" y="1746979"/>
            <a:ext cx="4491235" cy="819024"/>
          </a:xfrm>
          <a:prstGeom prst="rect">
            <a:avLst/>
          </a:prstGeom>
        </p:spPr>
      </p:pic>
    </p:spTree>
    <p:extLst>
      <p:ext uri="{BB962C8B-B14F-4D97-AF65-F5344CB8AC3E}">
        <p14:creationId xmlns:p14="http://schemas.microsoft.com/office/powerpoint/2010/main" val="915438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2"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351338"/>
          </a:xfrm>
        </p:spPr>
        <p:txBody>
          <a:bodyPr lIns="0" tIns="0" rIns="0" bIns="0"/>
          <a:lstStyle>
            <a:lvl1pPr marL="0" indent="0">
              <a:lnSpc>
                <a:spcPct val="100000"/>
              </a:lnSpc>
              <a:buNone/>
              <a:defRPr sz="2400">
                <a:solidFill>
                  <a:srgbClr val="5C6670"/>
                </a:solidFill>
                <a:latin typeface="Trebuchet MS" panose="020B0603020202020204" pitchFamily="34" charset="0"/>
              </a:defRPr>
            </a:lvl1pPr>
            <a:lvl2pPr>
              <a:lnSpc>
                <a:spcPct val="100000"/>
              </a:lnSpc>
              <a:defRPr sz="2000"/>
            </a:lvl2pPr>
            <a:lvl3pPr>
              <a:lnSpc>
                <a:spcPct val="100000"/>
              </a:lnSpc>
              <a:defRPr sz="1800"/>
            </a:lvl3pPr>
            <a:lvl4pPr>
              <a:lnSpc>
                <a:spcPct val="100000"/>
              </a:lnSpc>
              <a:defRPr sz="1600"/>
            </a:lvl4pPr>
            <a:lvl5pPr>
              <a:lnSpc>
                <a:spcPct val="100000"/>
              </a:lnSpc>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pic>
        <p:nvPicPr>
          <p:cNvPr id="8" name="Picture 7"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3865010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320"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8" name="Picture 7" title="Header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7300"/>
          </a:xfrm>
          <a:prstGeom prst="rect">
            <a:avLst/>
          </a:prstGeom>
        </p:spPr>
      </p:pic>
      <p:sp>
        <p:nvSpPr>
          <p:cNvPr id="9" name="Title 1"/>
          <p:cNvSpPr>
            <a:spLocks noGrp="1"/>
          </p:cNvSpPr>
          <p:nvPr>
            <p:ph type="title"/>
          </p:nvPr>
        </p:nvSpPr>
        <p:spPr>
          <a:xfrm>
            <a:off x="274320" y="274320"/>
            <a:ext cx="7886700" cy="710141"/>
          </a:xfrm>
        </p:spPr>
        <p:txBody>
          <a:bodyPr lIns="0" tIns="0" rIns="0" bIns="0" anchor="t" anchorCtr="0">
            <a:normAutofit/>
          </a:bodyPr>
          <a:lstStyle>
            <a:lvl1pPr>
              <a:lnSpc>
                <a:spcPct val="100000"/>
              </a:lnSpc>
              <a:defRPr sz="2400">
                <a:solidFill>
                  <a:srgbClr val="000000"/>
                </a:solidFill>
                <a:latin typeface="Museo Slab 500" panose="02000000000000000000" pitchFamily="50" charset="0"/>
              </a:defRPr>
            </a:lvl1pPr>
          </a:lstStyle>
          <a:p>
            <a:r>
              <a:rPr lang="en-US" dirty="0" smtClean="0"/>
              <a:t>Click to edit Master title style</a:t>
            </a:r>
            <a:endParaRPr lang="en-US" dirty="0"/>
          </a:p>
        </p:txBody>
      </p:sp>
      <p:sp>
        <p:nvSpPr>
          <p:cNvPr id="10"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
        <p:nvSpPr>
          <p:cNvPr id="11" name="Content Placeholder 2"/>
          <p:cNvSpPr>
            <a:spLocks noGrp="1"/>
          </p:cNvSpPr>
          <p:nvPr>
            <p:ph sz="half" idx="13"/>
          </p:nvPr>
        </p:nvSpPr>
        <p:spPr>
          <a:xfrm>
            <a:off x="4736254" y="1463040"/>
            <a:ext cx="4011083" cy="4351338"/>
          </a:xfrm>
        </p:spPr>
        <p:txBody>
          <a:bodyPr lIns="0" tIns="0" rIns="0" bIns="0"/>
          <a:lstStyle>
            <a:lvl1pPr marL="0" indent="0">
              <a:lnSpc>
                <a:spcPct val="100000"/>
              </a:lnSpc>
              <a:buNone/>
              <a:defRPr sz="2400"/>
            </a:lvl1pPr>
            <a:lvl2pPr>
              <a:lnSpc>
                <a:spcPct val="100000"/>
              </a:lnSpc>
              <a:defRPr sz="2000"/>
            </a:lvl2pPr>
          </a:lstStyle>
          <a:p>
            <a:pPr lvl="0"/>
            <a:r>
              <a:rPr lang="en-US" dirty="0" smtClean="0"/>
              <a:t>Click to edit Master text styles</a:t>
            </a:r>
          </a:p>
          <a:p>
            <a:pPr lvl="1"/>
            <a:r>
              <a:rPr lang="en-US" dirty="0" smtClean="0"/>
              <a:t>Second level</a:t>
            </a:r>
          </a:p>
        </p:txBody>
      </p:sp>
      <p:pic>
        <p:nvPicPr>
          <p:cNvPr id="12" name="Picture 11" title="CDE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00973" y="6225630"/>
            <a:ext cx="1028753" cy="558829"/>
          </a:xfrm>
          <a:prstGeom prst="rect">
            <a:avLst/>
          </a:prstGeom>
        </p:spPr>
      </p:pic>
    </p:spTree>
    <p:extLst>
      <p:ext uri="{BB962C8B-B14F-4D97-AF65-F5344CB8AC3E}">
        <p14:creationId xmlns:p14="http://schemas.microsoft.com/office/powerpoint/2010/main" val="32887673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 Blue">
    <p:spTree>
      <p:nvGrpSpPr>
        <p:cNvPr id="1" name=""/>
        <p:cNvGrpSpPr/>
        <p:nvPr/>
      </p:nvGrpSpPr>
      <p:grpSpPr>
        <a:xfrm>
          <a:off x="0" y="0"/>
          <a:ext cx="0" cy="0"/>
          <a:chOff x="0" y="0"/>
          <a:chExt cx="0" cy="0"/>
        </a:xfrm>
      </p:grpSpPr>
      <p:pic>
        <p:nvPicPr>
          <p:cNvPr id="8" name="Picture 7" title="Blue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10" name="Picture 9"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2168136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 green">
    <p:spTree>
      <p:nvGrpSpPr>
        <p:cNvPr id="1" name=""/>
        <p:cNvGrpSpPr/>
        <p:nvPr/>
      </p:nvGrpSpPr>
      <p:grpSpPr>
        <a:xfrm>
          <a:off x="0" y="0"/>
          <a:ext cx="0" cy="0"/>
          <a:chOff x="0" y="0"/>
          <a:chExt cx="0" cy="0"/>
        </a:xfrm>
      </p:grpSpPr>
      <p:pic>
        <p:nvPicPr>
          <p:cNvPr id="6" name="Picture 5" titl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8" name="Picture 7"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427081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 blue to green">
    <p:spTree>
      <p:nvGrpSpPr>
        <p:cNvPr id="1" name=""/>
        <p:cNvGrpSpPr/>
        <p:nvPr/>
      </p:nvGrpSpPr>
      <p:grpSpPr>
        <a:xfrm>
          <a:off x="0" y="0"/>
          <a:ext cx="0" cy="0"/>
          <a:chOff x="0" y="0"/>
          <a:chExt cx="0" cy="0"/>
        </a:xfrm>
      </p:grpSpPr>
      <p:pic>
        <p:nvPicPr>
          <p:cNvPr id="6" name="Picture 5" title="Blue-green 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
        <p:nvSpPr>
          <p:cNvPr id="5"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Tree>
    <p:extLst>
      <p:ext uri="{BB962C8B-B14F-4D97-AF65-F5344CB8AC3E}">
        <p14:creationId xmlns:p14="http://schemas.microsoft.com/office/powerpoint/2010/main" val="288074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ECC94-1832-0043-B2A5-5EA54332911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038690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title="Blue background for 2018 goal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a:xfrm>
            <a:off x="274320" y="6356351"/>
            <a:ext cx="467783" cy="365125"/>
          </a:xfrm>
        </p:spPr>
        <p:txBody>
          <a:bodyPr/>
          <a:lstStyle>
            <a:lvl1pPr algn="ctr">
              <a:defRPr>
                <a:solidFill>
                  <a:schemeClr val="bg1"/>
                </a:solidFill>
              </a:defRPr>
            </a:lvl1pPr>
          </a:lstStyle>
          <a:p>
            <a:fld id="{67726FA2-3EC9-4717-AD62-D8C823692DD3}" type="slidenum">
              <a:rPr lang="en-US" smtClean="0">
                <a:solidFill>
                  <a:prstClr val="white"/>
                </a:solidFill>
                <a:latin typeface="Calibri"/>
              </a:rPr>
              <a:pPr/>
              <a:t>‹#›</a:t>
            </a:fld>
            <a:endParaRPr lang="en-US" dirty="0">
              <a:solidFill>
                <a:prstClr val="white"/>
              </a:solidFill>
              <a:latin typeface="Calibri"/>
            </a:endParaRPr>
          </a:p>
        </p:txBody>
      </p:sp>
      <p:sp>
        <p:nvSpPr>
          <p:cNvPr id="8" name="Title 1"/>
          <p:cNvSpPr>
            <a:spLocks noGrp="1"/>
          </p:cNvSpPr>
          <p:nvPr>
            <p:ph type="ctrTitle" hasCustomPrompt="1"/>
          </p:nvPr>
        </p:nvSpPr>
        <p:spPr>
          <a:xfrm>
            <a:off x="685800" y="2062163"/>
            <a:ext cx="7772400" cy="2387600"/>
          </a:xfrm>
        </p:spPr>
        <p:txBody>
          <a:bodyPr lIns="0" tIns="0" rIns="0" bIns="0" anchor="ctr" anchorCtr="0">
            <a:normAutofit/>
          </a:bodyPr>
          <a:lstStyle>
            <a:lvl1pPr algn="ctr">
              <a:defRPr sz="5400">
                <a:solidFill>
                  <a:schemeClr val="bg1"/>
                </a:solidFill>
                <a:latin typeface="Museo Slab 500" panose="02000000000000000000" pitchFamily="50" charset="0"/>
              </a:defRPr>
            </a:lvl1pPr>
          </a:lstStyle>
          <a:p>
            <a:r>
              <a:rPr lang="en-US" dirty="0" smtClean="0"/>
              <a:t>Click to edit </a:t>
            </a:r>
            <a:br>
              <a:rPr lang="en-US" dirty="0" smtClean="0"/>
            </a:br>
            <a:r>
              <a:rPr lang="en-US" dirty="0" smtClean="0"/>
              <a:t>Master title style</a:t>
            </a:r>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36964" y="6246435"/>
            <a:ext cx="975232" cy="529756"/>
          </a:xfrm>
          <a:prstGeom prst="rect">
            <a:avLst/>
          </a:prstGeom>
        </p:spPr>
      </p:pic>
    </p:spTree>
    <p:extLst>
      <p:ext uri="{BB962C8B-B14F-4D97-AF65-F5344CB8AC3E}">
        <p14:creationId xmlns:p14="http://schemas.microsoft.com/office/powerpoint/2010/main" val="23603496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with page number">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274320" y="6356351"/>
            <a:ext cx="467783" cy="365125"/>
          </a:xfrm>
        </p:spPr>
        <p:txBody>
          <a:bodyPr/>
          <a:lstStyle>
            <a:lvl1pPr algn="ctr">
              <a:defRPr/>
            </a:lvl1pPr>
          </a:lstStyle>
          <a:p>
            <a:fld id="{67726FA2-3EC9-4717-AD62-D8C823692DD3}"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627248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 no page numb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991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ECC94-1832-0043-B2A5-5EA543329118}" type="datetimeFigureOut">
              <a:rPr lang="en-US" smtClean="0"/>
              <a:t>9/17/18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18442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ECC94-1832-0043-B2A5-5EA54332911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426398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DECC94-1832-0043-B2A5-5EA543329118}" type="datetimeFigureOut">
              <a:rPr lang="en-US" smtClean="0"/>
              <a:t>9/17/18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66132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ECC94-1832-0043-B2A5-5EA543329118}" type="datetimeFigureOut">
              <a:rPr lang="en-US" smtClean="0"/>
              <a:t>9/17/18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38892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ECC94-1832-0043-B2A5-5EA543329118}" type="datetimeFigureOut">
              <a:rPr lang="en-US" smtClean="0"/>
              <a:t>9/17/18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30436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CC94-1832-0043-B2A5-5EA54332911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191947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CC94-1832-0043-B2A5-5EA543329118}" type="datetimeFigureOut">
              <a:rPr lang="en-US" smtClean="0"/>
              <a:t>9/17/18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1ED19-C4DE-3543-B474-5B36FC80A6BA}" type="slidenum">
              <a:rPr lang="en-US" smtClean="0"/>
              <a:t>‹#›</a:t>
            </a:fld>
            <a:endParaRPr lang="en-US"/>
          </a:p>
        </p:txBody>
      </p:sp>
    </p:spTree>
    <p:extLst>
      <p:ext uri="{BB962C8B-B14F-4D97-AF65-F5344CB8AC3E}">
        <p14:creationId xmlns:p14="http://schemas.microsoft.com/office/powerpoint/2010/main" val="41745707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ECC94-1832-0043-B2A5-5EA543329118}" type="datetimeFigureOut">
              <a:rPr lang="en-US" smtClean="0"/>
              <a:t>9/17/18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1ED19-C4DE-3543-B474-5B36FC80A6BA}" type="slidenum">
              <a:rPr lang="en-US" smtClean="0"/>
              <a:t>‹#›</a:t>
            </a:fld>
            <a:endParaRPr lang="en-US"/>
          </a:p>
        </p:txBody>
      </p:sp>
    </p:spTree>
    <p:extLst>
      <p:ext uri="{BB962C8B-B14F-4D97-AF65-F5344CB8AC3E}">
        <p14:creationId xmlns:p14="http://schemas.microsoft.com/office/powerpoint/2010/main" val="128382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67726FA2-3EC9-4717-AD62-D8C823692DD3}" type="slidenum">
              <a:rPr lang="en-US" smtClean="0">
                <a:solidFill>
                  <a:prstClr val="black">
                    <a:tint val="75000"/>
                  </a:prstClr>
                </a:solidFill>
                <a:latin typeface="Calibri"/>
              </a:rPr>
              <a:pPr defTabSz="914400"/>
              <a:t>‹#›</a:t>
            </a:fld>
            <a:endParaRPr lang="en-US">
              <a:solidFill>
                <a:prstClr val="black">
                  <a:tint val="75000"/>
                </a:prstClr>
              </a:solidFill>
              <a:latin typeface="Calibri"/>
            </a:endParaRPr>
          </a:p>
        </p:txBody>
      </p:sp>
    </p:spTree>
    <p:extLst>
      <p:ext uri="{BB962C8B-B14F-4D97-AF65-F5344CB8AC3E}">
        <p14:creationId xmlns:p14="http://schemas.microsoft.com/office/powerpoint/2010/main" val="21134976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 Id="rId3" Type="http://schemas.openxmlformats.org/officeDocument/2006/relationships/image" Target="../media/image1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5.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 Id="rId11" Type="http://schemas.openxmlformats.org/officeDocument/2006/relationships/image" Target="../media/image17.png"/><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t>Colorado Academic Standards 2020</a:t>
            </a:r>
            <a:r>
              <a:rPr lang="en-US" sz="2800" b="1" dirty="0"/>
              <a:t/>
            </a:r>
            <a:br>
              <a:rPr lang="en-US" sz="2800" b="1" dirty="0"/>
            </a:br>
            <a:r>
              <a:rPr lang="en-US" sz="2800" b="1" dirty="0"/>
              <a:t/>
            </a:r>
            <a:br>
              <a:rPr lang="en-US" sz="2800" b="1" dirty="0"/>
            </a:br>
            <a:r>
              <a:rPr lang="en-US" sz="2800" b="1" dirty="0" smtClean="0"/>
              <a:t>Reading, Writing, and Communicating</a:t>
            </a:r>
            <a:endParaRPr lang="en-US" sz="2800" b="1" dirty="0"/>
          </a:p>
        </p:txBody>
      </p:sp>
      <p:sp>
        <p:nvSpPr>
          <p:cNvPr id="3" name="Slide Number Placeholder 2"/>
          <p:cNvSpPr>
            <a:spLocks noGrp="1"/>
          </p:cNvSpPr>
          <p:nvPr>
            <p:ph type="sldNum" sz="quarter" idx="12"/>
          </p:nvPr>
        </p:nvSpPr>
        <p:spPr/>
        <p:txBody>
          <a:bodyPr/>
          <a:lstStyle/>
          <a:p>
            <a:fld id="{67726FA2-3EC9-4717-AD62-D8C823692DD3}" type="slidenum">
              <a:rPr lang="en-US" smtClean="0">
                <a:solidFill>
                  <a:prstClr val="black">
                    <a:tint val="75000"/>
                  </a:prstClr>
                </a:solidFill>
                <a:latin typeface="Calibri"/>
              </a:rPr>
              <a:pPr/>
              <a:t>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90734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3" name="Content Placeholder 2"/>
          <p:cNvSpPr>
            <a:spLocks noGrp="1"/>
          </p:cNvSpPr>
          <p:nvPr>
            <p:ph idx="1"/>
          </p:nvPr>
        </p:nvSpPr>
        <p:spPr>
          <a:xfrm>
            <a:off x="493738" y="1493020"/>
            <a:ext cx="8110616" cy="545642"/>
          </a:xfrm>
        </p:spPr>
        <p:txBody>
          <a:bodyPr/>
          <a:lstStyle/>
          <a:p>
            <a:r>
              <a:rPr lang="en-US" dirty="0" smtClean="0">
                <a:solidFill>
                  <a:schemeClr val="tx1"/>
                </a:solidFill>
              </a:rPr>
              <a:t>Reduction in the Number of Prepared Graduate Statements</a:t>
            </a:r>
            <a:endParaRPr lang="en-US" dirty="0" smtClean="0">
              <a:solidFill>
                <a:schemeClr val="tx1"/>
              </a:solidFill>
            </a:endParaRPr>
          </a:p>
          <a:p>
            <a:endParaRPr lang="en-US" dirty="0"/>
          </a:p>
        </p:txBody>
      </p:sp>
      <p:sp>
        <p:nvSpPr>
          <p:cNvPr id="9" name="TextBox 8"/>
          <p:cNvSpPr txBox="1"/>
          <p:nvPr/>
        </p:nvSpPr>
        <p:spPr>
          <a:xfrm>
            <a:off x="519953" y="2420471"/>
            <a:ext cx="7996518" cy="2646878"/>
          </a:xfrm>
          <a:prstGeom prst="rect">
            <a:avLst/>
          </a:prstGeom>
          <a:noFill/>
        </p:spPr>
        <p:txBody>
          <a:bodyPr wrap="square" rtlCol="0">
            <a:spAutoFit/>
          </a:bodyPr>
          <a:lstStyle/>
          <a:p>
            <a:pPr algn="ctr"/>
            <a:r>
              <a:rPr lang="en-US" sz="3600" b="1" dirty="0" smtClean="0"/>
              <a:t>10 Total</a:t>
            </a:r>
          </a:p>
          <a:p>
            <a:endParaRPr lang="en-US" dirty="0"/>
          </a:p>
          <a:p>
            <a:pPr marL="285750" indent="-285750">
              <a:buFont typeface="Arial" charset="0"/>
              <a:buChar char="•"/>
            </a:pPr>
            <a:r>
              <a:rPr lang="en-US" sz="2800" dirty="0" smtClean="0"/>
              <a:t>2 Speaking and Listening</a:t>
            </a:r>
          </a:p>
          <a:p>
            <a:pPr marL="285750" indent="-285750">
              <a:buFont typeface="Arial" charset="0"/>
              <a:buChar char="•"/>
            </a:pPr>
            <a:r>
              <a:rPr lang="en-US" sz="2800" dirty="0" smtClean="0"/>
              <a:t>3 Reading</a:t>
            </a:r>
          </a:p>
          <a:p>
            <a:pPr marL="285750" indent="-285750">
              <a:buFont typeface="Arial" charset="0"/>
              <a:buChar char="•"/>
            </a:pPr>
            <a:r>
              <a:rPr lang="en-US" sz="2800" dirty="0" smtClean="0"/>
              <a:t>4 Writing</a:t>
            </a:r>
          </a:p>
          <a:p>
            <a:pPr marL="285750" indent="-285750">
              <a:buFont typeface="Arial" charset="0"/>
              <a:buChar char="•"/>
            </a:pPr>
            <a:r>
              <a:rPr lang="en-US" sz="2800" dirty="0" smtClean="0"/>
              <a:t>1 Research Inquiry &amp; Design</a:t>
            </a:r>
            <a:endParaRPr lang="en-US" sz="2800" dirty="0"/>
          </a:p>
        </p:txBody>
      </p:sp>
    </p:spTree>
    <p:extLst>
      <p:ext uri="{BB962C8B-B14F-4D97-AF65-F5344CB8AC3E}">
        <p14:creationId xmlns:p14="http://schemas.microsoft.com/office/powerpoint/2010/main" val="341729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9" name="TextBox 8"/>
          <p:cNvSpPr txBox="1"/>
          <p:nvPr/>
        </p:nvSpPr>
        <p:spPr>
          <a:xfrm>
            <a:off x="717177" y="1506072"/>
            <a:ext cx="7996518" cy="4370427"/>
          </a:xfrm>
          <a:prstGeom prst="rect">
            <a:avLst/>
          </a:prstGeom>
          <a:noFill/>
        </p:spPr>
        <p:txBody>
          <a:bodyPr wrap="square" rtlCol="0">
            <a:spAutoFit/>
          </a:bodyPr>
          <a:lstStyle/>
          <a:p>
            <a:pPr algn="ctr"/>
            <a:r>
              <a:rPr lang="en-US" sz="3600" b="1" dirty="0" smtClean="0"/>
              <a:t>10 Total</a:t>
            </a:r>
          </a:p>
          <a:p>
            <a:endParaRPr lang="en-US" dirty="0"/>
          </a:p>
          <a:p>
            <a:pPr marL="285750" indent="-285750">
              <a:buFont typeface="Arial" charset="0"/>
              <a:buChar char="•"/>
            </a:pPr>
            <a:r>
              <a:rPr lang="en-US" sz="2800" dirty="0" smtClean="0"/>
              <a:t>2 Speaking and Listening</a:t>
            </a:r>
          </a:p>
          <a:p>
            <a:pPr marL="914400" lvl="1" indent="-457200">
              <a:buFont typeface="Arial" charset="0"/>
              <a:buChar char="•"/>
            </a:pPr>
            <a:r>
              <a:rPr lang="en-US" sz="2800" dirty="0"/>
              <a:t>Collaborate effectively as group members or leaders who listen actively and respectfully; pose thoughtful questions, acknowledge the ideas of others; and contribute ideas to further the group’s attainment of an objective.</a:t>
            </a:r>
          </a:p>
          <a:p>
            <a:pPr marL="914400" lvl="1" indent="-457200">
              <a:buFont typeface="Arial" charset="0"/>
              <a:buChar char="•"/>
            </a:pPr>
            <a:r>
              <a:rPr lang="en-US" sz="2800" dirty="0"/>
              <a:t>Deliver effective oral presentations for varied audiences and varied purposes</a:t>
            </a:r>
            <a:r>
              <a:rPr lang="en-US" sz="2800" dirty="0" smtClean="0"/>
              <a:t>.</a:t>
            </a:r>
            <a:endParaRPr lang="en-US" sz="2800" dirty="0"/>
          </a:p>
        </p:txBody>
      </p:sp>
    </p:spTree>
    <p:extLst>
      <p:ext uri="{BB962C8B-B14F-4D97-AF65-F5344CB8AC3E}">
        <p14:creationId xmlns:p14="http://schemas.microsoft.com/office/powerpoint/2010/main" val="243964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9" name="TextBox 8"/>
          <p:cNvSpPr txBox="1"/>
          <p:nvPr/>
        </p:nvSpPr>
        <p:spPr>
          <a:xfrm>
            <a:off x="125506" y="1201275"/>
            <a:ext cx="8731623" cy="6093976"/>
          </a:xfrm>
          <a:prstGeom prst="rect">
            <a:avLst/>
          </a:prstGeom>
          <a:noFill/>
        </p:spPr>
        <p:txBody>
          <a:bodyPr wrap="square" rtlCol="0">
            <a:spAutoFit/>
          </a:bodyPr>
          <a:lstStyle/>
          <a:p>
            <a:pPr algn="ctr"/>
            <a:r>
              <a:rPr lang="en-US" sz="3600" b="1" dirty="0" smtClean="0"/>
              <a:t>10 Total</a:t>
            </a:r>
          </a:p>
          <a:p>
            <a:endParaRPr lang="en-US" dirty="0"/>
          </a:p>
          <a:p>
            <a:pPr marL="285750" indent="-285750">
              <a:buFont typeface="Arial" charset="0"/>
              <a:buChar char="•"/>
            </a:pPr>
            <a:r>
              <a:rPr lang="en-US" sz="2800" dirty="0" smtClean="0"/>
              <a:t>3 Reading</a:t>
            </a:r>
          </a:p>
          <a:p>
            <a:pPr marL="742950" lvl="1" indent="-285750">
              <a:buFont typeface="Arial" charset="0"/>
              <a:buChar char="•"/>
            </a:pPr>
            <a:r>
              <a:rPr lang="en-US" sz="2800" dirty="0" smtClean="0"/>
              <a:t>Read </a:t>
            </a:r>
            <a:r>
              <a:rPr lang="en-US" sz="2800" dirty="0"/>
              <a:t>a wide range of literary texts to build knowledge and to better understand the human </a:t>
            </a:r>
            <a:r>
              <a:rPr lang="en-US" sz="2800" dirty="0" smtClean="0"/>
              <a:t>experience.</a:t>
            </a:r>
          </a:p>
          <a:p>
            <a:pPr marL="742950" lvl="1" indent="-285750">
              <a:buFont typeface="Arial" charset="0"/>
              <a:buChar char="•"/>
            </a:pPr>
            <a:r>
              <a:rPr lang="en-US" sz="2800" dirty="0" smtClean="0"/>
              <a:t>Read </a:t>
            </a:r>
            <a:r>
              <a:rPr lang="en-US" sz="2800" dirty="0"/>
              <a:t>a wide range of informational texts to build knowledge and to better understand the human </a:t>
            </a:r>
            <a:r>
              <a:rPr lang="en-US" sz="2800" dirty="0" smtClean="0"/>
              <a:t>experience.</a:t>
            </a:r>
          </a:p>
          <a:p>
            <a:pPr marL="742950" lvl="1" indent="-285750">
              <a:buFont typeface="Arial" charset="0"/>
              <a:buChar char="•"/>
            </a:pPr>
            <a:r>
              <a:rPr lang="en-US" sz="2800" dirty="0" smtClean="0"/>
              <a:t>Understand </a:t>
            </a:r>
            <a:r>
              <a:rPr lang="en-US" sz="2800" dirty="0"/>
              <a:t>how language functions in different contexts, command a variety of word-learning strategies to assist comprehension, and make effective choices for meaning or style when writing and speaking.</a:t>
            </a:r>
          </a:p>
          <a:p>
            <a:pPr marL="285750" indent="-285750">
              <a:buFont typeface="Arial" charset="0"/>
              <a:buChar char="•"/>
            </a:pPr>
            <a:endParaRPr lang="en-US" sz="2800" dirty="0"/>
          </a:p>
        </p:txBody>
      </p:sp>
    </p:spTree>
    <p:extLst>
      <p:ext uri="{BB962C8B-B14F-4D97-AF65-F5344CB8AC3E}">
        <p14:creationId xmlns:p14="http://schemas.microsoft.com/office/powerpoint/2010/main" val="280631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9" name="TextBox 8"/>
          <p:cNvSpPr txBox="1"/>
          <p:nvPr/>
        </p:nvSpPr>
        <p:spPr>
          <a:xfrm>
            <a:off x="519953" y="1165414"/>
            <a:ext cx="7996518" cy="5663089"/>
          </a:xfrm>
          <a:prstGeom prst="rect">
            <a:avLst/>
          </a:prstGeom>
          <a:noFill/>
        </p:spPr>
        <p:txBody>
          <a:bodyPr wrap="square" rtlCol="0">
            <a:spAutoFit/>
          </a:bodyPr>
          <a:lstStyle/>
          <a:p>
            <a:pPr algn="ctr"/>
            <a:r>
              <a:rPr lang="en-US" sz="3600" b="1" dirty="0" smtClean="0"/>
              <a:t>10 Total</a:t>
            </a:r>
          </a:p>
          <a:p>
            <a:endParaRPr lang="en-US" dirty="0"/>
          </a:p>
          <a:p>
            <a:pPr marL="285750" indent="-285750">
              <a:buFont typeface="Arial" charset="0"/>
              <a:buChar char="•"/>
            </a:pPr>
            <a:r>
              <a:rPr lang="en-US" sz="2800" dirty="0" smtClean="0"/>
              <a:t>4 Writing</a:t>
            </a:r>
          </a:p>
          <a:p>
            <a:pPr marL="742950" lvl="1" indent="-285750">
              <a:buFont typeface="Arial" charset="0"/>
              <a:buChar char="•"/>
            </a:pPr>
            <a:r>
              <a:rPr lang="en-US" sz="2800" dirty="0" smtClean="0"/>
              <a:t>Craft </a:t>
            </a:r>
            <a:r>
              <a:rPr lang="en-US" sz="2800" dirty="0"/>
              <a:t>arguments using techniques specific to the </a:t>
            </a:r>
            <a:r>
              <a:rPr lang="en-US" sz="2800" dirty="0" smtClean="0"/>
              <a:t>genre.</a:t>
            </a:r>
          </a:p>
          <a:p>
            <a:pPr marL="742950" lvl="1" indent="-285750">
              <a:buFont typeface="Arial" charset="0"/>
              <a:buChar char="•"/>
            </a:pPr>
            <a:r>
              <a:rPr lang="en-US" sz="2800" dirty="0" smtClean="0"/>
              <a:t>Craft </a:t>
            </a:r>
            <a:r>
              <a:rPr lang="en-US" sz="2800" dirty="0"/>
              <a:t>informational/explanatory texts using techniques specific to the </a:t>
            </a:r>
            <a:r>
              <a:rPr lang="en-US" sz="2800" dirty="0" smtClean="0"/>
              <a:t>genre.</a:t>
            </a:r>
          </a:p>
          <a:p>
            <a:pPr marL="742950" lvl="1" indent="-285750">
              <a:buFont typeface="Arial" charset="0"/>
              <a:buChar char="•"/>
            </a:pPr>
            <a:r>
              <a:rPr lang="en-US" sz="2800" dirty="0" smtClean="0"/>
              <a:t>Craft </a:t>
            </a:r>
            <a:r>
              <a:rPr lang="en-US" sz="2800" dirty="0"/>
              <a:t>narratives using techniques specific to the </a:t>
            </a:r>
            <a:r>
              <a:rPr lang="en-US" sz="2800" dirty="0" smtClean="0"/>
              <a:t>genre.</a:t>
            </a:r>
          </a:p>
          <a:p>
            <a:pPr marL="742950" lvl="1" indent="-285750">
              <a:buFont typeface="Arial" charset="0"/>
              <a:buChar char="•"/>
            </a:pPr>
            <a:r>
              <a:rPr lang="en-US" sz="2800" dirty="0" smtClean="0"/>
              <a:t>Demonstrate </a:t>
            </a:r>
            <a:r>
              <a:rPr lang="en-US" sz="2800" dirty="0"/>
              <a:t>mastery of their own writing process with clear, coherent, and error-free polished products.</a:t>
            </a:r>
          </a:p>
          <a:p>
            <a:pPr marL="285750" indent="-285750">
              <a:buFont typeface="Arial" charset="0"/>
              <a:buChar char="•"/>
            </a:pPr>
            <a:endParaRPr lang="en-US" sz="2800" dirty="0" smtClean="0"/>
          </a:p>
        </p:txBody>
      </p:sp>
    </p:spTree>
    <p:extLst>
      <p:ext uri="{BB962C8B-B14F-4D97-AF65-F5344CB8AC3E}">
        <p14:creationId xmlns:p14="http://schemas.microsoft.com/office/powerpoint/2010/main" val="120245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9" name="TextBox 8"/>
          <p:cNvSpPr txBox="1"/>
          <p:nvPr/>
        </p:nvSpPr>
        <p:spPr>
          <a:xfrm>
            <a:off x="519953" y="1452287"/>
            <a:ext cx="7996518" cy="3508653"/>
          </a:xfrm>
          <a:prstGeom prst="rect">
            <a:avLst/>
          </a:prstGeom>
          <a:noFill/>
        </p:spPr>
        <p:txBody>
          <a:bodyPr wrap="square" rtlCol="0">
            <a:spAutoFit/>
          </a:bodyPr>
          <a:lstStyle/>
          <a:p>
            <a:pPr algn="ctr"/>
            <a:r>
              <a:rPr lang="en-US" sz="3600" b="1" dirty="0" smtClean="0"/>
              <a:t>10 Total</a:t>
            </a:r>
          </a:p>
          <a:p>
            <a:endParaRPr lang="en-US" dirty="0"/>
          </a:p>
          <a:p>
            <a:pPr marL="285750" indent="-285750">
              <a:buFont typeface="Arial" charset="0"/>
              <a:buChar char="•"/>
            </a:pPr>
            <a:r>
              <a:rPr lang="en-US" sz="2800" dirty="0" smtClean="0"/>
              <a:t>1 Research Inquiry &amp; Design</a:t>
            </a:r>
          </a:p>
          <a:p>
            <a:pPr marL="742950" lvl="1" indent="-285750">
              <a:buFont typeface="Arial" charset="0"/>
              <a:buChar char="•"/>
            </a:pPr>
            <a:r>
              <a:rPr lang="en-US" sz="2800" dirty="0"/>
              <a:t>Gather information from a variety of sources; analyze and evaluate its quality and relevance; and use it ethically to answer complex questions.</a:t>
            </a:r>
          </a:p>
          <a:p>
            <a:pPr marL="285750" indent="-285750">
              <a:buFont typeface="Arial" charset="0"/>
              <a:buChar char="•"/>
            </a:pPr>
            <a:endParaRPr lang="en-US" sz="2800" dirty="0"/>
          </a:p>
        </p:txBody>
      </p:sp>
    </p:spTree>
    <p:extLst>
      <p:ext uri="{BB962C8B-B14F-4D97-AF65-F5344CB8AC3E}">
        <p14:creationId xmlns:p14="http://schemas.microsoft.com/office/powerpoint/2010/main" val="261387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3" name="Content Placeholder 2"/>
          <p:cNvSpPr>
            <a:spLocks noGrp="1"/>
          </p:cNvSpPr>
          <p:nvPr>
            <p:ph idx="1"/>
          </p:nvPr>
        </p:nvSpPr>
        <p:spPr>
          <a:xfrm>
            <a:off x="628650" y="1463040"/>
            <a:ext cx="7886700" cy="545054"/>
          </a:xfrm>
        </p:spPr>
        <p:txBody>
          <a:bodyPr>
            <a:normAutofit/>
          </a:bodyPr>
          <a:lstStyle/>
          <a:p>
            <a:r>
              <a:rPr lang="en-US" smtClean="0">
                <a:solidFill>
                  <a:schemeClr val="tx1"/>
                </a:solidFill>
              </a:rPr>
              <a:t>Refining the Right Side of the Document</a:t>
            </a:r>
            <a:endParaRPr lang="en-US" dirty="0">
              <a:solidFill>
                <a:schemeClr val="tx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7200" y="2008094"/>
            <a:ext cx="5689600" cy="4635500"/>
          </a:xfrm>
          <a:prstGeom prst="rect">
            <a:avLst/>
          </a:prstGeom>
        </p:spPr>
      </p:pic>
    </p:spTree>
    <p:extLst>
      <p:ext uri="{BB962C8B-B14F-4D97-AF65-F5344CB8AC3E}">
        <p14:creationId xmlns:p14="http://schemas.microsoft.com/office/powerpoint/2010/main" val="1678230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3" name="Content Placeholder 2"/>
          <p:cNvSpPr>
            <a:spLocks noGrp="1"/>
          </p:cNvSpPr>
          <p:nvPr>
            <p:ph idx="1"/>
          </p:nvPr>
        </p:nvSpPr>
        <p:spPr>
          <a:xfrm>
            <a:off x="628650" y="1463040"/>
            <a:ext cx="7886700" cy="545054"/>
          </a:xfrm>
        </p:spPr>
        <p:txBody>
          <a:bodyPr>
            <a:normAutofit/>
          </a:bodyPr>
          <a:lstStyle/>
          <a:p>
            <a:r>
              <a:rPr lang="en-US" dirty="0" smtClean="0">
                <a:solidFill>
                  <a:schemeClr val="tx1"/>
                </a:solidFill>
              </a:rPr>
              <a:t>Greater Specificity Throughout</a:t>
            </a:r>
            <a:endParaRPr lang="en-US"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039" y="2681193"/>
            <a:ext cx="6989638" cy="2356971"/>
          </a:xfrm>
          <a:prstGeom prst="rect">
            <a:avLst/>
          </a:prstGeom>
        </p:spPr>
      </p:pic>
    </p:spTree>
    <p:extLst>
      <p:ext uri="{BB962C8B-B14F-4D97-AF65-F5344CB8AC3E}">
        <p14:creationId xmlns:p14="http://schemas.microsoft.com/office/powerpoint/2010/main" val="914243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Revised Colorado Academic Standards Document</a:t>
            </a:r>
          </a:p>
        </p:txBody>
      </p:sp>
      <p:sp>
        <p:nvSpPr>
          <p:cNvPr id="3" name="Content Placeholder 2"/>
          <p:cNvSpPr>
            <a:spLocks noGrp="1"/>
          </p:cNvSpPr>
          <p:nvPr>
            <p:ph idx="1"/>
          </p:nvPr>
        </p:nvSpPr>
        <p:spPr>
          <a:xfrm>
            <a:off x="628650" y="1463040"/>
            <a:ext cx="7886700" cy="491266"/>
          </a:xfrm>
        </p:spPr>
        <p:txBody>
          <a:bodyPr>
            <a:normAutofit/>
          </a:bodyPr>
          <a:lstStyle/>
          <a:p>
            <a:r>
              <a:rPr lang="en-US" dirty="0" smtClean="0">
                <a:solidFill>
                  <a:schemeClr val="tx1"/>
                </a:solidFill>
              </a:rPr>
              <a:t>Branding </a:t>
            </a:r>
            <a:r>
              <a:rPr lang="en-US" smtClean="0">
                <a:solidFill>
                  <a:schemeClr val="tx1"/>
                </a:solidFill>
              </a:rPr>
              <a:t>Grade-Level Expectations in High School</a:t>
            </a:r>
            <a:endParaRPr lang="en-US" dirty="0">
              <a:solidFill>
                <a:schemeClr val="tx1"/>
              </a:solidFill>
            </a:endParaRPr>
          </a:p>
        </p:txBody>
      </p:sp>
      <p:sp>
        <p:nvSpPr>
          <p:cNvPr id="6" name="TextBox 5"/>
          <p:cNvSpPr txBox="1"/>
          <p:nvPr/>
        </p:nvSpPr>
        <p:spPr>
          <a:xfrm>
            <a:off x="274320" y="2994212"/>
            <a:ext cx="8403514" cy="1862048"/>
          </a:xfrm>
          <a:prstGeom prst="rect">
            <a:avLst/>
          </a:prstGeom>
          <a:noFill/>
        </p:spPr>
        <p:txBody>
          <a:bodyPr wrap="square" rtlCol="0">
            <a:spAutoFit/>
          </a:bodyPr>
          <a:lstStyle/>
          <a:p>
            <a:r>
              <a:rPr lang="en-US" sz="11500" dirty="0" smtClean="0"/>
              <a:t>9/10 &amp; 11/12</a:t>
            </a:r>
            <a:endParaRPr lang="en-US" sz="11500" dirty="0"/>
          </a:p>
        </p:txBody>
      </p:sp>
    </p:spTree>
    <p:extLst>
      <p:ext uri="{BB962C8B-B14F-4D97-AF65-F5344CB8AC3E}">
        <p14:creationId xmlns:p14="http://schemas.microsoft.com/office/powerpoint/2010/main" val="2761670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Information and Purpose</a:t>
            </a:r>
            <a:endParaRPr lang="en-US" sz="3200" b="1" dirty="0"/>
          </a:p>
        </p:txBody>
      </p:sp>
      <p:sp>
        <p:nvSpPr>
          <p:cNvPr id="3" name="Content Placeholder 2"/>
          <p:cNvSpPr>
            <a:spLocks noGrp="1"/>
          </p:cNvSpPr>
          <p:nvPr>
            <p:ph idx="1"/>
          </p:nvPr>
        </p:nvSpPr>
        <p:spPr/>
        <p:txBody>
          <a:bodyPr>
            <a:normAutofit/>
          </a:bodyPr>
          <a:lstStyle/>
          <a:p>
            <a:pPr marL="342900" indent="-342900" algn="l">
              <a:buFont typeface="Arial" panose="020B0604020202020204" pitchFamily="34" charset="0"/>
              <a:buChar char="•"/>
            </a:pPr>
            <a:r>
              <a:rPr lang="en-US" dirty="0" smtClean="0">
                <a:solidFill>
                  <a:schemeClr val="tx1"/>
                </a:solidFill>
              </a:rPr>
              <a:t>Provide an overview of the standards review and revision process</a:t>
            </a:r>
          </a:p>
          <a:p>
            <a:pPr marL="342900" indent="-342900" algn="l">
              <a:buFont typeface="Arial" panose="020B0604020202020204" pitchFamily="34" charset="0"/>
              <a:buChar char="•"/>
            </a:pPr>
            <a:endParaRPr lang="en-US" dirty="0" smtClean="0">
              <a:solidFill>
                <a:schemeClr val="tx1"/>
              </a:solidFill>
            </a:endParaRPr>
          </a:p>
          <a:p>
            <a:pPr marL="342900" indent="-342900" algn="l">
              <a:buFont typeface="Arial" panose="020B0604020202020204" pitchFamily="34" charset="0"/>
              <a:buChar char="•"/>
            </a:pPr>
            <a:r>
              <a:rPr lang="en-US" dirty="0" smtClean="0">
                <a:solidFill>
                  <a:schemeClr val="tx1"/>
                </a:solidFill>
              </a:rPr>
              <a:t>What to look for in the revised Colorado academic standards document. </a:t>
            </a: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632592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Guiding Principles for the Review and Revision</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b="1" dirty="0" smtClean="0">
                <a:solidFill>
                  <a:schemeClr val="tx1"/>
                </a:solidFill>
              </a:rPr>
              <a:t>Transparent</a:t>
            </a:r>
          </a:p>
          <a:p>
            <a:pPr marL="342900" indent="-342900">
              <a:buFont typeface="Arial" panose="020B0604020202020204" pitchFamily="34" charset="0"/>
              <a:buChar char="•"/>
            </a:pPr>
            <a:r>
              <a:rPr lang="en-US" b="1" dirty="0" smtClean="0">
                <a:solidFill>
                  <a:schemeClr val="tx1"/>
                </a:solidFill>
              </a:rPr>
              <a:t>Inclusive</a:t>
            </a:r>
          </a:p>
          <a:p>
            <a:pPr marL="342900" indent="-342900">
              <a:buFont typeface="Arial" panose="020B0604020202020204" pitchFamily="34" charset="0"/>
              <a:buChar char="•"/>
            </a:pPr>
            <a:r>
              <a:rPr lang="en-US" b="1" dirty="0" smtClean="0">
                <a:solidFill>
                  <a:schemeClr val="tx1"/>
                </a:solidFill>
              </a:rPr>
              <a:t>Research-informed</a:t>
            </a:r>
          </a:p>
          <a:p>
            <a:pPr marL="342900" indent="-342900">
              <a:buFont typeface="Arial" panose="020B0604020202020204" pitchFamily="34" charset="0"/>
              <a:buChar char="•"/>
            </a:pPr>
            <a:r>
              <a:rPr lang="en-US" b="1" dirty="0" smtClean="0">
                <a:solidFill>
                  <a:schemeClr val="tx1"/>
                </a:solidFill>
              </a:rPr>
              <a:t>Consistent</a:t>
            </a:r>
          </a:p>
          <a:p>
            <a:pPr marL="342900" indent="-342900">
              <a:buFont typeface="Arial" panose="020B0604020202020204" pitchFamily="34" charset="0"/>
              <a:buChar char="•"/>
            </a:pPr>
            <a:r>
              <a:rPr lang="en-US" b="1" dirty="0" smtClean="0">
                <a:solidFill>
                  <a:schemeClr val="tx1"/>
                </a:solidFill>
              </a:rPr>
              <a:t>Substantive</a:t>
            </a:r>
          </a:p>
          <a:p>
            <a:pPr marL="342900" indent="-342900">
              <a:buFont typeface="Arial" panose="020B0604020202020204" pitchFamily="34" charset="0"/>
              <a:buChar char="•"/>
            </a:pPr>
            <a:r>
              <a:rPr lang="en-US" b="1" dirty="0" smtClean="0">
                <a:solidFill>
                  <a:schemeClr val="tx1"/>
                </a:solidFill>
              </a:rPr>
              <a:t>Improvement-oriented</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1760231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Standards Review and Revision:</a:t>
            </a:r>
            <a:br>
              <a:rPr lang="en-US" sz="2800" dirty="0"/>
            </a:br>
            <a:r>
              <a:rPr lang="en-US" sz="2800" dirty="0"/>
              <a:t>Roles and Responsibilities</a:t>
            </a:r>
            <a:endParaRPr lang="en-US" sz="2800" dirty="0">
              <a:solidFill>
                <a:schemeClr val="tx1"/>
              </a:solidFill>
            </a:endParaRPr>
          </a:p>
        </p:txBody>
      </p:sp>
      <p:sp>
        <p:nvSpPr>
          <p:cNvPr id="7" name="Content Placeholder 6"/>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4</a:t>
            </a:fld>
            <a:endParaRPr lang="en-US" dirty="0">
              <a:solidFill>
                <a:prstClr val="black">
                  <a:tint val="75000"/>
                </a:prstClr>
              </a:solidFill>
            </a:endParaRPr>
          </a:p>
        </p:txBody>
      </p:sp>
      <p:graphicFrame>
        <p:nvGraphicFramePr>
          <p:cNvPr id="5" name="Diagram 4"/>
          <p:cNvGraphicFramePr/>
          <p:nvPr>
            <p:extLst>
              <p:ext uri="{D42A27DB-BD31-4B8C-83A1-F6EECF244321}">
                <p14:modId xmlns:p14="http://schemas.microsoft.com/office/powerpoint/2010/main" val="411724879"/>
              </p:ext>
            </p:extLst>
          </p:nvPr>
        </p:nvGraphicFramePr>
        <p:xfrm>
          <a:off x="0" y="1176145"/>
          <a:ext cx="8762259" cy="5093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18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Committee Decision Making Process</a:t>
            </a:r>
            <a:endParaRPr lang="en-US" sz="2800" dirty="0">
              <a:solidFill>
                <a:schemeClr val="tx1"/>
              </a:solidFill>
            </a:endParaRPr>
          </a:p>
        </p:txBody>
      </p:sp>
      <p:sp>
        <p:nvSpPr>
          <p:cNvPr id="3" name="Content Placeholder 2"/>
          <p:cNvSpPr>
            <a:spLocks noGrp="1"/>
          </p:cNvSpPr>
          <p:nvPr>
            <p:ph idx="1"/>
          </p:nvPr>
        </p:nvSpPr>
        <p:spPr/>
        <p:txBody>
          <a:bodyPr>
            <a:normAutofit/>
          </a:bodyPr>
          <a:lstStyle/>
          <a:p>
            <a:pPr marL="457200" lvl="1" indent="0">
              <a:buNone/>
            </a:pPr>
            <a:endParaRPr lang="en-US" dirty="0"/>
          </a:p>
          <a:p>
            <a:pPr marL="457200" lvl="1" indent="0">
              <a:buNone/>
            </a:pPr>
            <a:endParaRPr lang="en-US" dirty="0"/>
          </a:p>
          <a:p>
            <a:endParaRPr lang="en-US" dirty="0"/>
          </a:p>
          <a:p>
            <a:endParaRPr lang="en-US" dirty="0">
              <a:latin typeface="Trebuchet MS" panose="020B0603020202020204" pitchFamily="34" charset="0"/>
            </a:endParaRPr>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5</a:t>
            </a:fld>
            <a:endParaRPr lang="en-US" dirty="0">
              <a:solidFill>
                <a:prstClr val="black">
                  <a:tint val="75000"/>
                </a:prstClr>
              </a:solidFill>
            </a:endParaRPr>
          </a:p>
        </p:txBody>
      </p:sp>
      <p:sp>
        <p:nvSpPr>
          <p:cNvPr id="7" name="Content Placeholder 4"/>
          <p:cNvSpPr txBox="1">
            <a:spLocks/>
          </p:cNvSpPr>
          <p:nvPr/>
        </p:nvSpPr>
        <p:spPr>
          <a:xfrm>
            <a:off x="628650" y="1684451"/>
            <a:ext cx="7886700" cy="5037025"/>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400" kern="1200">
                <a:solidFill>
                  <a:srgbClr val="5C6670"/>
                </a:solidFill>
                <a:latin typeface="Trebuchet MS" panose="020B0603020202020204" pitchFamily="34"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The committees considered the following factors as they proposed revisions to the standards:</a:t>
            </a:r>
          </a:p>
          <a:p>
            <a:pPr lvl="1"/>
            <a:r>
              <a:rPr lang="en-US" dirty="0" smtClean="0"/>
              <a:t>How high is the demand for change (i.e., number of stakeholders, variety of stakeholders, number of sources)?</a:t>
            </a:r>
          </a:p>
          <a:p>
            <a:pPr lvl="1"/>
            <a:r>
              <a:rPr lang="en-US" dirty="0" smtClean="0"/>
              <a:t>What is the scope of the proposed change (i.e., one grade level, many grade levels, many subject areas)?</a:t>
            </a:r>
          </a:p>
          <a:p>
            <a:pPr lvl="1"/>
            <a:r>
              <a:rPr lang="en-US" dirty="0" smtClean="0"/>
              <a:t>What would be the effect (positive or negative) on classroom teaching and student learning?</a:t>
            </a:r>
          </a:p>
          <a:p>
            <a:pPr lvl="1"/>
            <a:r>
              <a:rPr lang="en-US" dirty="0" smtClean="0"/>
              <a:t>What might be the potential cost (i.e., financial, staff time and training)?</a:t>
            </a:r>
          </a:p>
          <a:p>
            <a:pPr lvl="1"/>
            <a:r>
              <a:rPr lang="en-US" b="1" u="sng" dirty="0" smtClean="0"/>
              <a:t>Do the benefits of a proposed change outweigh the costs?</a:t>
            </a:r>
          </a:p>
          <a:p>
            <a:pPr lvl="1"/>
            <a:endParaRPr lang="en-US" dirty="0" smtClean="0"/>
          </a:p>
          <a:p>
            <a:pPr lvl="1"/>
            <a:endParaRPr lang="en-US" dirty="0" smtClean="0"/>
          </a:p>
        </p:txBody>
      </p:sp>
    </p:spTree>
    <p:extLst>
      <p:ext uri="{BB962C8B-B14F-4D97-AF65-F5344CB8AC3E}">
        <p14:creationId xmlns:p14="http://schemas.microsoft.com/office/powerpoint/2010/main" val="402339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Turn and Talk</a:t>
            </a:r>
            <a:br>
              <a:rPr lang="en-US" dirty="0" smtClean="0"/>
            </a:br>
            <a:r>
              <a:rPr lang="en-US" sz="2200" dirty="0" smtClean="0"/>
              <a:t>Consider your school or district staff and other stakeholders:</a:t>
            </a:r>
            <a:br>
              <a:rPr lang="en-US" sz="2200" dirty="0" smtClean="0"/>
            </a:br>
            <a:r>
              <a:rPr lang="en-US" sz="2200" dirty="0" smtClean="0"/>
              <a:t/>
            </a:r>
            <a:br>
              <a:rPr lang="en-US" sz="2200" dirty="0" smtClean="0"/>
            </a:br>
            <a:r>
              <a:rPr lang="en-US" sz="2200" dirty="0" smtClean="0"/>
              <a:t>What impact do you anticipate the revisions might have on the work you do collectively with them?</a:t>
            </a:r>
            <a:endParaRPr lang="en-US" sz="2200" dirty="0"/>
          </a:p>
        </p:txBody>
      </p:sp>
      <p:sp>
        <p:nvSpPr>
          <p:cNvPr id="4" name="Slide Number Placeholder 3"/>
          <p:cNvSpPr>
            <a:spLocks noGrp="1"/>
          </p:cNvSpPr>
          <p:nvPr>
            <p:ph type="sldNum" sz="quarter" idx="12"/>
          </p:nvPr>
        </p:nvSpPr>
        <p:spPr/>
        <p:txBody>
          <a:bodyPr/>
          <a:lstStyle/>
          <a:p>
            <a:fld id="{67726FA2-3EC9-4717-AD62-D8C823692DD3}"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85727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Standards Final Approval  </a:t>
            </a:r>
          </a:p>
        </p:txBody>
      </p:sp>
      <p:sp>
        <p:nvSpPr>
          <p:cNvPr id="7" name="Oval 6"/>
          <p:cNvSpPr/>
          <p:nvPr/>
        </p:nvSpPr>
        <p:spPr>
          <a:xfrm>
            <a:off x="57098" y="48115"/>
            <a:ext cx="1075207" cy="107520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8" y="57761"/>
            <a:ext cx="1028753" cy="1028753"/>
          </a:xfrm>
          <a:prstGeom prst="rect">
            <a:avLst/>
          </a:prstGeom>
        </p:spPr>
      </p:pic>
      <p:sp>
        <p:nvSpPr>
          <p:cNvPr id="3" name="TextBox 2"/>
          <p:cNvSpPr txBox="1"/>
          <p:nvPr/>
        </p:nvSpPr>
        <p:spPr>
          <a:xfrm>
            <a:off x="2120464" y="1360520"/>
            <a:ext cx="6286500" cy="1338828"/>
          </a:xfrm>
          <a:prstGeom prst="rect">
            <a:avLst/>
          </a:prstGeom>
          <a:noFill/>
        </p:spPr>
        <p:txBody>
          <a:bodyPr wrap="square" rtlCol="0">
            <a:spAutoFit/>
          </a:bodyPr>
          <a:lstStyle/>
          <a:p>
            <a:r>
              <a:rPr lang="en-US" sz="2700" dirty="0">
                <a:solidFill>
                  <a:srgbClr val="70AD47">
                    <a:lumMod val="75000"/>
                  </a:srgbClr>
                </a:solidFill>
                <a:latin typeface="Trebuchet MS" panose="020B0603020202020204" pitchFamily="34" charset="0"/>
              </a:rPr>
              <a:t>8</a:t>
            </a:r>
            <a:r>
              <a:rPr lang="en-US" sz="2700" dirty="0">
                <a:solidFill>
                  <a:prstClr val="black"/>
                </a:solidFill>
                <a:latin typeface="Trebuchet MS" panose="020B0603020202020204" pitchFamily="34" charset="0"/>
              </a:rPr>
              <a:t> Sets of Standards/</a:t>
            </a:r>
            <a:r>
              <a:rPr lang="en-US" sz="2700" dirty="0">
                <a:solidFill>
                  <a:srgbClr val="0070C0"/>
                </a:solidFill>
                <a:latin typeface="Trebuchet MS" panose="020B0603020202020204" pitchFamily="34" charset="0"/>
              </a:rPr>
              <a:t>16</a:t>
            </a:r>
            <a:r>
              <a:rPr lang="en-US" sz="2700" dirty="0">
                <a:solidFill>
                  <a:prstClr val="black"/>
                </a:solidFill>
                <a:latin typeface="Trebuchet MS" panose="020B0603020202020204" pitchFamily="34" charset="0"/>
              </a:rPr>
              <a:t> Subjects 			</a:t>
            </a:r>
          </a:p>
          <a:p>
            <a:endParaRPr lang="en-US" sz="2700" dirty="0">
              <a:solidFill>
                <a:prstClr val="black"/>
              </a:solidFill>
              <a:latin typeface="Trebuchet MS" panose="020B0603020202020204" pitchFamily="34" charset="0"/>
            </a:endParaRPr>
          </a:p>
        </p:txBody>
      </p:sp>
      <p:pic>
        <p:nvPicPr>
          <p:cNvPr id="1033" name="Picture 59" descr="content area icon for visual and performing ar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21" y="1920281"/>
            <a:ext cx="1536994" cy="1694186"/>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60" descr="content area icon for comprehensive health and physical educ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56765" y="3252147"/>
            <a:ext cx="1747385" cy="1516598"/>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61" descr="content area icon for computer scienc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3409" y="2075449"/>
            <a:ext cx="1900611" cy="1651036"/>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192" descr="content area icon for reading, writing, and communicat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8443" y="4097232"/>
            <a:ext cx="1794557" cy="155791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63" descr="content area icon for mathematic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7839" y="2103541"/>
            <a:ext cx="1811482" cy="157520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193" descr="content area icon for scienc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10201" y="3148161"/>
            <a:ext cx="1885596" cy="164229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194" descr="content area icon for social studi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1735" y="3969308"/>
            <a:ext cx="1775195" cy="1535843"/>
          </a:xfrm>
          <a:prstGeom prst="rect">
            <a:avLst/>
          </a:prstGeom>
          <a:noFill/>
          <a:extLst>
            <a:ext uri="{909E8E84-426E-40dd-AFC4-6F175D3DCCD1}">
              <a14:hiddenFill xmlns:a14="http://schemas.microsoft.com/office/drawing/2010/main" xmlns="">
                <a:solidFill>
                  <a:srgbClr val="FFFFFF"/>
                </a:solidFill>
              </a14:hiddenFill>
            </a:ext>
          </a:extLst>
        </p:spPr>
      </p:pic>
      <p:pic>
        <p:nvPicPr>
          <p:cNvPr id="1025" name="Picture 195" descr="content area icon for world language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48041" y="4183341"/>
            <a:ext cx="1877132" cy="162684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11"/>
          <p:cNvSpPr>
            <a:spLocks noChangeArrowheads="1"/>
          </p:cNvSpPr>
          <p:nvPr/>
        </p:nvSpPr>
        <p:spPr bwMode="auto">
          <a:xfrm>
            <a:off x="1143001" y="890201"/>
            <a:ext cx="13856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solidFill>
                <a:prstClr val="black"/>
              </a:solidFill>
            </a:endParaRPr>
          </a:p>
        </p:txBody>
      </p:sp>
      <p:sp>
        <p:nvSpPr>
          <p:cNvPr id="5" name="Rectangle 12"/>
          <p:cNvSpPr>
            <a:spLocks noChangeArrowheads="1"/>
          </p:cNvSpPr>
          <p:nvPr/>
        </p:nvSpPr>
        <p:spPr bwMode="auto">
          <a:xfrm>
            <a:off x="4278331" y="2253564"/>
            <a:ext cx="58734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9" name="Rectangle 13"/>
          <p:cNvSpPr>
            <a:spLocks noChangeArrowheads="1"/>
          </p:cNvSpPr>
          <p:nvPr/>
        </p:nvSpPr>
        <p:spPr bwMode="auto">
          <a:xfrm>
            <a:off x="4390540" y="3117958"/>
            <a:ext cx="36292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0" name="Rectangle 14"/>
          <p:cNvSpPr>
            <a:spLocks noChangeArrowheads="1"/>
          </p:cNvSpPr>
          <p:nvPr/>
        </p:nvSpPr>
        <p:spPr bwMode="auto">
          <a:xfrm>
            <a:off x="4438630" y="3775183"/>
            <a:ext cx="26674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1" name="Rectangle 15"/>
          <p:cNvSpPr>
            <a:spLocks noChangeArrowheads="1"/>
          </p:cNvSpPr>
          <p:nvPr/>
        </p:nvSpPr>
        <p:spPr bwMode="auto">
          <a:xfrm>
            <a:off x="4472294" y="4389546"/>
            <a:ext cx="199414"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r>
              <a:rPr lang="en-US" altLang="en-US" sz="825" b="1">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2" name="Rectangle 16"/>
          <p:cNvSpPr>
            <a:spLocks noChangeArrowheads="1"/>
          </p:cNvSpPr>
          <p:nvPr/>
        </p:nvSpPr>
        <p:spPr bwMode="auto">
          <a:xfrm>
            <a:off x="4470690" y="4996764"/>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3" name="Rectangle 17"/>
          <p:cNvSpPr>
            <a:spLocks noChangeArrowheads="1"/>
          </p:cNvSpPr>
          <p:nvPr/>
        </p:nvSpPr>
        <p:spPr bwMode="auto">
          <a:xfrm>
            <a:off x="1143000" y="5457245"/>
            <a:ext cx="298800" cy="415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675">
              <a:solidFill>
                <a:prstClr val="black"/>
              </a:solidFill>
              <a:latin typeface="Arial" panose="020B0604020202020204" pitchFamily="34" charset="0"/>
            </a:endParaRPr>
          </a:p>
          <a:p>
            <a:pPr eaLnBrk="0" fontAlgn="base" hangingPunct="0">
              <a:spcBef>
                <a:spcPct val="0"/>
              </a:spcBef>
              <a:spcAft>
                <a:spcPct val="0"/>
              </a:spcAft>
            </a:pPr>
            <a:endParaRPr lang="en-US" altLang="en-US" sz="1350">
              <a:solidFill>
                <a:prstClr val="black"/>
              </a:solidFill>
              <a:latin typeface="Arial" panose="020B0604020202020204" pitchFamily="34" charset="0"/>
            </a:endParaRPr>
          </a:p>
        </p:txBody>
      </p:sp>
      <p:sp>
        <p:nvSpPr>
          <p:cNvPr id="14" name="Rectangle 18"/>
          <p:cNvSpPr>
            <a:spLocks noChangeArrowheads="1"/>
          </p:cNvSpPr>
          <p:nvPr/>
        </p:nvSpPr>
        <p:spPr bwMode="auto">
          <a:xfrm>
            <a:off x="4470690" y="6989870"/>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5" name="Rectangle 19"/>
          <p:cNvSpPr>
            <a:spLocks noChangeArrowheads="1"/>
          </p:cNvSpPr>
          <p:nvPr/>
        </p:nvSpPr>
        <p:spPr bwMode="auto">
          <a:xfrm>
            <a:off x="4454660" y="7568514"/>
            <a:ext cx="23468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6" name="Rectangle 20"/>
          <p:cNvSpPr>
            <a:spLocks noChangeArrowheads="1"/>
          </p:cNvSpPr>
          <p:nvPr/>
        </p:nvSpPr>
        <p:spPr bwMode="auto">
          <a:xfrm>
            <a:off x="4470690" y="8118582"/>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7" name="Rectangle 31"/>
          <p:cNvSpPr>
            <a:spLocks noChangeArrowheads="1"/>
          </p:cNvSpPr>
          <p:nvPr/>
        </p:nvSpPr>
        <p:spPr bwMode="auto">
          <a:xfrm>
            <a:off x="1257301" y="1004501"/>
            <a:ext cx="138564"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solidFill>
                <a:prstClr val="black"/>
              </a:solidFill>
            </a:endParaRPr>
          </a:p>
        </p:txBody>
      </p:sp>
      <p:sp>
        <p:nvSpPr>
          <p:cNvPr id="18" name="Rectangle 32"/>
          <p:cNvSpPr>
            <a:spLocks noChangeArrowheads="1"/>
          </p:cNvSpPr>
          <p:nvPr/>
        </p:nvSpPr>
        <p:spPr bwMode="auto">
          <a:xfrm>
            <a:off x="4392631" y="2367864"/>
            <a:ext cx="58734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19" name="Rectangle 33"/>
          <p:cNvSpPr>
            <a:spLocks noChangeArrowheads="1"/>
          </p:cNvSpPr>
          <p:nvPr/>
        </p:nvSpPr>
        <p:spPr bwMode="auto">
          <a:xfrm>
            <a:off x="4504840" y="3232258"/>
            <a:ext cx="36292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20" name="Rectangle 34"/>
          <p:cNvSpPr>
            <a:spLocks noChangeArrowheads="1"/>
          </p:cNvSpPr>
          <p:nvPr/>
        </p:nvSpPr>
        <p:spPr bwMode="auto">
          <a:xfrm>
            <a:off x="4552930" y="3889483"/>
            <a:ext cx="26674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dirty="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dirty="0">
              <a:solidFill>
                <a:prstClr val="black"/>
              </a:solidFill>
              <a:latin typeface="Arial" panose="020B0604020202020204" pitchFamily="34" charset="0"/>
            </a:endParaRPr>
          </a:p>
        </p:txBody>
      </p:sp>
      <p:sp>
        <p:nvSpPr>
          <p:cNvPr id="21" name="Rectangle 35"/>
          <p:cNvSpPr>
            <a:spLocks noChangeArrowheads="1"/>
          </p:cNvSpPr>
          <p:nvPr/>
        </p:nvSpPr>
        <p:spPr bwMode="auto">
          <a:xfrm>
            <a:off x="4586594" y="4503846"/>
            <a:ext cx="199414"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dirty="0">
                <a:solidFill>
                  <a:prstClr val="black"/>
                </a:solidFill>
                <a:latin typeface="Arial" panose="020B0604020202020204" pitchFamily="34" charset="0"/>
                <a:ea typeface="Cambria" panose="02040503050406030204" pitchFamily="18" charset="0"/>
                <a:cs typeface="Times New Roman" panose="02020603050405020304" pitchFamily="18" charset="0"/>
              </a:rPr>
              <a:t> </a:t>
            </a:r>
            <a:r>
              <a:rPr lang="en-US" altLang="en-US" sz="825" b="1" dirty="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dirty="0">
              <a:solidFill>
                <a:prstClr val="black"/>
              </a:solidFill>
              <a:latin typeface="Arial" panose="020B0604020202020204" pitchFamily="34" charset="0"/>
            </a:endParaRPr>
          </a:p>
        </p:txBody>
      </p:sp>
      <p:sp>
        <p:nvSpPr>
          <p:cNvPr id="22" name="Rectangle 36"/>
          <p:cNvSpPr>
            <a:spLocks noChangeArrowheads="1"/>
          </p:cNvSpPr>
          <p:nvPr/>
        </p:nvSpPr>
        <p:spPr bwMode="auto">
          <a:xfrm>
            <a:off x="4584990" y="5111064"/>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23" name="Rectangle 37"/>
          <p:cNvSpPr>
            <a:spLocks noChangeArrowheads="1"/>
          </p:cNvSpPr>
          <p:nvPr/>
        </p:nvSpPr>
        <p:spPr bwMode="auto">
          <a:xfrm>
            <a:off x="1257300" y="5571545"/>
            <a:ext cx="298800" cy="415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900" dirty="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675" dirty="0">
              <a:solidFill>
                <a:prstClr val="black"/>
              </a:solidFill>
              <a:latin typeface="Arial" panose="020B0604020202020204" pitchFamily="34" charset="0"/>
            </a:endParaRPr>
          </a:p>
          <a:p>
            <a:pPr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4" name="Rectangle 38"/>
          <p:cNvSpPr>
            <a:spLocks noChangeArrowheads="1"/>
          </p:cNvSpPr>
          <p:nvPr/>
        </p:nvSpPr>
        <p:spPr bwMode="auto">
          <a:xfrm>
            <a:off x="4584990" y="7104170"/>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25" name="Rectangle 39"/>
          <p:cNvSpPr>
            <a:spLocks noChangeArrowheads="1"/>
          </p:cNvSpPr>
          <p:nvPr/>
        </p:nvSpPr>
        <p:spPr bwMode="auto">
          <a:xfrm>
            <a:off x="4568960" y="7682814"/>
            <a:ext cx="234681"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26" name="Rectangle 40"/>
          <p:cNvSpPr>
            <a:spLocks noChangeArrowheads="1"/>
          </p:cNvSpPr>
          <p:nvPr/>
        </p:nvSpPr>
        <p:spPr bwMode="auto">
          <a:xfrm>
            <a:off x="4584990" y="8232882"/>
            <a:ext cx="202620" cy="2077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ctr" eaLnBrk="0" fontAlgn="base" hangingPunct="0">
              <a:spcBef>
                <a:spcPct val="0"/>
              </a:spcBef>
              <a:spcAft>
                <a:spcPct val="0"/>
              </a:spcAft>
            </a:pPr>
            <a:r>
              <a:rPr lang="en-US" altLang="en-US" sz="900">
                <a:solidFill>
                  <a:prstClr val="black"/>
                </a:solidFill>
                <a:latin typeface="Arial" panose="020B0604020202020204" pitchFamily="34" charset="0"/>
                <a:ea typeface="Cambria" panose="02040503050406030204" pitchFamily="18" charset="0"/>
                <a:cs typeface="Times New Roman" panose="02020603050405020304" pitchFamily="18" charset="0"/>
              </a:rPr>
              <a:t>  </a:t>
            </a:r>
            <a:endParaRPr lang="en-US" altLang="en-US" sz="1350">
              <a:solidFill>
                <a:prstClr val="black"/>
              </a:solidFill>
              <a:latin typeface="Arial" panose="020B0604020202020204" pitchFamily="34" charset="0"/>
            </a:endParaRPr>
          </a:p>
        </p:txBody>
      </p:sp>
      <p:sp>
        <p:nvSpPr>
          <p:cNvPr id="52" name="Left Arrow Callout 51"/>
          <p:cNvSpPr/>
          <p:nvPr/>
        </p:nvSpPr>
        <p:spPr>
          <a:xfrm>
            <a:off x="1031214" y="4923276"/>
            <a:ext cx="1897072" cy="1040926"/>
          </a:xfrm>
          <a:prstGeom prst="leftArrowCallout">
            <a:avLst>
              <a:gd name="adj1" fmla="val 8688"/>
              <a:gd name="adj2" fmla="val 31525"/>
              <a:gd name="adj3" fmla="val 65780"/>
              <a:gd name="adj4" fmla="val 64977"/>
            </a:avLst>
          </a:prstGeom>
          <a:solidFill>
            <a:schemeClr val="bg1"/>
          </a:solidFill>
          <a:ln>
            <a:solidFill>
              <a:srgbClr val="9E548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dirty="0">
                <a:solidFill>
                  <a:srgbClr val="44546A"/>
                </a:solidFill>
              </a:rPr>
              <a:t>History</a:t>
            </a:r>
          </a:p>
          <a:p>
            <a:pPr algn="ctr"/>
            <a:r>
              <a:rPr lang="en-US" sz="1200" dirty="0">
                <a:solidFill>
                  <a:srgbClr val="44546A"/>
                </a:solidFill>
              </a:rPr>
              <a:t>Geography</a:t>
            </a:r>
          </a:p>
          <a:p>
            <a:pPr algn="ctr"/>
            <a:r>
              <a:rPr lang="en-US" sz="1200" dirty="0">
                <a:solidFill>
                  <a:srgbClr val="44546A"/>
                </a:solidFill>
              </a:rPr>
              <a:t>Economics</a:t>
            </a:r>
          </a:p>
          <a:p>
            <a:pPr algn="ctr"/>
            <a:r>
              <a:rPr lang="en-US" sz="1200" dirty="0">
                <a:solidFill>
                  <a:srgbClr val="44546A"/>
                </a:solidFill>
              </a:rPr>
              <a:t>Civics</a:t>
            </a:r>
          </a:p>
          <a:p>
            <a:pPr algn="ctr"/>
            <a:r>
              <a:rPr lang="en-US" sz="1200" dirty="0">
                <a:solidFill>
                  <a:srgbClr val="44546A"/>
                </a:solidFill>
              </a:rPr>
              <a:t>Financial Literacy</a:t>
            </a:r>
          </a:p>
        </p:txBody>
      </p:sp>
      <p:grpSp>
        <p:nvGrpSpPr>
          <p:cNvPr id="32" name="Group 31"/>
          <p:cNvGrpSpPr/>
          <p:nvPr/>
        </p:nvGrpSpPr>
        <p:grpSpPr>
          <a:xfrm>
            <a:off x="932183" y="3079799"/>
            <a:ext cx="1623408" cy="953967"/>
            <a:chOff x="766989" y="3026599"/>
            <a:chExt cx="2164544" cy="1271956"/>
          </a:xfrm>
        </p:grpSpPr>
        <p:sp>
          <p:nvSpPr>
            <p:cNvPr id="30" name="Left Arrow Callout 29"/>
            <p:cNvSpPr/>
            <p:nvPr/>
          </p:nvSpPr>
          <p:spPr>
            <a:xfrm>
              <a:off x="766989" y="3026599"/>
              <a:ext cx="2164544" cy="1271956"/>
            </a:xfrm>
            <a:prstGeom prst="leftArrowCallout">
              <a:avLst>
                <a:gd name="adj1" fmla="val 11950"/>
                <a:gd name="adj2" fmla="val 25000"/>
                <a:gd name="adj3" fmla="val 73937"/>
                <a:gd name="adj4" fmla="val 64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200" dirty="0">
                  <a:solidFill>
                    <a:srgbClr val="44546A"/>
                  </a:solidFill>
                </a:rPr>
                <a:t>Drama/ Theatre</a:t>
              </a:r>
            </a:p>
            <a:p>
              <a:pPr algn="ctr"/>
              <a:r>
                <a:rPr lang="en-US" sz="1200" dirty="0">
                  <a:solidFill>
                    <a:srgbClr val="44546A"/>
                  </a:solidFill>
                </a:rPr>
                <a:t>Dance</a:t>
              </a:r>
            </a:p>
            <a:p>
              <a:pPr algn="ctr"/>
              <a:r>
                <a:rPr lang="en-US" sz="1200" dirty="0">
                  <a:solidFill>
                    <a:srgbClr val="44546A"/>
                  </a:solidFill>
                </a:rPr>
                <a:t>Music</a:t>
              </a:r>
            </a:p>
            <a:p>
              <a:pPr algn="ctr"/>
              <a:r>
                <a:rPr lang="en-US" sz="1200" dirty="0">
                  <a:solidFill>
                    <a:srgbClr val="44546A"/>
                  </a:solidFill>
                </a:rPr>
                <a:t>Visual Arts</a:t>
              </a:r>
            </a:p>
          </p:txBody>
        </p:sp>
        <p:sp>
          <p:nvSpPr>
            <p:cNvPr id="31" name="Rectangle 30"/>
            <p:cNvSpPr/>
            <p:nvPr/>
          </p:nvSpPr>
          <p:spPr>
            <a:xfrm>
              <a:off x="1177957" y="3319935"/>
              <a:ext cx="515525" cy="738664"/>
            </a:xfrm>
            <a:prstGeom prst="rect">
              <a:avLst/>
            </a:prstGeom>
          </p:spPr>
          <p:txBody>
            <a:bodyPr wrap="none">
              <a:spAutoFit/>
            </a:bodyPr>
            <a:lstStyle/>
            <a:p>
              <a:r>
                <a:rPr lang="en-US" sz="3000" dirty="0">
                  <a:solidFill>
                    <a:srgbClr val="0070C0"/>
                  </a:solidFill>
                  <a:latin typeface="Trebuchet MS" panose="020B0603020202020204" pitchFamily="34" charset="0"/>
                </a:rPr>
                <a:t>4</a:t>
              </a:r>
              <a:endParaRPr lang="en-US" sz="3000" dirty="0">
                <a:solidFill>
                  <a:srgbClr val="0070C0"/>
                </a:solidFill>
              </a:endParaRPr>
            </a:p>
          </p:txBody>
        </p:sp>
      </p:grpSp>
      <p:sp>
        <p:nvSpPr>
          <p:cNvPr id="54" name="Rectangle 53"/>
          <p:cNvSpPr/>
          <p:nvPr/>
        </p:nvSpPr>
        <p:spPr>
          <a:xfrm>
            <a:off x="1387865" y="5100638"/>
            <a:ext cx="386644" cy="553998"/>
          </a:xfrm>
          <a:prstGeom prst="rect">
            <a:avLst/>
          </a:prstGeom>
        </p:spPr>
        <p:txBody>
          <a:bodyPr wrap="none">
            <a:spAutoFit/>
          </a:bodyPr>
          <a:lstStyle/>
          <a:p>
            <a:r>
              <a:rPr lang="en-US" sz="3000" dirty="0">
                <a:solidFill>
                  <a:srgbClr val="0070C0"/>
                </a:solidFill>
                <a:latin typeface="Trebuchet MS" panose="020B0603020202020204" pitchFamily="34" charset="0"/>
              </a:rPr>
              <a:t>5</a:t>
            </a:r>
            <a:endParaRPr lang="en-US" sz="3000" dirty="0">
              <a:solidFill>
                <a:srgbClr val="0070C0"/>
              </a:solidFill>
            </a:endParaRPr>
          </a:p>
        </p:txBody>
      </p:sp>
      <p:sp>
        <p:nvSpPr>
          <p:cNvPr id="55" name="Rectangle 54"/>
          <p:cNvSpPr/>
          <p:nvPr/>
        </p:nvSpPr>
        <p:spPr>
          <a:xfrm>
            <a:off x="3192314" y="3036939"/>
            <a:ext cx="386644" cy="553998"/>
          </a:xfrm>
          <a:prstGeom prst="rect">
            <a:avLst/>
          </a:prstGeom>
          <a:ln>
            <a:solidFill>
              <a:srgbClr val="00B050"/>
            </a:solidFill>
          </a:ln>
        </p:spPr>
        <p:txBody>
          <a:bodyPr wrap="none">
            <a:spAutoFit/>
          </a:bodyPr>
          <a:lstStyle/>
          <a:p>
            <a:r>
              <a:rPr lang="en-US" sz="3000" dirty="0">
                <a:solidFill>
                  <a:srgbClr val="0070C0"/>
                </a:solidFill>
                <a:latin typeface="Trebuchet MS" panose="020B0603020202020204" pitchFamily="34" charset="0"/>
              </a:rPr>
              <a:t>2</a:t>
            </a:r>
            <a:endParaRPr lang="en-US" sz="3000" dirty="0">
              <a:solidFill>
                <a:srgbClr val="0070C0"/>
              </a:solidFill>
            </a:endParaRPr>
          </a:p>
        </p:txBody>
      </p:sp>
    </p:spTree>
    <p:extLst>
      <p:ext uri="{BB962C8B-B14F-4D97-AF65-F5344CB8AC3E}">
        <p14:creationId xmlns:p14="http://schemas.microsoft.com/office/powerpoint/2010/main" val="37677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500" fill="hold"/>
                                        <p:tgtEl>
                                          <p:spTgt spid="54"/>
                                        </p:tgtEl>
                                        <p:attrNameLst>
                                          <p:attrName>ppt_x</p:attrName>
                                        </p:attrNameLst>
                                      </p:cBhvr>
                                      <p:tavLst>
                                        <p:tav tm="0">
                                          <p:val>
                                            <p:strVal val="#ppt_x"/>
                                          </p:val>
                                        </p:tav>
                                        <p:tav tm="100000">
                                          <p:val>
                                            <p:strVal val="#ppt_x"/>
                                          </p:val>
                                        </p:tav>
                                      </p:tavLst>
                                    </p:anim>
                                    <p:anim calcmode="lin" valueType="num">
                                      <p:cBhvr additive="base">
                                        <p:cTn id="1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fill="hold"/>
                                        <p:tgtEl>
                                          <p:spTgt spid="55"/>
                                        </p:tgtEl>
                                        <p:attrNameLst>
                                          <p:attrName>ppt_x</p:attrName>
                                        </p:attrNameLst>
                                      </p:cBhvr>
                                      <p:tavLst>
                                        <p:tav tm="0">
                                          <p:val>
                                            <p:strVal val="#ppt_x"/>
                                          </p:val>
                                        </p:tav>
                                        <p:tav tm="100000">
                                          <p:val>
                                            <p:strVal val="#ppt_x"/>
                                          </p:val>
                                        </p:tav>
                                      </p:tavLst>
                                    </p:anim>
                                    <p:anim calcmode="lin" valueType="num">
                                      <p:cBhvr additive="base">
                                        <p:cTn id="20"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0347" y="170942"/>
            <a:ext cx="7886700" cy="710141"/>
          </a:xfrm>
        </p:spPr>
        <p:txBody>
          <a:bodyPr>
            <a:normAutofit/>
          </a:bodyPr>
          <a:lstStyle/>
          <a:p>
            <a:r>
              <a:rPr lang="en-US" dirty="0" smtClean="0"/>
              <a:t>Recommendations – All Subjects</a:t>
            </a:r>
            <a:endParaRPr lang="en-US" dirty="0"/>
          </a:p>
        </p:txBody>
      </p:sp>
      <p:sp>
        <p:nvSpPr>
          <p:cNvPr id="5" name="Content Placeholder 4"/>
          <p:cNvSpPr>
            <a:spLocks noGrp="1"/>
          </p:cNvSpPr>
          <p:nvPr>
            <p:ph idx="1"/>
          </p:nvPr>
        </p:nvSpPr>
        <p:spPr/>
        <p:txBody>
          <a:bodyPr>
            <a:normAutofit/>
          </a:bodyPr>
          <a:lstStyle/>
          <a:p>
            <a:pPr marL="257175" indent="-257175">
              <a:buFont typeface="Arial" panose="020B0604020202020204" pitchFamily="34" charset="0"/>
              <a:buChar char="•"/>
            </a:pPr>
            <a:r>
              <a:rPr lang="en-US" dirty="0" smtClean="0">
                <a:solidFill>
                  <a:schemeClr val="tx1"/>
                </a:solidFill>
              </a:rPr>
              <a:t>New Preschool Template- all content was written in collaboration with Office of Early Childhood and Development team</a:t>
            </a:r>
          </a:p>
          <a:p>
            <a:pPr marL="257175" indent="-257175">
              <a:buFont typeface="Arial" panose="020B0604020202020204" pitchFamily="34" charset="0"/>
              <a:buChar char="•"/>
            </a:pPr>
            <a:r>
              <a:rPr lang="en-US" dirty="0" smtClean="0">
                <a:solidFill>
                  <a:schemeClr val="tx1"/>
                </a:solidFill>
              </a:rPr>
              <a:t>Prepared Graduate Competencies changed to Prepared Graduate Statements</a:t>
            </a:r>
          </a:p>
          <a:p>
            <a:pPr marL="257175" indent="-257175">
              <a:buFont typeface="Arial" panose="020B0604020202020204" pitchFamily="34" charset="0"/>
              <a:buChar char="•"/>
            </a:pPr>
            <a:r>
              <a:rPr lang="en-US" dirty="0" smtClean="0">
                <a:solidFill>
                  <a:schemeClr val="tx1"/>
                </a:solidFill>
              </a:rPr>
              <a:t>Right side of template changed from 21</a:t>
            </a:r>
            <a:r>
              <a:rPr lang="en-US" baseline="30000" dirty="0" smtClean="0">
                <a:solidFill>
                  <a:schemeClr val="tx1"/>
                </a:solidFill>
              </a:rPr>
              <a:t>st</a:t>
            </a:r>
            <a:r>
              <a:rPr lang="en-US" dirty="0" smtClean="0">
                <a:solidFill>
                  <a:schemeClr val="tx1"/>
                </a:solidFill>
              </a:rPr>
              <a:t> Century Skills and Readiness to Academic Context and Connections</a:t>
            </a:r>
          </a:p>
          <a:p>
            <a:pPr marL="771525" lvl="1" indent="-257175"/>
            <a:r>
              <a:rPr lang="en-US" dirty="0" smtClean="0"/>
              <a:t>1</a:t>
            </a:r>
            <a:r>
              <a:rPr lang="en-US" baseline="30000" dirty="0" smtClean="0"/>
              <a:t>st</a:t>
            </a:r>
            <a:r>
              <a:rPr lang="en-US" dirty="0" smtClean="0"/>
              <a:t> bullet-Essential Skills (previously 21</a:t>
            </a:r>
            <a:r>
              <a:rPr lang="en-US" baseline="30000" dirty="0" smtClean="0"/>
              <a:t>st</a:t>
            </a:r>
            <a:r>
              <a:rPr lang="en-US" dirty="0" smtClean="0"/>
              <a:t> century skills)</a:t>
            </a:r>
          </a:p>
          <a:p>
            <a:pPr marL="771525" lvl="1" indent="-257175"/>
            <a:r>
              <a:rPr lang="en-US" dirty="0" smtClean="0"/>
              <a:t>2</a:t>
            </a:r>
            <a:r>
              <a:rPr lang="en-US" baseline="30000" dirty="0" smtClean="0"/>
              <a:t>nd</a:t>
            </a:r>
            <a:r>
              <a:rPr lang="en-US" dirty="0" smtClean="0"/>
              <a:t> bullet- Inquiry Questions (as applicable)</a:t>
            </a:r>
          </a:p>
          <a:p>
            <a:pPr marL="771525" lvl="1" indent="-257175"/>
            <a:r>
              <a:rPr lang="en-US" dirty="0" smtClean="0"/>
              <a:t>Remaining bullet/s-Unique to Discipline</a:t>
            </a:r>
          </a:p>
          <a:p>
            <a:endParaRPr lang="en-US" dirty="0"/>
          </a:p>
        </p:txBody>
      </p:sp>
      <p:grpSp>
        <p:nvGrpSpPr>
          <p:cNvPr id="7" name="Group 6"/>
          <p:cNvGrpSpPr/>
          <p:nvPr/>
        </p:nvGrpSpPr>
        <p:grpSpPr>
          <a:xfrm>
            <a:off x="178367" y="0"/>
            <a:ext cx="1075207" cy="1075207"/>
            <a:chOff x="87840" y="134578"/>
            <a:chExt cx="1433609" cy="1433609"/>
          </a:xfrm>
        </p:grpSpPr>
        <p:sp>
          <p:nvSpPr>
            <p:cNvPr id="8" name="Oval 7"/>
            <p:cNvSpPr/>
            <p:nvPr/>
          </p:nvSpPr>
          <p:spPr>
            <a:xfrm>
              <a:off x="87840" y="134578"/>
              <a:ext cx="1433609" cy="14336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809" y="134578"/>
              <a:ext cx="1371670" cy="1371670"/>
            </a:xfrm>
            <a:prstGeom prst="rect">
              <a:avLst/>
            </a:prstGeom>
          </p:spPr>
        </p:pic>
      </p:grpSp>
    </p:spTree>
    <p:extLst>
      <p:ext uri="{BB962C8B-B14F-4D97-AF65-F5344CB8AC3E}">
        <p14:creationId xmlns:p14="http://schemas.microsoft.com/office/powerpoint/2010/main" val="2627529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chemeClr val="tx1"/>
                </a:solidFill>
              </a:rPr>
              <a:t>Revised Standards Document</a:t>
            </a:r>
            <a:endParaRPr lang="en-US" sz="4000" dirty="0">
              <a:solidFill>
                <a:schemeClr val="tx1"/>
              </a:solidFill>
            </a:endParaRPr>
          </a:p>
        </p:txBody>
      </p:sp>
      <p:sp>
        <p:nvSpPr>
          <p:cNvPr id="3" name="Slide Number Placeholder 2"/>
          <p:cNvSpPr>
            <a:spLocks noGrp="1"/>
          </p:cNvSpPr>
          <p:nvPr>
            <p:ph type="sldNum" sz="quarter" idx="12"/>
          </p:nvPr>
        </p:nvSpPr>
        <p:spPr/>
        <p:txBody>
          <a:bodyPr/>
          <a:lstStyle/>
          <a:p>
            <a:fld id="{67726FA2-3EC9-4717-AD62-D8C823692DD3}" type="slidenum">
              <a:rPr lang="en-US" smtClean="0">
                <a:solidFill>
                  <a:prstClr val="white"/>
                </a:solidFill>
              </a:rPr>
              <a:pPr/>
              <a:t>9</a:t>
            </a:fld>
            <a:endParaRPr lang="en-US" dirty="0">
              <a:solidFill>
                <a:prstClr val="white"/>
              </a:solidFill>
            </a:endParaRPr>
          </a:p>
        </p:txBody>
      </p:sp>
    </p:spTree>
    <p:extLst>
      <p:ext uri="{BB962C8B-B14F-4D97-AF65-F5344CB8AC3E}">
        <p14:creationId xmlns:p14="http://schemas.microsoft.com/office/powerpoint/2010/main" val="1069703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ight Blue to Gree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TotalTime>
  <Words>1746</Words>
  <Application>Microsoft Macintosh PowerPoint</Application>
  <PresentationFormat>On-screen Show (4:3)</PresentationFormat>
  <Paragraphs>192</Paragraphs>
  <Slides>17</Slides>
  <Notes>12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Calibri</vt:lpstr>
      <vt:lpstr>Calibri Light</vt:lpstr>
      <vt:lpstr>Cambria</vt:lpstr>
      <vt:lpstr>Museo Slab 500</vt:lpstr>
      <vt:lpstr>Times New Roman</vt:lpstr>
      <vt:lpstr>Trebuchet MS</vt:lpstr>
      <vt:lpstr>Arial</vt:lpstr>
      <vt:lpstr>Office Theme</vt:lpstr>
      <vt:lpstr>Light Blue to Green Theme</vt:lpstr>
      <vt:lpstr>Colorado Academic Standards 2020  Reading, Writing, and Communicating</vt:lpstr>
      <vt:lpstr>Information and Purpose</vt:lpstr>
      <vt:lpstr>Guiding Principles for the Review and Revision</vt:lpstr>
      <vt:lpstr>Standards Review and Revision: Roles and Responsibilities</vt:lpstr>
      <vt:lpstr>Committee Decision Making Process</vt:lpstr>
      <vt:lpstr>Turn and Talk Consider your school or district staff and other stakeholders:  What impact do you anticipate the revisions might have on the work you do collectively with them?</vt:lpstr>
      <vt:lpstr>Standards Final Approval  </vt:lpstr>
      <vt:lpstr>Recommendations – All Subjects</vt:lpstr>
      <vt:lpstr>Revised Standards Document</vt:lpstr>
      <vt:lpstr>Revised Colorado Academic Standards Document</vt:lpstr>
      <vt:lpstr>Revised Colorado Academic Standards Document</vt:lpstr>
      <vt:lpstr>Revised Colorado Academic Standards Document</vt:lpstr>
      <vt:lpstr>Revised Colorado Academic Standards Document</vt:lpstr>
      <vt:lpstr>Revised Colorado Academic Standards Document</vt:lpstr>
      <vt:lpstr>Revised Colorado Academic Standards Document</vt:lpstr>
      <vt:lpstr>Revised Colorado Academic Standards Document</vt:lpstr>
      <vt:lpstr>Revised Colorado Academic Standards Document</vt:lpstr>
    </vt:vector>
  </TitlesOfParts>
  <Company>Home</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Purpose</dc:title>
  <dc:creator>Karol Gates</dc:creator>
  <cp:lastModifiedBy>Microsoft Office User</cp:lastModifiedBy>
  <cp:revision>9</cp:revision>
  <dcterms:created xsi:type="dcterms:W3CDTF">2018-08-28T12:32:07Z</dcterms:created>
  <dcterms:modified xsi:type="dcterms:W3CDTF">2018-09-17T23:06:47Z</dcterms:modified>
</cp:coreProperties>
</file>