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19"/>
  </p:notesMasterIdLst>
  <p:sldIdLst>
    <p:sldId id="273" r:id="rId3"/>
    <p:sldId id="257" r:id="rId4"/>
    <p:sldId id="258" r:id="rId5"/>
    <p:sldId id="259" r:id="rId6"/>
    <p:sldId id="263" r:id="rId7"/>
    <p:sldId id="274" r:id="rId8"/>
    <p:sldId id="265" r:id="rId9"/>
    <p:sldId id="266" r:id="rId10"/>
    <p:sldId id="267" r:id="rId11"/>
    <p:sldId id="268" r:id="rId12"/>
    <p:sldId id="269" r:id="rId13"/>
    <p:sldId id="270" r:id="rId14"/>
    <p:sldId id="275" r:id="rId15"/>
    <p:sldId id="277" r:id="rId16"/>
    <p:sldId id="279"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46"/>
  </p:normalViewPr>
  <p:slideViewPr>
    <p:cSldViewPr snapToGrid="0" snapToObjects="1">
      <p:cViewPr>
        <p:scale>
          <a:sx n="37" d="100"/>
          <a:sy n="37" d="100"/>
        </p:scale>
        <p:origin x="-101" y="-2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4F5E8-70F2-4295-8995-64CC1596296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FD21A1CD-8103-4535-829F-1B9DA3FEF400}">
      <dgm:prSet phldrT="[Text]" custT="1"/>
      <dgm:spPr/>
      <dgm:t>
        <a:bodyPr/>
        <a:lstStyle/>
        <a:p>
          <a:r>
            <a:rPr lang="en-US" sz="1400" b="1" dirty="0">
              <a:solidFill>
                <a:schemeClr val="tx1"/>
              </a:solidFill>
            </a:rPr>
            <a:t>State Board of Education</a:t>
          </a:r>
        </a:p>
        <a:p>
          <a:r>
            <a:rPr lang="en-US" sz="1400" b="0" dirty="0">
              <a:solidFill>
                <a:schemeClr val="tx1"/>
              </a:solidFill>
            </a:rPr>
            <a:t>Made decisions to guide the review and revision process; approve revisions</a:t>
          </a:r>
        </a:p>
      </dgm:t>
    </dgm:pt>
    <dgm:pt modelId="{B6F01990-57F6-49BA-877F-EABCDFE28BCE}" type="parTrans" cxnId="{1AA5D247-26E1-4516-8DDD-3474C449150B}">
      <dgm:prSet/>
      <dgm:spPr/>
      <dgm:t>
        <a:bodyPr/>
        <a:lstStyle/>
        <a:p>
          <a:endParaRPr lang="en-US" sz="4000"/>
        </a:p>
      </dgm:t>
    </dgm:pt>
    <dgm:pt modelId="{5F3A5F07-611F-4630-BBB2-C994E9F2ECC8}" type="sibTrans" cxnId="{1AA5D247-26E1-4516-8DDD-3474C449150B}">
      <dgm:prSet/>
      <dgm:spPr/>
      <dgm:t>
        <a:bodyPr/>
        <a:lstStyle/>
        <a:p>
          <a:endParaRPr lang="en-US" sz="4000"/>
        </a:p>
      </dgm:t>
    </dgm:pt>
    <dgm:pt modelId="{F2C90BB1-2298-483D-8A3C-E21C9FAA4D45}">
      <dgm:prSet phldrT="[Text]" custT="1"/>
      <dgm:spPr/>
      <dgm:t>
        <a:bodyPr/>
        <a:lstStyle/>
        <a:p>
          <a:r>
            <a:rPr lang="en-US" sz="1400" b="1" dirty="0"/>
            <a:t>Stakeholders</a:t>
          </a:r>
        </a:p>
        <a:p>
          <a:r>
            <a:rPr lang="en-US" sz="1400" dirty="0"/>
            <a:t>Provided feedback  on standards review process and proposed revisions </a:t>
          </a:r>
        </a:p>
      </dgm:t>
    </dgm:pt>
    <dgm:pt modelId="{DD48AFCF-9B0B-4105-82F9-C2909F833B7F}" type="parTrans" cxnId="{C0E6D329-1C0F-43BC-A790-EE1B3621F388}">
      <dgm:prSet/>
      <dgm:spPr/>
      <dgm:t>
        <a:bodyPr/>
        <a:lstStyle/>
        <a:p>
          <a:endParaRPr lang="en-US" sz="4000"/>
        </a:p>
      </dgm:t>
    </dgm:pt>
    <dgm:pt modelId="{B7A5C74A-1414-4B07-9B5F-FDC4678B3164}" type="sibTrans" cxnId="{C0E6D329-1C0F-43BC-A790-EE1B3621F388}">
      <dgm:prSet/>
      <dgm:spPr/>
      <dgm:t>
        <a:bodyPr/>
        <a:lstStyle/>
        <a:p>
          <a:endParaRPr lang="en-US" sz="4000"/>
        </a:p>
      </dgm:t>
    </dgm:pt>
    <dgm:pt modelId="{0EA12872-5FFB-4BF4-91CF-5D705C486987}">
      <dgm:prSet phldrT="[Text]" custT="1"/>
      <dgm:spPr/>
      <dgm:t>
        <a:bodyPr/>
        <a:lstStyle/>
        <a:p>
          <a:r>
            <a:rPr lang="en-US" sz="1400" b="1" dirty="0">
              <a:solidFill>
                <a:schemeClr val="tx1"/>
              </a:solidFill>
            </a:rPr>
            <a:t>Review Committees</a:t>
          </a:r>
        </a:p>
        <a:p>
          <a:r>
            <a:rPr lang="en-US" sz="1400" dirty="0">
              <a:solidFill>
                <a:schemeClr val="tx1"/>
              </a:solidFill>
            </a:rPr>
            <a:t>Proposed revisions to the standards for State Board consideration</a:t>
          </a:r>
        </a:p>
      </dgm:t>
    </dgm:pt>
    <dgm:pt modelId="{26A2A579-D543-47E5-A3E5-00B050EACC4F}" type="parTrans" cxnId="{2493FF11-66A4-4A35-AFB9-C0FEF90C19F9}">
      <dgm:prSet/>
      <dgm:spPr/>
      <dgm:t>
        <a:bodyPr/>
        <a:lstStyle/>
        <a:p>
          <a:endParaRPr lang="en-US" sz="4000"/>
        </a:p>
      </dgm:t>
    </dgm:pt>
    <dgm:pt modelId="{09F3DB4E-F1CA-4914-9820-2F157ED95E3C}" type="sibTrans" cxnId="{2493FF11-66A4-4A35-AFB9-C0FEF90C19F9}">
      <dgm:prSet/>
      <dgm:spPr/>
      <dgm:t>
        <a:bodyPr/>
        <a:lstStyle/>
        <a:p>
          <a:endParaRPr lang="en-US" sz="4000"/>
        </a:p>
      </dgm:t>
    </dgm:pt>
    <dgm:pt modelId="{A7D3272E-0BD8-4442-A301-B8E300D757D2}">
      <dgm:prSet phldrT="[Text]" custT="1"/>
      <dgm:spPr/>
      <dgm:t>
        <a:bodyPr/>
        <a:lstStyle/>
        <a:p>
          <a:r>
            <a:rPr lang="en-US" sz="1400" b="1" dirty="0">
              <a:solidFill>
                <a:schemeClr val="tx1"/>
              </a:solidFill>
            </a:rPr>
            <a:t>CDE Staff</a:t>
          </a:r>
        </a:p>
        <a:p>
          <a:r>
            <a:rPr lang="en-US" sz="1400" b="0" dirty="0">
              <a:solidFill>
                <a:schemeClr val="tx1"/>
              </a:solidFill>
            </a:rPr>
            <a:t>Facilitated the review and revision process and staff the content area committees</a:t>
          </a:r>
        </a:p>
      </dgm:t>
    </dgm:pt>
    <dgm:pt modelId="{7326FD97-A437-4B9C-8C5C-AF5FE586BDA9}" type="parTrans" cxnId="{4EF9C9D1-A657-49CC-9F13-C39227FD01A6}">
      <dgm:prSet/>
      <dgm:spPr/>
      <dgm:t>
        <a:bodyPr/>
        <a:lstStyle/>
        <a:p>
          <a:endParaRPr lang="en-US" sz="4000"/>
        </a:p>
      </dgm:t>
    </dgm:pt>
    <dgm:pt modelId="{AFB901E0-478B-47DE-BC4F-02A9EEFF6230}" type="sibTrans" cxnId="{4EF9C9D1-A657-49CC-9F13-C39227FD01A6}">
      <dgm:prSet/>
      <dgm:spPr/>
      <dgm:t>
        <a:bodyPr/>
        <a:lstStyle/>
        <a:p>
          <a:endParaRPr lang="en-US" sz="4000"/>
        </a:p>
      </dgm:t>
    </dgm:pt>
    <dgm:pt modelId="{0E65177F-B103-4CA2-9654-2A3261D3A6A0}" type="pres">
      <dgm:prSet presAssocID="{8D34F5E8-70F2-4295-8995-64CC15962967}" presName="Name0" presStyleCnt="0">
        <dgm:presLayoutVars>
          <dgm:chMax val="1"/>
          <dgm:dir/>
          <dgm:animLvl val="ctr"/>
          <dgm:resizeHandles val="exact"/>
        </dgm:presLayoutVars>
      </dgm:prSet>
      <dgm:spPr/>
      <dgm:t>
        <a:bodyPr/>
        <a:lstStyle/>
        <a:p>
          <a:endParaRPr lang="en-US"/>
        </a:p>
      </dgm:t>
    </dgm:pt>
    <dgm:pt modelId="{63C349C8-A34F-4FC4-9356-C8EEA926A355}" type="pres">
      <dgm:prSet presAssocID="{FD21A1CD-8103-4535-829F-1B9DA3FEF400}" presName="centerShape" presStyleLbl="node0" presStyleIdx="0" presStyleCnt="1"/>
      <dgm:spPr/>
      <dgm:t>
        <a:bodyPr/>
        <a:lstStyle/>
        <a:p>
          <a:endParaRPr lang="en-US"/>
        </a:p>
      </dgm:t>
    </dgm:pt>
    <dgm:pt modelId="{2F525C0B-B82E-4B88-B485-CB21158A752A}" type="pres">
      <dgm:prSet presAssocID="{F2C90BB1-2298-483D-8A3C-E21C9FAA4D45}" presName="node" presStyleLbl="node1" presStyleIdx="0" presStyleCnt="3" custScaleX="139896" custScaleY="140064" custRadScaleRad="101661">
        <dgm:presLayoutVars>
          <dgm:bulletEnabled val="1"/>
        </dgm:presLayoutVars>
      </dgm:prSet>
      <dgm:spPr/>
      <dgm:t>
        <a:bodyPr/>
        <a:lstStyle/>
        <a:p>
          <a:endParaRPr lang="en-US"/>
        </a:p>
      </dgm:t>
    </dgm:pt>
    <dgm:pt modelId="{7E6CFF04-7C12-432E-BE63-2177135CBEEE}" type="pres">
      <dgm:prSet presAssocID="{F2C90BB1-2298-483D-8A3C-E21C9FAA4D45}" presName="dummy" presStyleCnt="0"/>
      <dgm:spPr/>
    </dgm:pt>
    <dgm:pt modelId="{BE09B83B-199C-451A-900A-C761CCB9BE19}" type="pres">
      <dgm:prSet presAssocID="{B7A5C74A-1414-4B07-9B5F-FDC4678B3164}" presName="sibTrans" presStyleLbl="sibTrans2D1" presStyleIdx="0" presStyleCnt="3"/>
      <dgm:spPr/>
      <dgm:t>
        <a:bodyPr/>
        <a:lstStyle/>
        <a:p>
          <a:endParaRPr lang="en-US"/>
        </a:p>
      </dgm:t>
    </dgm:pt>
    <dgm:pt modelId="{53D2C58A-EF77-45AB-A202-44147190645A}" type="pres">
      <dgm:prSet presAssocID="{0EA12872-5FFB-4BF4-91CF-5D705C486987}" presName="node" presStyleLbl="node1" presStyleIdx="1" presStyleCnt="3" custScaleX="139896" custScaleY="140064">
        <dgm:presLayoutVars>
          <dgm:bulletEnabled val="1"/>
        </dgm:presLayoutVars>
      </dgm:prSet>
      <dgm:spPr/>
      <dgm:t>
        <a:bodyPr/>
        <a:lstStyle/>
        <a:p>
          <a:endParaRPr lang="en-US"/>
        </a:p>
      </dgm:t>
    </dgm:pt>
    <dgm:pt modelId="{E6D71BEA-5AA7-4C30-8BC2-345E562E8CF4}" type="pres">
      <dgm:prSet presAssocID="{0EA12872-5FFB-4BF4-91CF-5D705C486987}" presName="dummy" presStyleCnt="0"/>
      <dgm:spPr/>
    </dgm:pt>
    <dgm:pt modelId="{1A9D1790-7B7E-4F40-AA4A-DFF9793548A3}" type="pres">
      <dgm:prSet presAssocID="{09F3DB4E-F1CA-4914-9820-2F157ED95E3C}" presName="sibTrans" presStyleLbl="sibTrans2D1" presStyleIdx="1" presStyleCnt="3"/>
      <dgm:spPr/>
      <dgm:t>
        <a:bodyPr/>
        <a:lstStyle/>
        <a:p>
          <a:endParaRPr lang="en-US"/>
        </a:p>
      </dgm:t>
    </dgm:pt>
    <dgm:pt modelId="{637A54D8-82D1-4E05-AF12-B739F649EF5E}" type="pres">
      <dgm:prSet presAssocID="{A7D3272E-0BD8-4442-A301-B8E300D757D2}" presName="node" presStyleLbl="node1" presStyleIdx="2" presStyleCnt="3" custScaleX="139896" custScaleY="140064">
        <dgm:presLayoutVars>
          <dgm:bulletEnabled val="1"/>
        </dgm:presLayoutVars>
      </dgm:prSet>
      <dgm:spPr/>
      <dgm:t>
        <a:bodyPr/>
        <a:lstStyle/>
        <a:p>
          <a:endParaRPr lang="en-US"/>
        </a:p>
      </dgm:t>
    </dgm:pt>
    <dgm:pt modelId="{EDDAB019-8374-4EA2-94A8-4DECA7E6B0E0}" type="pres">
      <dgm:prSet presAssocID="{A7D3272E-0BD8-4442-A301-B8E300D757D2}" presName="dummy" presStyleCnt="0"/>
      <dgm:spPr/>
    </dgm:pt>
    <dgm:pt modelId="{88AF5EEB-5DF6-41FC-AD7C-174CCCBCE613}" type="pres">
      <dgm:prSet presAssocID="{AFB901E0-478B-47DE-BC4F-02A9EEFF6230}" presName="sibTrans" presStyleLbl="sibTrans2D1" presStyleIdx="2" presStyleCnt="3"/>
      <dgm:spPr/>
      <dgm:t>
        <a:bodyPr/>
        <a:lstStyle/>
        <a:p>
          <a:endParaRPr lang="en-US"/>
        </a:p>
      </dgm:t>
    </dgm:pt>
  </dgm:ptLst>
  <dgm:cxnLst>
    <dgm:cxn modelId="{6450A782-B48D-9944-9472-A8AB7828E855}" type="presOf" srcId="{8D34F5E8-70F2-4295-8995-64CC15962967}" destId="{0E65177F-B103-4CA2-9654-2A3261D3A6A0}" srcOrd="0" destOrd="0" presId="urn:microsoft.com/office/officeart/2005/8/layout/radial6"/>
    <dgm:cxn modelId="{4EF9C9D1-A657-49CC-9F13-C39227FD01A6}" srcId="{FD21A1CD-8103-4535-829F-1B9DA3FEF400}" destId="{A7D3272E-0BD8-4442-A301-B8E300D757D2}" srcOrd="2" destOrd="0" parTransId="{7326FD97-A437-4B9C-8C5C-AF5FE586BDA9}" sibTransId="{AFB901E0-478B-47DE-BC4F-02A9EEFF6230}"/>
    <dgm:cxn modelId="{B8F3AB79-BF32-6342-A57F-98FA1C252E29}" type="presOf" srcId="{A7D3272E-0BD8-4442-A301-B8E300D757D2}" destId="{637A54D8-82D1-4E05-AF12-B739F649EF5E}" srcOrd="0" destOrd="0" presId="urn:microsoft.com/office/officeart/2005/8/layout/radial6"/>
    <dgm:cxn modelId="{E7CD2E65-2BD2-674A-BC09-C5BF0E7F26AF}" type="presOf" srcId="{09F3DB4E-F1CA-4914-9820-2F157ED95E3C}" destId="{1A9D1790-7B7E-4F40-AA4A-DFF9793548A3}" srcOrd="0" destOrd="0" presId="urn:microsoft.com/office/officeart/2005/8/layout/radial6"/>
    <dgm:cxn modelId="{1AA5D247-26E1-4516-8DDD-3474C449150B}" srcId="{8D34F5E8-70F2-4295-8995-64CC15962967}" destId="{FD21A1CD-8103-4535-829F-1B9DA3FEF400}" srcOrd="0" destOrd="0" parTransId="{B6F01990-57F6-49BA-877F-EABCDFE28BCE}" sibTransId="{5F3A5F07-611F-4630-BBB2-C994E9F2ECC8}"/>
    <dgm:cxn modelId="{39AE47B2-E75C-964C-909F-3E266EC9ED7E}" type="presOf" srcId="{AFB901E0-478B-47DE-BC4F-02A9EEFF6230}" destId="{88AF5EEB-5DF6-41FC-AD7C-174CCCBCE613}" srcOrd="0" destOrd="0" presId="urn:microsoft.com/office/officeart/2005/8/layout/radial6"/>
    <dgm:cxn modelId="{74B49866-1A3A-DE41-9DA7-BD9DF2582303}" type="presOf" srcId="{F2C90BB1-2298-483D-8A3C-E21C9FAA4D45}" destId="{2F525C0B-B82E-4B88-B485-CB21158A752A}" srcOrd="0" destOrd="0" presId="urn:microsoft.com/office/officeart/2005/8/layout/radial6"/>
    <dgm:cxn modelId="{2493FF11-66A4-4A35-AFB9-C0FEF90C19F9}" srcId="{FD21A1CD-8103-4535-829F-1B9DA3FEF400}" destId="{0EA12872-5FFB-4BF4-91CF-5D705C486987}" srcOrd="1" destOrd="0" parTransId="{26A2A579-D543-47E5-A3E5-00B050EACC4F}" sibTransId="{09F3DB4E-F1CA-4914-9820-2F157ED95E3C}"/>
    <dgm:cxn modelId="{A78546A2-C25A-2B45-AC97-5DF9E2A35859}" type="presOf" srcId="{0EA12872-5FFB-4BF4-91CF-5D705C486987}" destId="{53D2C58A-EF77-45AB-A202-44147190645A}" srcOrd="0" destOrd="0" presId="urn:microsoft.com/office/officeart/2005/8/layout/radial6"/>
    <dgm:cxn modelId="{C0E6D329-1C0F-43BC-A790-EE1B3621F388}" srcId="{FD21A1CD-8103-4535-829F-1B9DA3FEF400}" destId="{F2C90BB1-2298-483D-8A3C-E21C9FAA4D45}" srcOrd="0" destOrd="0" parTransId="{DD48AFCF-9B0B-4105-82F9-C2909F833B7F}" sibTransId="{B7A5C74A-1414-4B07-9B5F-FDC4678B3164}"/>
    <dgm:cxn modelId="{97159985-6C75-0F4F-8032-23AC85B16D42}" type="presOf" srcId="{B7A5C74A-1414-4B07-9B5F-FDC4678B3164}" destId="{BE09B83B-199C-451A-900A-C761CCB9BE19}" srcOrd="0" destOrd="0" presId="urn:microsoft.com/office/officeart/2005/8/layout/radial6"/>
    <dgm:cxn modelId="{F6BC1968-5A26-1B40-A5FA-E3A77A9C4132}" type="presOf" srcId="{FD21A1CD-8103-4535-829F-1B9DA3FEF400}" destId="{63C349C8-A34F-4FC4-9356-C8EEA926A355}" srcOrd="0" destOrd="0" presId="urn:microsoft.com/office/officeart/2005/8/layout/radial6"/>
    <dgm:cxn modelId="{DD91F2A0-525F-DB43-93E6-F7F536FE3287}" type="presParOf" srcId="{0E65177F-B103-4CA2-9654-2A3261D3A6A0}" destId="{63C349C8-A34F-4FC4-9356-C8EEA926A355}" srcOrd="0" destOrd="0" presId="urn:microsoft.com/office/officeart/2005/8/layout/radial6"/>
    <dgm:cxn modelId="{B59A51A0-1921-994A-A8F2-CD658B2DF955}" type="presParOf" srcId="{0E65177F-B103-4CA2-9654-2A3261D3A6A0}" destId="{2F525C0B-B82E-4B88-B485-CB21158A752A}" srcOrd="1" destOrd="0" presId="urn:microsoft.com/office/officeart/2005/8/layout/radial6"/>
    <dgm:cxn modelId="{2BFC9CF0-449A-9146-85F1-B4861711CC40}" type="presParOf" srcId="{0E65177F-B103-4CA2-9654-2A3261D3A6A0}" destId="{7E6CFF04-7C12-432E-BE63-2177135CBEEE}" srcOrd="2" destOrd="0" presId="urn:microsoft.com/office/officeart/2005/8/layout/radial6"/>
    <dgm:cxn modelId="{159634C4-A2A7-1C4A-B6FA-71C18A61485F}" type="presParOf" srcId="{0E65177F-B103-4CA2-9654-2A3261D3A6A0}" destId="{BE09B83B-199C-451A-900A-C761CCB9BE19}" srcOrd="3" destOrd="0" presId="urn:microsoft.com/office/officeart/2005/8/layout/radial6"/>
    <dgm:cxn modelId="{FEE40933-8844-B443-9AE7-79C789D2D2FC}" type="presParOf" srcId="{0E65177F-B103-4CA2-9654-2A3261D3A6A0}" destId="{53D2C58A-EF77-45AB-A202-44147190645A}" srcOrd="4" destOrd="0" presId="urn:microsoft.com/office/officeart/2005/8/layout/radial6"/>
    <dgm:cxn modelId="{BFC9B424-6794-6E44-BCD0-14244D417C2E}" type="presParOf" srcId="{0E65177F-B103-4CA2-9654-2A3261D3A6A0}" destId="{E6D71BEA-5AA7-4C30-8BC2-345E562E8CF4}" srcOrd="5" destOrd="0" presId="urn:microsoft.com/office/officeart/2005/8/layout/radial6"/>
    <dgm:cxn modelId="{DF0901C4-1B5F-5147-B941-002FF404A05B}" type="presParOf" srcId="{0E65177F-B103-4CA2-9654-2A3261D3A6A0}" destId="{1A9D1790-7B7E-4F40-AA4A-DFF9793548A3}" srcOrd="6" destOrd="0" presId="urn:microsoft.com/office/officeart/2005/8/layout/radial6"/>
    <dgm:cxn modelId="{5386B041-1760-F54C-9F85-06CA3AD2C940}" type="presParOf" srcId="{0E65177F-B103-4CA2-9654-2A3261D3A6A0}" destId="{637A54D8-82D1-4E05-AF12-B739F649EF5E}" srcOrd="7" destOrd="0" presId="urn:microsoft.com/office/officeart/2005/8/layout/radial6"/>
    <dgm:cxn modelId="{75048A08-1FF9-C045-B533-A85EA1CB3097}" type="presParOf" srcId="{0E65177F-B103-4CA2-9654-2A3261D3A6A0}" destId="{EDDAB019-8374-4EA2-94A8-4DECA7E6B0E0}" srcOrd="8" destOrd="0" presId="urn:microsoft.com/office/officeart/2005/8/layout/radial6"/>
    <dgm:cxn modelId="{3D2DAB20-BDD2-D140-A1CD-24DE137C49F9}" type="presParOf" srcId="{0E65177F-B103-4CA2-9654-2A3261D3A6A0}" destId="{88AF5EEB-5DF6-41FC-AD7C-174CCCBCE61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5EEB-5DF6-41FC-AD7C-174CCCBCE613}">
      <dsp:nvSpPr>
        <dsp:cNvPr id="0" name=""/>
        <dsp:cNvSpPr/>
      </dsp:nvSpPr>
      <dsp:spPr>
        <a:xfrm>
          <a:off x="2285301" y="763636"/>
          <a:ext cx="4191655" cy="4191655"/>
        </a:xfrm>
        <a:prstGeom prst="blockArc">
          <a:avLst>
            <a:gd name="adj1" fmla="val 9000000"/>
            <a:gd name="adj2" fmla="val 16200000"/>
            <a:gd name="adj3" fmla="val 464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D1790-7B7E-4F40-AA4A-DFF9793548A3}">
      <dsp:nvSpPr>
        <dsp:cNvPr id="0" name=""/>
        <dsp:cNvSpPr/>
      </dsp:nvSpPr>
      <dsp:spPr>
        <a:xfrm>
          <a:off x="2285301" y="763636"/>
          <a:ext cx="4191655" cy="4191655"/>
        </a:xfrm>
        <a:prstGeom prst="blockArc">
          <a:avLst>
            <a:gd name="adj1" fmla="val 1800000"/>
            <a:gd name="adj2" fmla="val 9000000"/>
            <a:gd name="adj3" fmla="val 4640"/>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9B83B-199C-451A-900A-C761CCB9BE19}">
      <dsp:nvSpPr>
        <dsp:cNvPr id="0" name=""/>
        <dsp:cNvSpPr/>
      </dsp:nvSpPr>
      <dsp:spPr>
        <a:xfrm>
          <a:off x="2285301" y="763636"/>
          <a:ext cx="4191655" cy="4191655"/>
        </a:xfrm>
        <a:prstGeom prst="blockArc">
          <a:avLst>
            <a:gd name="adj1" fmla="val 16200000"/>
            <a:gd name="adj2" fmla="val 180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349C8-A34F-4FC4-9356-C8EEA926A355}">
      <dsp:nvSpPr>
        <dsp:cNvPr id="0" name=""/>
        <dsp:cNvSpPr/>
      </dsp:nvSpPr>
      <dsp:spPr>
        <a:xfrm>
          <a:off x="3416339" y="1894675"/>
          <a:ext cx="1929579" cy="19295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State Board of Education</a:t>
          </a:r>
        </a:p>
        <a:p>
          <a:pPr lvl="0" algn="ctr" defTabSz="622300">
            <a:lnSpc>
              <a:spcPct val="90000"/>
            </a:lnSpc>
            <a:spcBef>
              <a:spcPct val="0"/>
            </a:spcBef>
            <a:spcAft>
              <a:spcPct val="35000"/>
            </a:spcAft>
          </a:pPr>
          <a:r>
            <a:rPr lang="en-US" sz="1400" b="0" kern="1200" dirty="0">
              <a:solidFill>
                <a:schemeClr val="tx1"/>
              </a:solidFill>
            </a:rPr>
            <a:t>Made decisions to guide the review and revision process; approve revisions</a:t>
          </a:r>
        </a:p>
      </dsp:txBody>
      <dsp:txXfrm>
        <a:off x="3698919" y="2177255"/>
        <a:ext cx="1364419" cy="1364419"/>
      </dsp:txXfrm>
    </dsp:sp>
    <dsp:sp modelId="{2F525C0B-B82E-4B88-B485-CB21158A752A}">
      <dsp:nvSpPr>
        <dsp:cNvPr id="0" name=""/>
        <dsp:cNvSpPr/>
      </dsp:nvSpPr>
      <dsp:spPr>
        <a:xfrm>
          <a:off x="3436337" y="-133663"/>
          <a:ext cx="1889583" cy="18918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t>Stakeholders</a:t>
          </a:r>
        </a:p>
        <a:p>
          <a:pPr lvl="0" algn="ctr" defTabSz="622300">
            <a:lnSpc>
              <a:spcPct val="90000"/>
            </a:lnSpc>
            <a:spcBef>
              <a:spcPct val="0"/>
            </a:spcBef>
            <a:spcAft>
              <a:spcPct val="35000"/>
            </a:spcAft>
          </a:pPr>
          <a:r>
            <a:rPr lang="en-US" sz="1400" kern="1200" dirty="0"/>
            <a:t>Provided feedback  on standards review process and proposed revisions </a:t>
          </a:r>
        </a:p>
      </dsp:txBody>
      <dsp:txXfrm>
        <a:off x="3713060" y="143392"/>
        <a:ext cx="1336137" cy="1337742"/>
      </dsp:txXfrm>
    </dsp:sp>
    <dsp:sp modelId="{53D2C58A-EF77-45AB-A202-44147190645A}">
      <dsp:nvSpPr>
        <dsp:cNvPr id="0" name=""/>
        <dsp:cNvSpPr/>
      </dsp:nvSpPr>
      <dsp:spPr>
        <a:xfrm>
          <a:off x="5209267" y="2937139"/>
          <a:ext cx="1889583" cy="1891852"/>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Review Committees</a:t>
          </a:r>
        </a:p>
        <a:p>
          <a:pPr lvl="0" algn="ctr" defTabSz="622300">
            <a:lnSpc>
              <a:spcPct val="90000"/>
            </a:lnSpc>
            <a:spcBef>
              <a:spcPct val="0"/>
            </a:spcBef>
            <a:spcAft>
              <a:spcPct val="35000"/>
            </a:spcAft>
          </a:pPr>
          <a:r>
            <a:rPr lang="en-US" sz="1400" kern="1200" dirty="0">
              <a:solidFill>
                <a:schemeClr val="tx1"/>
              </a:solidFill>
            </a:rPr>
            <a:t>Proposed revisions to the standards for State Board consideration</a:t>
          </a:r>
        </a:p>
      </dsp:txBody>
      <dsp:txXfrm>
        <a:off x="5485990" y="3214194"/>
        <a:ext cx="1336137" cy="1337742"/>
      </dsp:txXfrm>
    </dsp:sp>
    <dsp:sp modelId="{637A54D8-82D1-4E05-AF12-B739F649EF5E}">
      <dsp:nvSpPr>
        <dsp:cNvPr id="0" name=""/>
        <dsp:cNvSpPr/>
      </dsp:nvSpPr>
      <dsp:spPr>
        <a:xfrm>
          <a:off x="1663408" y="2937139"/>
          <a:ext cx="1889583" cy="1891852"/>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CDE Staff</a:t>
          </a:r>
        </a:p>
        <a:p>
          <a:pPr lvl="0" algn="ctr" defTabSz="622300">
            <a:lnSpc>
              <a:spcPct val="90000"/>
            </a:lnSpc>
            <a:spcBef>
              <a:spcPct val="0"/>
            </a:spcBef>
            <a:spcAft>
              <a:spcPct val="35000"/>
            </a:spcAft>
          </a:pPr>
          <a:r>
            <a:rPr lang="en-US" sz="1400" b="0" kern="1200" dirty="0">
              <a:solidFill>
                <a:schemeClr val="tx1"/>
              </a:solidFill>
            </a:rPr>
            <a:t>Facilitated the review and revision process and staff the content area committees</a:t>
          </a:r>
        </a:p>
      </dsp:txBody>
      <dsp:txXfrm>
        <a:off x="1940131" y="3214194"/>
        <a:ext cx="1336137" cy="1337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A477C-FCB9-FA4F-8B44-F96F6823696F}"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8C01B-B914-8F42-887A-7C9D2717E53E}" type="slidenum">
              <a:rPr lang="en-US" smtClean="0"/>
              <a:t>‹#›</a:t>
            </a:fld>
            <a:endParaRPr lang="en-US"/>
          </a:p>
        </p:txBody>
      </p:sp>
    </p:spTree>
    <p:extLst>
      <p:ext uri="{BB962C8B-B14F-4D97-AF65-F5344CB8AC3E}">
        <p14:creationId xmlns:p14="http://schemas.microsoft.com/office/powerpoint/2010/main" val="359379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71635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a:solidFill>
                  <a:schemeClr val="tx1"/>
                </a:solidFill>
              </a:rPr>
              <a:t>Transparent: </a:t>
            </a:r>
            <a:r>
              <a:rPr lang="en-US" dirty="0">
                <a:solidFill>
                  <a:schemeClr val="tx1"/>
                </a:solidFill>
              </a:rPr>
              <a:t>The department will make every attempt to ensure the decisions and processes for the standards review and revision process are public.</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Inclusive: </a:t>
            </a:r>
            <a:r>
              <a:rPr lang="en-US" dirty="0">
                <a:solidFill>
                  <a:schemeClr val="tx1"/>
                </a:solidFill>
              </a:rPr>
              <a:t>The department will strive to engage key stakeholders in each phase of the standards review and revision process. The review process will include substantial and frequent opportunities for the public to weigh in on every standard.</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Research-informed: </a:t>
            </a:r>
            <a:r>
              <a:rPr lang="en-US" dirty="0">
                <a:solidFill>
                  <a:schemeClr val="tx1"/>
                </a:solidFill>
              </a:rPr>
              <a:t>Throughout the standards review and revision process, the department will base its recommendations on research, lessons learned from other states, and objective, third-party reviews of the Colorado Academic Standards.</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Consistent: </a:t>
            </a:r>
            <a:r>
              <a:rPr lang="en-US" dirty="0">
                <a:solidFill>
                  <a:schemeClr val="tx1"/>
                </a:solidFill>
              </a:rPr>
              <a:t>The standards review and revision process will be consistent with statutory requirements and with past standards reviews.</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Substantive: </a:t>
            </a:r>
            <a:r>
              <a:rPr lang="en-US" dirty="0">
                <a:solidFill>
                  <a:schemeClr val="tx1"/>
                </a:solidFill>
              </a:rPr>
              <a:t>The standards review and revision process will focus on the substance of the actual standards themselves.</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Improvement-oriented: </a:t>
            </a:r>
            <a:r>
              <a:rPr lang="en-US" dirty="0">
                <a:solidFill>
                  <a:schemeClr val="tx1"/>
                </a:solidFill>
              </a:rPr>
              <a:t>The purpose of the standards review and revision process is to improve what exists today rather than start from scratch. The review process will improve Colorado’s current standards based on the feedback of Colorado educators, education leaders, parents, students, community and business leaders, and higher education leaders.</a:t>
            </a:r>
          </a:p>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3</a:t>
            </a:fld>
            <a:endParaRPr lang="en-US"/>
          </a:p>
        </p:txBody>
      </p:sp>
    </p:spTree>
    <p:extLst>
      <p:ext uri="{BB962C8B-B14F-4D97-AF65-F5344CB8AC3E}">
        <p14:creationId xmlns:p14="http://schemas.microsoft.com/office/powerpoint/2010/main" val="3615917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700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9/19/2018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73486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5007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4016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260483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754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019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91543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386501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288767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16813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4270819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Tree>
    <p:extLst>
      <p:ext uri="{BB962C8B-B14F-4D97-AF65-F5344CB8AC3E}">
        <p14:creationId xmlns:p14="http://schemas.microsoft.com/office/powerpoint/2010/main" val="288074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038690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latin typeface="Calibri"/>
              </a:rPr>
              <a:pPr/>
              <a:t>‹#›</a:t>
            </a:fld>
            <a:endParaRPr lang="en-US" dirty="0">
              <a:solidFill>
                <a:prstClr val="white"/>
              </a:solidFill>
              <a:latin typeface="Calibri"/>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360349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2724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9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DECC94-1832-0043-B2A5-5EA543329118}"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18442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26398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DECC94-1832-0043-B2A5-5EA543329118}"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66132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DECC94-1832-0043-B2A5-5EA543329118}"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38892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ECC94-1832-0043-B2A5-5EA543329118}"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30436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191947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DECC94-1832-0043-B2A5-5EA543329118}"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1ED19-C4DE-3543-B474-5B36FC80A6BA}" type="slidenum">
              <a:rPr lang="en-US" smtClean="0"/>
              <a:t>‹#›</a:t>
            </a:fld>
            <a:endParaRPr lang="en-US"/>
          </a:p>
        </p:txBody>
      </p:sp>
    </p:spTree>
    <p:extLst>
      <p:ext uri="{BB962C8B-B14F-4D97-AF65-F5344CB8AC3E}">
        <p14:creationId xmlns:p14="http://schemas.microsoft.com/office/powerpoint/2010/main" val="417457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ECC94-1832-0043-B2A5-5EA543329118}" type="datetimeFigureOut">
              <a:rPr lang="en-US" smtClean="0"/>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1ED19-C4DE-3543-B474-5B36FC80A6BA}" type="slidenum">
              <a:rPr lang="en-US" smtClean="0"/>
              <a:t>‹#›</a:t>
            </a:fld>
            <a:endParaRPr lang="en-US"/>
          </a:p>
        </p:txBody>
      </p:sp>
    </p:spTree>
    <p:extLst>
      <p:ext uri="{BB962C8B-B14F-4D97-AF65-F5344CB8AC3E}">
        <p14:creationId xmlns:p14="http://schemas.microsoft.com/office/powerpoint/2010/main" val="128382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7726FA2-3EC9-4717-AD62-D8C823692DD3}"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1134976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Colorado Academic Standards 2020</a:t>
            </a:r>
            <a:r>
              <a:rPr lang="en-US" sz="3600" b="1" dirty="0"/>
              <a:t/>
            </a:r>
            <a:br>
              <a:rPr lang="en-US" sz="3600" b="1" dirty="0"/>
            </a:br>
            <a:r>
              <a:rPr lang="en-US" sz="2000" dirty="0">
                <a:solidFill>
                  <a:srgbClr val="FF0000"/>
                </a:solidFill>
              </a:rPr>
              <a:t/>
            </a:r>
            <a:br>
              <a:rPr lang="en-US" sz="2000" dirty="0">
                <a:solidFill>
                  <a:srgbClr val="FF0000"/>
                </a:solidFill>
              </a:rPr>
            </a:br>
            <a:r>
              <a:rPr lang="en-US" sz="2800" dirty="0"/>
              <a:t>Music</a:t>
            </a:r>
            <a:br>
              <a:rPr lang="en-US" sz="2800" dirty="0"/>
            </a:br>
            <a:r>
              <a:rPr lang="en-US" sz="2800" dirty="0"/>
              <a:t/>
            </a:r>
            <a:br>
              <a:rPr lang="en-US" sz="2800" dirty="0"/>
            </a:br>
            <a:endParaRPr lang="en-US" sz="1600"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073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628650" y="1463040"/>
            <a:ext cx="7886700" cy="779228"/>
          </a:xfrm>
        </p:spPr>
        <p:txBody>
          <a:bodyPr/>
          <a:lstStyle/>
          <a:p>
            <a:r>
              <a:rPr lang="en-US" b="1" dirty="0"/>
              <a:t>Improved Clarity and Alignment</a:t>
            </a:r>
          </a:p>
          <a:p>
            <a:endParaRPr lang="en-US" dirty="0"/>
          </a:p>
        </p:txBody>
      </p:sp>
      <p:pic>
        <p:nvPicPr>
          <p:cNvPr id="8" name="Picture 7">
            <a:extLst>
              <a:ext uri="{FF2B5EF4-FFF2-40B4-BE49-F238E27FC236}">
                <a16:creationId xmlns:a16="http://schemas.microsoft.com/office/drawing/2014/main" xmlns="" id="{AD100C7A-5666-3B43-9B23-768924AAAF7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8650" y="2242268"/>
            <a:ext cx="3315335" cy="2392045"/>
          </a:xfrm>
          <a:prstGeom prst="rect">
            <a:avLst/>
          </a:prstGeom>
        </p:spPr>
      </p:pic>
      <p:sp>
        <p:nvSpPr>
          <p:cNvPr id="11" name="Text Box 23">
            <a:extLst>
              <a:ext uri="{FF2B5EF4-FFF2-40B4-BE49-F238E27FC236}">
                <a16:creationId xmlns:a16="http://schemas.microsoft.com/office/drawing/2014/main" xmlns="" id="{5E79B7D5-1738-E740-87C9-5C7924463E71}"/>
              </a:ext>
            </a:extLst>
          </p:cNvPr>
          <p:cNvSpPr txBox="1"/>
          <p:nvPr/>
        </p:nvSpPr>
        <p:spPr>
          <a:xfrm>
            <a:off x="1083627" y="4675534"/>
            <a:ext cx="2405380" cy="31496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2010 Music Standards</a:t>
            </a:r>
          </a:p>
        </p:txBody>
      </p:sp>
      <p:pic>
        <p:nvPicPr>
          <p:cNvPr id="13" name="Picture 12">
            <a:extLst>
              <a:ext uri="{FF2B5EF4-FFF2-40B4-BE49-F238E27FC236}">
                <a16:creationId xmlns:a16="http://schemas.microsoft.com/office/drawing/2014/main" xmlns="" id="{AF1798C2-6B9D-6542-8F57-341316EA98D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49341" y="2407949"/>
            <a:ext cx="4166009" cy="3039262"/>
          </a:xfrm>
          <a:prstGeom prst="rect">
            <a:avLst/>
          </a:prstGeom>
        </p:spPr>
      </p:pic>
      <p:sp>
        <p:nvSpPr>
          <p:cNvPr id="14" name="Text Box 36">
            <a:extLst>
              <a:ext uri="{FF2B5EF4-FFF2-40B4-BE49-F238E27FC236}">
                <a16:creationId xmlns:a16="http://schemas.microsoft.com/office/drawing/2014/main" xmlns="" id="{78D4A690-AA23-7741-B91A-396397AAD81C}"/>
              </a:ext>
            </a:extLst>
          </p:cNvPr>
          <p:cNvSpPr txBox="1"/>
          <p:nvPr/>
        </p:nvSpPr>
        <p:spPr>
          <a:xfrm>
            <a:off x="4806223" y="5657936"/>
            <a:ext cx="2405380" cy="31496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1000"/>
              </a:spcAft>
            </a:pPr>
            <a:r>
              <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2018 Music Standards</a:t>
            </a:r>
          </a:p>
        </p:txBody>
      </p:sp>
      <p:sp>
        <p:nvSpPr>
          <p:cNvPr id="15" name="Right Arrow 14">
            <a:extLst>
              <a:ext uri="{FF2B5EF4-FFF2-40B4-BE49-F238E27FC236}">
                <a16:creationId xmlns:a16="http://schemas.microsoft.com/office/drawing/2014/main" xmlns="" id="{9CA565E1-53EF-D54D-8AE0-591EC4B6CD5F}"/>
              </a:ext>
            </a:extLst>
          </p:cNvPr>
          <p:cNvSpPr/>
          <p:nvPr/>
        </p:nvSpPr>
        <p:spPr>
          <a:xfrm rot="10800000">
            <a:off x="1846127" y="3460143"/>
            <a:ext cx="618490" cy="320675"/>
          </a:xfrm>
          <a:prstGeom prst="rightArrow">
            <a:avLst/>
          </a:prstGeom>
          <a:solidFill>
            <a:srgbClr val="0091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ight Arrow 15">
            <a:extLst>
              <a:ext uri="{FF2B5EF4-FFF2-40B4-BE49-F238E27FC236}">
                <a16:creationId xmlns:a16="http://schemas.microsoft.com/office/drawing/2014/main" xmlns="" id="{D1E76706-2171-F643-B444-470BB2A08F8C}"/>
              </a:ext>
            </a:extLst>
          </p:cNvPr>
          <p:cNvSpPr/>
          <p:nvPr/>
        </p:nvSpPr>
        <p:spPr>
          <a:xfrm rot="10800000">
            <a:off x="6374673" y="3460143"/>
            <a:ext cx="618490" cy="320675"/>
          </a:xfrm>
          <a:prstGeom prst="rightArrow">
            <a:avLst/>
          </a:prstGeom>
          <a:solidFill>
            <a:srgbClr val="00919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41729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628650" y="1463040"/>
            <a:ext cx="7886700" cy="978010"/>
          </a:xfrm>
        </p:spPr>
        <p:txBody>
          <a:bodyPr>
            <a:normAutofit/>
          </a:bodyPr>
          <a:lstStyle/>
          <a:p>
            <a:r>
              <a:rPr lang="en-US" b="1" dirty="0"/>
              <a:t>Updated Definitions of the Four Music Standards</a:t>
            </a:r>
            <a:endParaRPr lang="en-US" dirty="0"/>
          </a:p>
        </p:txBody>
      </p:sp>
      <p:pic>
        <p:nvPicPr>
          <p:cNvPr id="11" name="Picture 10">
            <a:extLst>
              <a:ext uri="{FF2B5EF4-FFF2-40B4-BE49-F238E27FC236}">
                <a16:creationId xmlns:a16="http://schemas.microsoft.com/office/drawing/2014/main" xmlns="" id="{17C87054-4705-2948-AEBD-902A70B7086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8650" y="2441050"/>
            <a:ext cx="4753882" cy="2417218"/>
          </a:xfrm>
          <a:prstGeom prst="rect">
            <a:avLst/>
          </a:prstGeom>
          <a:ln>
            <a:solidFill>
              <a:schemeClr val="tx1"/>
            </a:solidFill>
          </a:ln>
        </p:spPr>
      </p:pic>
      <p:pic>
        <p:nvPicPr>
          <p:cNvPr id="12" name="Picture 11">
            <a:extLst>
              <a:ext uri="{FF2B5EF4-FFF2-40B4-BE49-F238E27FC236}">
                <a16:creationId xmlns:a16="http://schemas.microsoft.com/office/drawing/2014/main" xmlns="" id="{6952A8B4-1189-5941-8F05-C53389E4AD9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49817" y="2137681"/>
            <a:ext cx="6284732" cy="3518536"/>
          </a:xfrm>
          <a:prstGeom prst="rect">
            <a:avLst/>
          </a:prstGeom>
          <a:ln w="12700">
            <a:solidFill>
              <a:srgbClr val="C00000"/>
            </a:solidFill>
          </a:ln>
        </p:spPr>
      </p:pic>
      <p:sp>
        <p:nvSpPr>
          <p:cNvPr id="13" name="Text Box 20">
            <a:extLst>
              <a:ext uri="{FF2B5EF4-FFF2-40B4-BE49-F238E27FC236}">
                <a16:creationId xmlns:a16="http://schemas.microsoft.com/office/drawing/2014/main" xmlns="" id="{EFF748F6-65E5-E242-AB1D-4BF8DC88DA5D}"/>
              </a:ext>
            </a:extLst>
          </p:cNvPr>
          <p:cNvSpPr txBox="1"/>
          <p:nvPr/>
        </p:nvSpPr>
        <p:spPr>
          <a:xfrm>
            <a:off x="3965325" y="5836278"/>
            <a:ext cx="3053715" cy="26670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1000"/>
              </a:spcAft>
            </a:pPr>
            <a:r>
              <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2018 Music Standards Definitions</a:t>
            </a:r>
          </a:p>
        </p:txBody>
      </p:sp>
    </p:spTree>
    <p:extLst>
      <p:ext uri="{BB962C8B-B14F-4D97-AF65-F5344CB8AC3E}">
        <p14:creationId xmlns:p14="http://schemas.microsoft.com/office/powerpoint/2010/main" val="167823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95913" y="1320795"/>
            <a:ext cx="8904964" cy="625572"/>
          </a:xfrm>
        </p:spPr>
        <p:txBody>
          <a:bodyPr>
            <a:normAutofit/>
          </a:bodyPr>
          <a:lstStyle/>
          <a:p>
            <a:pPr>
              <a:spcBef>
                <a:spcPts val="400"/>
              </a:spcBef>
              <a:spcAft>
                <a:spcPts val="400"/>
              </a:spcAft>
            </a:pPr>
            <a:r>
              <a:rPr lang="en-US" b="1" dirty="0">
                <a:ea typeface="Times New Roman" panose="02020603050405020304" pitchFamily="18" charset="0"/>
                <a:cs typeface="Times New Roman" panose="02020603050405020304" pitchFamily="18" charset="0"/>
              </a:rPr>
              <a:t>Reducing Seventeen Prepared Graduate Statements into Eight</a:t>
            </a:r>
          </a:p>
        </p:txBody>
      </p:sp>
      <p:pic>
        <p:nvPicPr>
          <p:cNvPr id="6" name="Picture 5">
            <a:extLst>
              <a:ext uri="{FF2B5EF4-FFF2-40B4-BE49-F238E27FC236}">
                <a16:creationId xmlns:a16="http://schemas.microsoft.com/office/drawing/2014/main" xmlns="" id="{1941AF10-75E7-A047-B17E-7F6C263B9CE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4320" y="2315390"/>
            <a:ext cx="3600876" cy="3193870"/>
          </a:xfrm>
          <a:prstGeom prst="rect">
            <a:avLst/>
          </a:prstGeom>
        </p:spPr>
      </p:pic>
      <p:pic>
        <p:nvPicPr>
          <p:cNvPr id="7" name="Picture 6">
            <a:extLst>
              <a:ext uri="{FF2B5EF4-FFF2-40B4-BE49-F238E27FC236}">
                <a16:creationId xmlns:a16="http://schemas.microsoft.com/office/drawing/2014/main" xmlns="" id="{399A5426-3735-CE4A-A091-ABA0B9E8901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938552" y="2282701"/>
            <a:ext cx="5748248" cy="3226559"/>
          </a:xfrm>
          <a:prstGeom prst="rect">
            <a:avLst/>
          </a:prstGeom>
        </p:spPr>
      </p:pic>
    </p:spTree>
    <p:extLst>
      <p:ext uri="{BB962C8B-B14F-4D97-AF65-F5344CB8AC3E}">
        <p14:creationId xmlns:p14="http://schemas.microsoft.com/office/powerpoint/2010/main" val="276167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274320" y="1463040"/>
            <a:ext cx="8569234" cy="731520"/>
          </a:xfrm>
        </p:spPr>
        <p:txBody>
          <a:bodyPr>
            <a:normAutofit/>
          </a:bodyPr>
          <a:lstStyle/>
          <a:p>
            <a:r>
              <a:rPr lang="en-US" b="1" dirty="0"/>
              <a:t>Academic Content and Connections: Essential Skills, Inquiry Questions, and Expand and Connect</a:t>
            </a:r>
            <a:endParaRPr lang="en-US" dirty="0"/>
          </a:p>
        </p:txBody>
      </p:sp>
      <p:pic>
        <p:nvPicPr>
          <p:cNvPr id="10" name="Picture 9">
            <a:extLst>
              <a:ext uri="{FF2B5EF4-FFF2-40B4-BE49-F238E27FC236}">
                <a16:creationId xmlns:a16="http://schemas.microsoft.com/office/drawing/2014/main" xmlns="" id="{A2A1F694-1997-D943-A1A5-5AB908AC0A8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4320" y="2953541"/>
            <a:ext cx="3315335" cy="2392045"/>
          </a:xfrm>
          <a:prstGeom prst="rect">
            <a:avLst/>
          </a:prstGeom>
        </p:spPr>
      </p:pic>
      <p:pic>
        <p:nvPicPr>
          <p:cNvPr id="12" name="Picture 11">
            <a:extLst>
              <a:ext uri="{FF2B5EF4-FFF2-40B4-BE49-F238E27FC236}">
                <a16:creationId xmlns:a16="http://schemas.microsoft.com/office/drawing/2014/main" xmlns="" id="{2641C09D-18CD-6B40-AB10-C936649906F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98538" y="2325187"/>
            <a:ext cx="6062482" cy="4088676"/>
          </a:xfrm>
          <a:prstGeom prst="rect">
            <a:avLst/>
          </a:prstGeom>
        </p:spPr>
      </p:pic>
      <p:sp>
        <p:nvSpPr>
          <p:cNvPr id="13" name="Right Arrow 12">
            <a:extLst>
              <a:ext uri="{FF2B5EF4-FFF2-40B4-BE49-F238E27FC236}">
                <a16:creationId xmlns:a16="http://schemas.microsoft.com/office/drawing/2014/main" xmlns="" id="{8C7D3E67-4F67-D049-B3A5-3D4779235E21}"/>
              </a:ext>
            </a:extLst>
          </p:cNvPr>
          <p:cNvSpPr/>
          <p:nvPr/>
        </p:nvSpPr>
        <p:spPr>
          <a:xfrm>
            <a:off x="3709851" y="3905794"/>
            <a:ext cx="1436915" cy="666206"/>
          </a:xfrm>
          <a:prstGeom prst="rightArrow">
            <a:avLst/>
          </a:prstGeom>
          <a:solidFill>
            <a:srgbClr val="009193">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6753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628650" y="1463040"/>
            <a:ext cx="7886700" cy="532737"/>
          </a:xfrm>
        </p:spPr>
        <p:txBody>
          <a:bodyPr/>
          <a:lstStyle/>
          <a:p>
            <a:r>
              <a:rPr lang="en-US" dirty="0">
                <a:solidFill>
                  <a:schemeClr val="tx1"/>
                </a:solidFill>
              </a:rPr>
              <a:t>Preschool standards</a:t>
            </a:r>
          </a:p>
        </p:txBody>
      </p:sp>
      <p:pic>
        <p:nvPicPr>
          <p:cNvPr id="7" name="Picture 6">
            <a:extLst>
              <a:ext uri="{FF2B5EF4-FFF2-40B4-BE49-F238E27FC236}">
                <a16:creationId xmlns:a16="http://schemas.microsoft.com/office/drawing/2014/main" xmlns="" id="{44150D77-1A83-244B-9E52-B4C23DD9096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60270" y="1995777"/>
            <a:ext cx="6900749" cy="4457274"/>
          </a:xfrm>
          <a:prstGeom prst="rect">
            <a:avLst/>
          </a:prstGeom>
        </p:spPr>
      </p:pic>
    </p:spTree>
    <p:extLst>
      <p:ext uri="{BB962C8B-B14F-4D97-AF65-F5344CB8AC3E}">
        <p14:creationId xmlns:p14="http://schemas.microsoft.com/office/powerpoint/2010/main" val="188683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Revised Colorado Academic Standards Document</a:t>
            </a:r>
          </a:p>
        </p:txBody>
      </p:sp>
      <p:sp>
        <p:nvSpPr>
          <p:cNvPr id="3" name="Content Placeholder 2"/>
          <p:cNvSpPr>
            <a:spLocks noGrp="1"/>
          </p:cNvSpPr>
          <p:nvPr>
            <p:ph idx="1"/>
          </p:nvPr>
        </p:nvSpPr>
        <p:spPr>
          <a:xfrm>
            <a:off x="628650" y="1463040"/>
            <a:ext cx="7886700" cy="532737"/>
          </a:xfrm>
        </p:spPr>
        <p:txBody>
          <a:bodyPr/>
          <a:lstStyle/>
          <a:p>
            <a:r>
              <a:rPr lang="en-US" dirty="0">
                <a:solidFill>
                  <a:schemeClr val="tx1"/>
                </a:solidFill>
              </a:rPr>
              <a:t>Skill Acquisition Levels in Secondary Music </a:t>
            </a:r>
          </a:p>
        </p:txBody>
      </p:sp>
      <p:pic>
        <p:nvPicPr>
          <p:cNvPr id="10" name="Picture 9">
            <a:extLst>
              <a:ext uri="{FF2B5EF4-FFF2-40B4-BE49-F238E27FC236}">
                <a16:creationId xmlns:a16="http://schemas.microsoft.com/office/drawing/2014/main" xmlns="" id="{C79BA04B-050F-BE49-A6EB-DBD0373DEF3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41788" y="1995777"/>
            <a:ext cx="6177916" cy="478579"/>
          </a:xfrm>
          <a:prstGeom prst="rect">
            <a:avLst/>
          </a:prstGeom>
        </p:spPr>
      </p:pic>
      <p:sp>
        <p:nvSpPr>
          <p:cNvPr id="4" name="Oval 3">
            <a:extLst>
              <a:ext uri="{FF2B5EF4-FFF2-40B4-BE49-F238E27FC236}">
                <a16:creationId xmlns:a16="http://schemas.microsoft.com/office/drawing/2014/main" xmlns="" id="{49DB3F27-5DCD-C64F-AFB4-B76C8AB878AB}"/>
              </a:ext>
            </a:extLst>
          </p:cNvPr>
          <p:cNvSpPr/>
          <p:nvPr/>
        </p:nvSpPr>
        <p:spPr>
          <a:xfrm>
            <a:off x="1867987" y="1820849"/>
            <a:ext cx="1188721" cy="111829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Box 15">
            <a:extLst>
              <a:ext uri="{FF2B5EF4-FFF2-40B4-BE49-F238E27FC236}">
                <a16:creationId xmlns:a16="http://schemas.microsoft.com/office/drawing/2014/main" xmlns="" id="{8147CB8C-3606-6E44-84D6-39E7D3F93906}"/>
              </a:ext>
            </a:extLst>
          </p:cNvPr>
          <p:cNvSpPr txBox="1"/>
          <p:nvPr/>
        </p:nvSpPr>
        <p:spPr>
          <a:xfrm>
            <a:off x="628650" y="3312651"/>
            <a:ext cx="3589020" cy="209537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Sixth Grade/Novice</a:t>
            </a:r>
          </a:p>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Seventh Grade/Intermediate </a:t>
            </a:r>
          </a:p>
          <a:p>
            <a:pPr marL="342900" marR="0" lvl="0" indent="-342900">
              <a:spcBef>
                <a:spcPts val="0"/>
              </a:spcBef>
              <a:spcAft>
                <a:spcPts val="80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Eighth Grade/Proficient </a:t>
            </a:r>
          </a:p>
          <a:p>
            <a:pPr marL="228600" marR="0">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 Box 16">
            <a:extLst>
              <a:ext uri="{FF2B5EF4-FFF2-40B4-BE49-F238E27FC236}">
                <a16:creationId xmlns:a16="http://schemas.microsoft.com/office/drawing/2014/main" xmlns="" id="{0AF5FEA0-44E7-AB40-92B0-4E63DAD40546}"/>
              </a:ext>
            </a:extLst>
          </p:cNvPr>
          <p:cNvSpPr txBox="1"/>
          <p:nvPr/>
        </p:nvSpPr>
        <p:spPr>
          <a:xfrm>
            <a:off x="4217669" y="3312650"/>
            <a:ext cx="3776799" cy="199086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High School/Accomplished</a:t>
            </a:r>
          </a:p>
          <a:p>
            <a:pPr marL="342900" marR="0" lvl="0" indent="-342900">
              <a:spcBef>
                <a:spcPts val="0"/>
              </a:spcBef>
              <a:spcAft>
                <a:spcPts val="800"/>
              </a:spcAft>
              <a:buFont typeface="Symbol"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High School/Advanced </a:t>
            </a:r>
          </a:p>
        </p:txBody>
      </p:sp>
    </p:spTree>
    <p:extLst>
      <p:ext uri="{BB962C8B-B14F-4D97-AF65-F5344CB8AC3E}">
        <p14:creationId xmlns:p14="http://schemas.microsoft.com/office/powerpoint/2010/main" val="6536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Revised Colorado Academic Standards Document</a:t>
            </a:r>
          </a:p>
        </p:txBody>
      </p:sp>
      <p:sp>
        <p:nvSpPr>
          <p:cNvPr id="6" name="Rectangle 5"/>
          <p:cNvSpPr/>
          <p:nvPr/>
        </p:nvSpPr>
        <p:spPr>
          <a:xfrm>
            <a:off x="6460435" y="213891"/>
            <a:ext cx="4572000" cy="830997"/>
          </a:xfrm>
          <a:prstGeom prst="rect">
            <a:avLst/>
          </a:prstGeom>
        </p:spPr>
        <p:txBody>
          <a:bodyPr>
            <a:spAutoFit/>
          </a:bodyPr>
          <a:lstStyle/>
          <a:p>
            <a:r>
              <a:rPr lang="en-US" sz="1600" dirty="0">
                <a:solidFill>
                  <a:srgbClr val="5B9BD5">
                    <a:lumMod val="75000"/>
                  </a:srgbClr>
                </a:solidFill>
                <a:latin typeface="Museo Slab 500" panose="02000000000000000000" pitchFamily="50" charset="0"/>
                <a:ea typeface="+mj-ea"/>
                <a:cs typeface="+mj-cs"/>
              </a:rPr>
              <a:t>Carla E. Aguilar, PhD</a:t>
            </a:r>
            <a:br>
              <a:rPr lang="en-US" sz="1600" dirty="0">
                <a:solidFill>
                  <a:srgbClr val="5B9BD5">
                    <a:lumMod val="75000"/>
                  </a:srgbClr>
                </a:solidFill>
                <a:latin typeface="Museo Slab 500" panose="02000000000000000000" pitchFamily="50" charset="0"/>
                <a:ea typeface="+mj-ea"/>
                <a:cs typeface="+mj-cs"/>
              </a:rPr>
            </a:br>
            <a:r>
              <a:rPr lang="en-US" sz="1600" dirty="0">
                <a:solidFill>
                  <a:srgbClr val="5B9BD5">
                    <a:lumMod val="75000"/>
                  </a:srgbClr>
                </a:solidFill>
                <a:latin typeface="Museo Slab 500" panose="02000000000000000000" pitchFamily="50" charset="0"/>
                <a:ea typeface="+mj-ea"/>
                <a:cs typeface="+mj-cs"/>
              </a:rPr>
              <a:t>Music Consultant</a:t>
            </a:r>
            <a:br>
              <a:rPr lang="en-US" sz="1600" dirty="0">
                <a:solidFill>
                  <a:srgbClr val="5B9BD5">
                    <a:lumMod val="75000"/>
                  </a:srgbClr>
                </a:solidFill>
                <a:latin typeface="Museo Slab 500" panose="02000000000000000000" pitchFamily="50" charset="0"/>
                <a:ea typeface="+mj-ea"/>
                <a:cs typeface="+mj-cs"/>
              </a:rPr>
            </a:br>
            <a:r>
              <a:rPr lang="en-US" sz="1600" dirty="0" err="1">
                <a:solidFill>
                  <a:srgbClr val="5B9BD5">
                    <a:lumMod val="75000"/>
                  </a:srgbClr>
                </a:solidFill>
                <a:latin typeface="Museo Slab 500" panose="02000000000000000000" pitchFamily="50" charset="0"/>
                <a:ea typeface="+mj-ea"/>
                <a:cs typeface="+mj-cs"/>
              </a:rPr>
              <a:t>Aguilar_C@cde.state.co.us</a:t>
            </a:r>
            <a:endParaRPr lang="en-US" dirty="0"/>
          </a:p>
        </p:txBody>
      </p:sp>
      <p:pic>
        <p:nvPicPr>
          <p:cNvPr id="5" name="Picture 4">
            <a:extLst>
              <a:ext uri="{FF2B5EF4-FFF2-40B4-BE49-F238E27FC236}">
                <a16:creationId xmlns:a16="http://schemas.microsoft.com/office/drawing/2014/main" xmlns="" id="{1B639DB4-E3AD-7344-83DA-FDAD96E5DAA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9451" y="1502229"/>
            <a:ext cx="7651569" cy="4846319"/>
          </a:xfrm>
          <a:prstGeom prst="rect">
            <a:avLst/>
          </a:prstGeom>
        </p:spPr>
      </p:pic>
    </p:spTree>
    <p:extLst>
      <p:ext uri="{BB962C8B-B14F-4D97-AF65-F5344CB8AC3E}">
        <p14:creationId xmlns:p14="http://schemas.microsoft.com/office/powerpoint/2010/main" val="131543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Information and Purpose</a:t>
            </a:r>
          </a:p>
        </p:txBody>
      </p:sp>
      <p:sp>
        <p:nvSpPr>
          <p:cNvPr id="3" name="Content Placeholder 2"/>
          <p:cNvSpPr>
            <a:spLocks noGrp="1"/>
          </p:cNvSpPr>
          <p:nvPr>
            <p:ph idx="1"/>
          </p:nvPr>
        </p:nvSpPr>
        <p:spPr/>
        <p:txBody>
          <a:bodyPr>
            <a:normAutofit/>
          </a:bodyPr>
          <a:lstStyle/>
          <a:p>
            <a:pPr marL="342900" indent="-342900" algn="l">
              <a:buFont typeface="Arial" panose="020B0604020202020204" pitchFamily="34" charset="0"/>
              <a:buChar char="•"/>
            </a:pPr>
            <a:r>
              <a:rPr lang="en-US" dirty="0">
                <a:solidFill>
                  <a:schemeClr val="tx1"/>
                </a:solidFill>
              </a:rPr>
              <a:t>Provide an overview of the standards review and revision process</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What to look for in the revised Colorado academic standards document. </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63259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Guiding Principles for the Review and Revision</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b="1" dirty="0">
                <a:solidFill>
                  <a:schemeClr val="tx1"/>
                </a:solidFill>
              </a:rPr>
              <a:t>Transparent</a:t>
            </a:r>
          </a:p>
          <a:p>
            <a:pPr marL="342900" indent="-342900">
              <a:buFont typeface="Arial" panose="020B0604020202020204" pitchFamily="34" charset="0"/>
              <a:buChar char="•"/>
            </a:pPr>
            <a:r>
              <a:rPr lang="en-US" b="1" dirty="0">
                <a:solidFill>
                  <a:schemeClr val="tx1"/>
                </a:solidFill>
              </a:rPr>
              <a:t>Inclusive</a:t>
            </a:r>
          </a:p>
          <a:p>
            <a:pPr marL="342900" indent="-342900">
              <a:buFont typeface="Arial" panose="020B0604020202020204" pitchFamily="34" charset="0"/>
              <a:buChar char="•"/>
            </a:pPr>
            <a:r>
              <a:rPr lang="en-US" b="1" dirty="0">
                <a:solidFill>
                  <a:schemeClr val="tx1"/>
                </a:solidFill>
              </a:rPr>
              <a:t>Research-informed</a:t>
            </a:r>
          </a:p>
          <a:p>
            <a:pPr marL="342900" indent="-342900">
              <a:buFont typeface="Arial" panose="020B0604020202020204" pitchFamily="34" charset="0"/>
              <a:buChar char="•"/>
            </a:pPr>
            <a:r>
              <a:rPr lang="en-US" b="1" dirty="0">
                <a:solidFill>
                  <a:schemeClr val="tx1"/>
                </a:solidFill>
              </a:rPr>
              <a:t>Consistent</a:t>
            </a:r>
          </a:p>
          <a:p>
            <a:pPr marL="342900" indent="-342900">
              <a:buFont typeface="Arial" panose="020B0604020202020204" pitchFamily="34" charset="0"/>
              <a:buChar char="•"/>
            </a:pPr>
            <a:r>
              <a:rPr lang="en-US" b="1" dirty="0">
                <a:solidFill>
                  <a:schemeClr val="tx1"/>
                </a:solidFill>
              </a:rPr>
              <a:t>Substantive</a:t>
            </a:r>
          </a:p>
          <a:p>
            <a:pPr marL="342900" indent="-342900">
              <a:buFont typeface="Arial" panose="020B0604020202020204" pitchFamily="34" charset="0"/>
              <a:buChar char="•"/>
            </a:pPr>
            <a:r>
              <a:rPr lang="en-US" b="1" dirty="0">
                <a:solidFill>
                  <a:schemeClr val="tx1"/>
                </a:solidFill>
              </a:rPr>
              <a:t>Improvement-oriented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6023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Standards Review and Revision:</a:t>
            </a:r>
            <a:br>
              <a:rPr lang="en-US" sz="2800" dirty="0"/>
            </a:br>
            <a:r>
              <a:rPr lang="en-US" sz="2800" dirty="0"/>
              <a:t>Roles and Responsibilities</a:t>
            </a:r>
            <a:endParaRPr lang="en-US" sz="2800" dirty="0">
              <a:solidFill>
                <a:schemeClr val="tx1"/>
              </a:solidFill>
            </a:endParaRP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411724879"/>
              </p:ext>
            </p:extLst>
          </p:nvPr>
        </p:nvGraphicFramePr>
        <p:xfrm>
          <a:off x="0" y="1176145"/>
          <a:ext cx="8762259" cy="5093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80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Committee Decision Making Process</a:t>
            </a:r>
            <a:endParaRPr lang="en-US" sz="2800" dirty="0">
              <a:solidFill>
                <a:schemeClr val="tx1"/>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endParaRPr lang="en-US" dirty="0"/>
          </a:p>
          <a:p>
            <a:endParaRPr lang="en-US" dirty="0"/>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5</a:t>
            </a:fld>
            <a:endParaRPr lang="en-US" dirty="0">
              <a:solidFill>
                <a:prstClr val="black">
                  <a:tint val="75000"/>
                </a:prstClr>
              </a:solidFill>
            </a:endParaRPr>
          </a:p>
        </p:txBody>
      </p:sp>
      <p:sp>
        <p:nvSpPr>
          <p:cNvPr id="7" name="Content Placeholder 4"/>
          <p:cNvSpPr txBox="1">
            <a:spLocks/>
          </p:cNvSpPr>
          <p:nvPr/>
        </p:nvSpPr>
        <p:spPr>
          <a:xfrm>
            <a:off x="628650" y="1684451"/>
            <a:ext cx="7886700" cy="503702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5C6670"/>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committees considered the following factors as they proposed revisions to the standards:</a:t>
            </a:r>
          </a:p>
          <a:p>
            <a:pPr lvl="1"/>
            <a:r>
              <a:rPr lang="en-US" dirty="0"/>
              <a:t>How high is the demand for change (i.e., number of stakeholders, variety of stakeholders, number of sources)?</a:t>
            </a:r>
          </a:p>
          <a:p>
            <a:pPr lvl="1"/>
            <a:r>
              <a:rPr lang="en-US" dirty="0"/>
              <a:t>What is the scope of the proposed change (i.e., one grade level, many grade levels, many subject areas)?</a:t>
            </a:r>
          </a:p>
          <a:p>
            <a:pPr lvl="1"/>
            <a:r>
              <a:rPr lang="en-US" dirty="0"/>
              <a:t>What would be the effect (positive or negative) on classroom teaching and student learning?</a:t>
            </a:r>
          </a:p>
          <a:p>
            <a:pPr lvl="1"/>
            <a:r>
              <a:rPr lang="en-US" dirty="0"/>
              <a:t>What might be the potential cost (i.e., financial, staff time and training)?</a:t>
            </a:r>
          </a:p>
          <a:p>
            <a:pPr lvl="1"/>
            <a:r>
              <a:rPr lang="en-US" b="1" u="sng" dirty="0"/>
              <a:t>Do the benefits of a proposed change outweigh the costs?</a:t>
            </a:r>
          </a:p>
          <a:p>
            <a:pPr lvl="1"/>
            <a:endParaRPr lang="en-US" dirty="0"/>
          </a:p>
          <a:p>
            <a:pPr lvl="1"/>
            <a:endParaRPr lang="en-US" dirty="0"/>
          </a:p>
        </p:txBody>
      </p:sp>
    </p:spTree>
    <p:extLst>
      <p:ext uri="{BB962C8B-B14F-4D97-AF65-F5344CB8AC3E}">
        <p14:creationId xmlns:p14="http://schemas.microsoft.com/office/powerpoint/2010/main" val="4023395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Turn and Talk</a:t>
            </a:r>
            <a:br>
              <a:rPr lang="en-US" dirty="0"/>
            </a:br>
            <a:r>
              <a:rPr lang="en-US" sz="2200" dirty="0"/>
              <a:t>Consider your school or district staff and other stakeholders:</a:t>
            </a:r>
            <a:br>
              <a:rPr lang="en-US" sz="2200" dirty="0"/>
            </a:br>
            <a:r>
              <a:rPr lang="en-US" sz="2200" dirty="0"/>
              <a:t/>
            </a:r>
            <a:br>
              <a:rPr lang="en-US" sz="2200" dirty="0"/>
            </a:br>
            <a:r>
              <a:rPr lang="en-US" sz="2200" dirty="0"/>
              <a:t>What impact do you anticipate the revisions might have on the work you do collectively with them?</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8572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606" y="298034"/>
            <a:ext cx="7886700" cy="710141"/>
          </a:xfrm>
        </p:spPr>
        <p:txBody>
          <a:bodyPr>
            <a:normAutofit/>
          </a:bodyPr>
          <a:lstStyle/>
          <a:p>
            <a:r>
              <a:rPr lang="en-US" sz="2700" dirty="0"/>
              <a:t>Standards Final Approval  </a:t>
            </a:r>
          </a:p>
        </p:txBody>
      </p:sp>
      <p:sp>
        <p:nvSpPr>
          <p:cNvPr id="7" name="Oval 6"/>
          <p:cNvSpPr/>
          <p:nvPr/>
        </p:nvSpPr>
        <p:spPr>
          <a:xfrm>
            <a:off x="57098" y="48115"/>
            <a:ext cx="1075207" cy="1075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8" y="57761"/>
            <a:ext cx="1028753" cy="1028753"/>
          </a:xfrm>
          <a:prstGeom prst="rect">
            <a:avLst/>
          </a:prstGeom>
        </p:spPr>
      </p:pic>
      <p:sp>
        <p:nvSpPr>
          <p:cNvPr id="3" name="TextBox 2"/>
          <p:cNvSpPr txBox="1"/>
          <p:nvPr/>
        </p:nvSpPr>
        <p:spPr>
          <a:xfrm>
            <a:off x="2120464" y="1360520"/>
            <a:ext cx="6286500" cy="1338828"/>
          </a:xfrm>
          <a:prstGeom prst="rect">
            <a:avLst/>
          </a:prstGeom>
          <a:noFill/>
        </p:spPr>
        <p:txBody>
          <a:bodyPr wrap="square" rtlCol="0">
            <a:spAutoFit/>
          </a:bodyPr>
          <a:lstStyle/>
          <a:p>
            <a:r>
              <a:rPr lang="en-US" sz="2700" dirty="0">
                <a:solidFill>
                  <a:srgbClr val="70AD47">
                    <a:lumMod val="75000"/>
                  </a:srgbClr>
                </a:solidFill>
                <a:latin typeface="Trebuchet MS" panose="020B0603020202020204" pitchFamily="34" charset="0"/>
              </a:rPr>
              <a:t>8</a:t>
            </a:r>
            <a:r>
              <a:rPr lang="en-US" sz="2700" dirty="0">
                <a:solidFill>
                  <a:prstClr val="black"/>
                </a:solidFill>
                <a:latin typeface="Trebuchet MS" panose="020B0603020202020204" pitchFamily="34" charset="0"/>
              </a:rPr>
              <a:t> Sets of Standards/</a:t>
            </a:r>
            <a:r>
              <a:rPr lang="en-US" sz="2700" dirty="0">
                <a:solidFill>
                  <a:srgbClr val="0070C0"/>
                </a:solidFill>
                <a:latin typeface="Trebuchet MS" panose="020B0603020202020204" pitchFamily="34" charset="0"/>
              </a:rPr>
              <a:t>16</a:t>
            </a:r>
            <a:r>
              <a:rPr lang="en-US" sz="2700" dirty="0">
                <a:solidFill>
                  <a:prstClr val="black"/>
                </a:solidFill>
                <a:latin typeface="Trebuchet MS" panose="020B0603020202020204" pitchFamily="34" charset="0"/>
              </a:rPr>
              <a:t> Subjects 			</a:t>
            </a:r>
          </a:p>
          <a:p>
            <a:endParaRPr lang="en-US" sz="2700" dirty="0">
              <a:solidFill>
                <a:prstClr val="black"/>
              </a:solidFill>
              <a:latin typeface="Trebuchet MS" panose="020B0603020202020204" pitchFamily="34" charset="0"/>
            </a:endParaRPr>
          </a:p>
        </p:txBody>
      </p:sp>
      <p:pic>
        <p:nvPicPr>
          <p:cNvPr id="1033" name="Picture 59" descr="content area icon for visual and performing 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21" y="1920281"/>
            <a:ext cx="1536994" cy="1694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0" descr="content area icon for comprehensive health and physical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765" y="3252147"/>
            <a:ext cx="1747385" cy="15165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61" descr="content area icon for computer sci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3409" y="2075449"/>
            <a:ext cx="1900611" cy="16510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92" descr="content area icon for reading, writing, and communica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8443" y="4097232"/>
            <a:ext cx="1794557" cy="155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3" descr="content area icon for mathematic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839" y="2103541"/>
            <a:ext cx="1811482" cy="15752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93" descr="content area icon for scien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0201" y="3148161"/>
            <a:ext cx="1885596" cy="1642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94" descr="content area icon for social stud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735" y="3969308"/>
            <a:ext cx="1775195" cy="153584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95" descr="content area icon for world languag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8041" y="4183341"/>
            <a:ext cx="1877132" cy="1626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1"/>
          <p:cNvSpPr>
            <a:spLocks noChangeArrowheads="1"/>
          </p:cNvSpPr>
          <p:nvPr/>
        </p:nvSpPr>
        <p:spPr bwMode="auto">
          <a:xfrm>
            <a:off x="114300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5" name="Rectangle 12"/>
          <p:cNvSpPr>
            <a:spLocks noChangeArrowheads="1"/>
          </p:cNvSpPr>
          <p:nvPr/>
        </p:nvSpPr>
        <p:spPr bwMode="auto">
          <a:xfrm>
            <a:off x="4278331" y="22535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9" name="Rectangle 13"/>
          <p:cNvSpPr>
            <a:spLocks noChangeArrowheads="1"/>
          </p:cNvSpPr>
          <p:nvPr/>
        </p:nvSpPr>
        <p:spPr bwMode="auto">
          <a:xfrm>
            <a:off x="4390540" y="31179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0" name="Rectangle 14"/>
          <p:cNvSpPr>
            <a:spLocks noChangeArrowheads="1"/>
          </p:cNvSpPr>
          <p:nvPr/>
        </p:nvSpPr>
        <p:spPr bwMode="auto">
          <a:xfrm>
            <a:off x="4438630" y="37751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1" name="Rectangle 15"/>
          <p:cNvSpPr>
            <a:spLocks noChangeArrowheads="1"/>
          </p:cNvSpPr>
          <p:nvPr/>
        </p:nvSpPr>
        <p:spPr bwMode="auto">
          <a:xfrm>
            <a:off x="4472294" y="43895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2" name="Rectangle 16"/>
          <p:cNvSpPr>
            <a:spLocks noChangeArrowheads="1"/>
          </p:cNvSpPr>
          <p:nvPr/>
        </p:nvSpPr>
        <p:spPr bwMode="auto">
          <a:xfrm>
            <a:off x="4470690" y="49967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3" name="Rectangle 17"/>
          <p:cNvSpPr>
            <a:spLocks noChangeArrowheads="1"/>
          </p:cNvSpPr>
          <p:nvPr/>
        </p:nvSpPr>
        <p:spPr bwMode="auto">
          <a:xfrm>
            <a:off x="1143000" y="54572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a:solidFill>
                <a:prstClr val="black"/>
              </a:solidFill>
              <a:latin typeface="Arial" panose="020B0604020202020204" pitchFamily="34" charset="0"/>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14" name="Rectangle 18"/>
          <p:cNvSpPr>
            <a:spLocks noChangeArrowheads="1"/>
          </p:cNvSpPr>
          <p:nvPr/>
        </p:nvSpPr>
        <p:spPr bwMode="auto">
          <a:xfrm>
            <a:off x="4470690" y="69898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5" name="Rectangle 19"/>
          <p:cNvSpPr>
            <a:spLocks noChangeArrowheads="1"/>
          </p:cNvSpPr>
          <p:nvPr/>
        </p:nvSpPr>
        <p:spPr bwMode="auto">
          <a:xfrm>
            <a:off x="4454660" y="75685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6" name="Rectangle 20"/>
          <p:cNvSpPr>
            <a:spLocks noChangeArrowheads="1"/>
          </p:cNvSpPr>
          <p:nvPr/>
        </p:nvSpPr>
        <p:spPr bwMode="auto">
          <a:xfrm>
            <a:off x="4470690" y="81185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7" name="Rectangle 31"/>
          <p:cNvSpPr>
            <a:spLocks noChangeArrowheads="1"/>
          </p:cNvSpPr>
          <p:nvPr/>
        </p:nvSpPr>
        <p:spPr bwMode="auto">
          <a:xfrm>
            <a:off x="1257301" y="10045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solidFill>
                <a:prstClr val="black"/>
              </a:solidFill>
            </a:endParaRPr>
          </a:p>
        </p:txBody>
      </p:sp>
      <p:sp>
        <p:nvSpPr>
          <p:cNvPr id="18" name="Rectangle 32"/>
          <p:cNvSpPr>
            <a:spLocks noChangeArrowheads="1"/>
          </p:cNvSpPr>
          <p:nvPr/>
        </p:nvSpPr>
        <p:spPr bwMode="auto">
          <a:xfrm>
            <a:off x="4392631" y="2367864"/>
            <a:ext cx="58734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19" name="Rectangle 33"/>
          <p:cNvSpPr>
            <a:spLocks noChangeArrowheads="1"/>
          </p:cNvSpPr>
          <p:nvPr/>
        </p:nvSpPr>
        <p:spPr bwMode="auto">
          <a:xfrm>
            <a:off x="4504840" y="3232258"/>
            <a:ext cx="36292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0" name="Rectangle 34"/>
          <p:cNvSpPr>
            <a:spLocks noChangeArrowheads="1"/>
          </p:cNvSpPr>
          <p:nvPr/>
        </p:nvSpPr>
        <p:spPr bwMode="auto">
          <a:xfrm>
            <a:off x="4552930" y="3889483"/>
            <a:ext cx="26674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1" name="Rectangle 35"/>
          <p:cNvSpPr>
            <a:spLocks noChangeArrowheads="1"/>
          </p:cNvSpPr>
          <p:nvPr/>
        </p:nvSpPr>
        <p:spPr bwMode="auto">
          <a:xfrm>
            <a:off x="4586594" y="4503846"/>
            <a:ext cx="19941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r>
              <a:rPr lang="en-US" altLang="en-US" sz="825" b="1"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dirty="0">
              <a:solidFill>
                <a:prstClr val="black"/>
              </a:solidFill>
              <a:latin typeface="Arial" panose="020B0604020202020204" pitchFamily="34" charset="0"/>
            </a:endParaRPr>
          </a:p>
        </p:txBody>
      </p:sp>
      <p:sp>
        <p:nvSpPr>
          <p:cNvPr id="22" name="Rectangle 36"/>
          <p:cNvSpPr>
            <a:spLocks noChangeArrowheads="1"/>
          </p:cNvSpPr>
          <p:nvPr/>
        </p:nvSpPr>
        <p:spPr bwMode="auto">
          <a:xfrm>
            <a:off x="4584990" y="5111064"/>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3" name="Rectangle 37"/>
          <p:cNvSpPr>
            <a:spLocks noChangeArrowheads="1"/>
          </p:cNvSpPr>
          <p:nvPr/>
        </p:nvSpPr>
        <p:spPr bwMode="auto">
          <a:xfrm>
            <a:off x="1257300" y="5571545"/>
            <a:ext cx="2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675" dirty="0">
              <a:solidFill>
                <a:prstClr val="black"/>
              </a:solidFill>
              <a:latin typeface="Arial" panose="020B0604020202020204" pitchFamily="34" charset="0"/>
            </a:endParaRPr>
          </a:p>
          <a:p>
            <a:pPr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
        <p:nvSpPr>
          <p:cNvPr id="24" name="Rectangle 38"/>
          <p:cNvSpPr>
            <a:spLocks noChangeArrowheads="1"/>
          </p:cNvSpPr>
          <p:nvPr/>
        </p:nvSpPr>
        <p:spPr bwMode="auto">
          <a:xfrm>
            <a:off x="4584990" y="7104170"/>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5" name="Rectangle 39"/>
          <p:cNvSpPr>
            <a:spLocks noChangeArrowheads="1"/>
          </p:cNvSpPr>
          <p:nvPr/>
        </p:nvSpPr>
        <p:spPr bwMode="auto">
          <a:xfrm>
            <a:off x="4568960" y="7682814"/>
            <a:ext cx="234681"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26" name="Rectangle 40"/>
          <p:cNvSpPr>
            <a:spLocks noChangeArrowheads="1"/>
          </p:cNvSpPr>
          <p:nvPr/>
        </p:nvSpPr>
        <p:spPr bwMode="auto">
          <a:xfrm>
            <a:off x="4584990" y="8232882"/>
            <a:ext cx="20262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pPr>
            <a:r>
              <a:rPr lang="en-US" altLang="en-US" sz="90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altLang="en-US" sz="1350">
              <a:solidFill>
                <a:prstClr val="black"/>
              </a:solidFill>
              <a:latin typeface="Arial" panose="020B0604020202020204" pitchFamily="34" charset="0"/>
            </a:endParaRPr>
          </a:p>
        </p:txBody>
      </p:sp>
      <p:sp>
        <p:nvSpPr>
          <p:cNvPr id="52" name="Left Arrow Callout 51"/>
          <p:cNvSpPr/>
          <p:nvPr/>
        </p:nvSpPr>
        <p:spPr>
          <a:xfrm>
            <a:off x="1031214" y="4923276"/>
            <a:ext cx="1897072" cy="1040926"/>
          </a:xfrm>
          <a:prstGeom prst="leftArrowCallout">
            <a:avLst>
              <a:gd name="adj1" fmla="val 8688"/>
              <a:gd name="adj2" fmla="val 31525"/>
              <a:gd name="adj3" fmla="val 65780"/>
              <a:gd name="adj4" fmla="val 64977"/>
            </a:avLst>
          </a:prstGeom>
          <a:solidFill>
            <a:schemeClr val="bg1"/>
          </a:solidFill>
          <a:ln>
            <a:solidFill>
              <a:srgbClr val="9E548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History</a:t>
            </a:r>
          </a:p>
          <a:p>
            <a:pPr algn="ctr"/>
            <a:r>
              <a:rPr lang="en-US" sz="1200" dirty="0">
                <a:solidFill>
                  <a:srgbClr val="44546A"/>
                </a:solidFill>
              </a:rPr>
              <a:t>Geography</a:t>
            </a:r>
          </a:p>
          <a:p>
            <a:pPr algn="ctr"/>
            <a:r>
              <a:rPr lang="en-US" sz="1200" dirty="0">
                <a:solidFill>
                  <a:srgbClr val="44546A"/>
                </a:solidFill>
              </a:rPr>
              <a:t>Economics</a:t>
            </a:r>
          </a:p>
          <a:p>
            <a:pPr algn="ctr"/>
            <a:r>
              <a:rPr lang="en-US" sz="1200" dirty="0">
                <a:solidFill>
                  <a:srgbClr val="44546A"/>
                </a:solidFill>
              </a:rPr>
              <a:t>Civics</a:t>
            </a:r>
          </a:p>
          <a:p>
            <a:pPr algn="ctr"/>
            <a:r>
              <a:rPr lang="en-US" sz="1200" dirty="0">
                <a:solidFill>
                  <a:srgbClr val="44546A"/>
                </a:solidFill>
              </a:rPr>
              <a:t>Financial Literacy</a:t>
            </a:r>
          </a:p>
        </p:txBody>
      </p:sp>
      <p:grpSp>
        <p:nvGrpSpPr>
          <p:cNvPr id="32" name="Group 31"/>
          <p:cNvGrpSpPr/>
          <p:nvPr/>
        </p:nvGrpSpPr>
        <p:grpSpPr>
          <a:xfrm>
            <a:off x="932183" y="3079799"/>
            <a:ext cx="1623408" cy="953967"/>
            <a:chOff x="766989" y="3026599"/>
            <a:chExt cx="2164544" cy="1271956"/>
          </a:xfrm>
        </p:grpSpPr>
        <p:sp>
          <p:nvSpPr>
            <p:cNvPr id="30" name="Left Arrow Callout 29"/>
            <p:cNvSpPr/>
            <p:nvPr/>
          </p:nvSpPr>
          <p:spPr>
            <a:xfrm>
              <a:off x="766989" y="3026599"/>
              <a:ext cx="2164544" cy="1271956"/>
            </a:xfrm>
            <a:prstGeom prst="leftArrowCallout">
              <a:avLst>
                <a:gd name="adj1" fmla="val 11950"/>
                <a:gd name="adj2" fmla="val 25000"/>
                <a:gd name="adj3" fmla="val 73937"/>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rgbClr val="44546A"/>
                  </a:solidFill>
                </a:rPr>
                <a:t>Drama/ Theatre</a:t>
              </a:r>
            </a:p>
            <a:p>
              <a:pPr algn="ctr"/>
              <a:r>
                <a:rPr lang="en-US" sz="1200" dirty="0">
                  <a:solidFill>
                    <a:srgbClr val="44546A"/>
                  </a:solidFill>
                </a:rPr>
                <a:t>Dance</a:t>
              </a:r>
            </a:p>
            <a:p>
              <a:pPr algn="ctr"/>
              <a:r>
                <a:rPr lang="en-US" sz="1200" dirty="0">
                  <a:solidFill>
                    <a:srgbClr val="44546A"/>
                  </a:solidFill>
                </a:rPr>
                <a:t>Music</a:t>
              </a:r>
            </a:p>
            <a:p>
              <a:pPr algn="ctr"/>
              <a:r>
                <a:rPr lang="en-US" sz="1200" dirty="0">
                  <a:solidFill>
                    <a:srgbClr val="44546A"/>
                  </a:solidFill>
                </a:rPr>
                <a:t>Visual Arts</a:t>
              </a:r>
            </a:p>
          </p:txBody>
        </p:sp>
        <p:sp>
          <p:nvSpPr>
            <p:cNvPr id="31" name="Rectangle 30"/>
            <p:cNvSpPr/>
            <p:nvPr/>
          </p:nvSpPr>
          <p:spPr>
            <a:xfrm>
              <a:off x="1177957" y="3319935"/>
              <a:ext cx="515525" cy="738664"/>
            </a:xfrm>
            <a:prstGeom prst="rect">
              <a:avLst/>
            </a:prstGeom>
          </p:spPr>
          <p:txBody>
            <a:bodyPr wrap="none">
              <a:spAutoFit/>
            </a:bodyPr>
            <a:lstStyle/>
            <a:p>
              <a:r>
                <a:rPr lang="en-US" sz="3000" dirty="0">
                  <a:solidFill>
                    <a:srgbClr val="0070C0"/>
                  </a:solidFill>
                  <a:latin typeface="Trebuchet MS" panose="020B0603020202020204" pitchFamily="34" charset="0"/>
                </a:rPr>
                <a:t>4</a:t>
              </a:r>
              <a:endParaRPr lang="en-US" sz="3000" dirty="0">
                <a:solidFill>
                  <a:srgbClr val="0070C0"/>
                </a:solidFill>
              </a:endParaRPr>
            </a:p>
          </p:txBody>
        </p:sp>
      </p:grpSp>
      <p:sp>
        <p:nvSpPr>
          <p:cNvPr id="54" name="Rectangle 53"/>
          <p:cNvSpPr/>
          <p:nvPr/>
        </p:nvSpPr>
        <p:spPr>
          <a:xfrm>
            <a:off x="1387865" y="5100638"/>
            <a:ext cx="386644" cy="553998"/>
          </a:xfrm>
          <a:prstGeom prst="rect">
            <a:avLst/>
          </a:prstGeom>
        </p:spPr>
        <p:txBody>
          <a:bodyPr wrap="none">
            <a:spAutoFit/>
          </a:bodyPr>
          <a:lstStyle/>
          <a:p>
            <a:r>
              <a:rPr lang="en-US" sz="3000" dirty="0">
                <a:solidFill>
                  <a:srgbClr val="0070C0"/>
                </a:solidFill>
                <a:latin typeface="Trebuchet MS" panose="020B0603020202020204" pitchFamily="34" charset="0"/>
              </a:rPr>
              <a:t>5</a:t>
            </a:r>
            <a:endParaRPr lang="en-US" sz="3000" dirty="0">
              <a:solidFill>
                <a:srgbClr val="0070C0"/>
              </a:solidFill>
            </a:endParaRPr>
          </a:p>
        </p:txBody>
      </p:sp>
      <p:sp>
        <p:nvSpPr>
          <p:cNvPr id="55" name="Rectangle 54"/>
          <p:cNvSpPr/>
          <p:nvPr/>
        </p:nvSpPr>
        <p:spPr>
          <a:xfrm>
            <a:off x="3192314" y="3036939"/>
            <a:ext cx="386644" cy="553998"/>
          </a:xfrm>
          <a:prstGeom prst="rect">
            <a:avLst/>
          </a:prstGeom>
          <a:ln>
            <a:solidFill>
              <a:srgbClr val="00B050"/>
            </a:solidFill>
          </a:ln>
        </p:spPr>
        <p:txBody>
          <a:bodyPr wrap="none">
            <a:spAutoFit/>
          </a:bodyPr>
          <a:lstStyle/>
          <a:p>
            <a:r>
              <a:rPr lang="en-US" sz="3000" dirty="0">
                <a:solidFill>
                  <a:srgbClr val="0070C0"/>
                </a:solidFill>
                <a:latin typeface="Trebuchet MS" panose="020B0603020202020204" pitchFamily="34" charset="0"/>
              </a:rPr>
              <a:t>2</a:t>
            </a:r>
            <a:endParaRPr lang="en-US" sz="3000" dirty="0">
              <a:solidFill>
                <a:srgbClr val="0070C0"/>
              </a:solidFill>
            </a:endParaRPr>
          </a:p>
        </p:txBody>
      </p:sp>
    </p:spTree>
    <p:extLst>
      <p:ext uri="{BB962C8B-B14F-4D97-AF65-F5344CB8AC3E}">
        <p14:creationId xmlns:p14="http://schemas.microsoft.com/office/powerpoint/2010/main" val="37677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13227" y="223779"/>
            <a:ext cx="7886700" cy="710141"/>
          </a:xfrm>
        </p:spPr>
        <p:txBody>
          <a:bodyPr>
            <a:normAutofit/>
          </a:bodyPr>
          <a:lstStyle/>
          <a:p>
            <a:r>
              <a:rPr lang="en-US" dirty="0"/>
              <a:t>Revisions – All Subjects</a:t>
            </a:r>
          </a:p>
        </p:txBody>
      </p:sp>
      <p:sp>
        <p:nvSpPr>
          <p:cNvPr id="5" name="Content Placeholder 4"/>
          <p:cNvSpPr>
            <a:spLocks noGrp="1"/>
          </p:cNvSpPr>
          <p:nvPr>
            <p:ph idx="1"/>
          </p:nvPr>
        </p:nvSpPr>
        <p:spPr/>
        <p:txBody>
          <a:bodyPr>
            <a:normAutofit/>
          </a:bodyPr>
          <a:lstStyle/>
          <a:p>
            <a:pPr marL="257175" indent="-257175">
              <a:buFont typeface="Arial" panose="020B0604020202020204" pitchFamily="34" charset="0"/>
              <a:buChar char="•"/>
            </a:pPr>
            <a:r>
              <a:rPr lang="en-US" dirty="0">
                <a:solidFill>
                  <a:schemeClr val="tx1"/>
                </a:solidFill>
              </a:rPr>
              <a:t>New Preschool Template- all content was written in collaboration with Office of Early Childhood and Development team</a:t>
            </a:r>
          </a:p>
          <a:p>
            <a:pPr marL="257175" indent="-257175">
              <a:buFont typeface="Arial" panose="020B0604020202020204" pitchFamily="34" charset="0"/>
              <a:buChar char="•"/>
            </a:pPr>
            <a:r>
              <a:rPr lang="en-US" dirty="0">
                <a:solidFill>
                  <a:schemeClr val="tx1"/>
                </a:solidFill>
              </a:rPr>
              <a:t>Prepared Graduate Competencies changed to Prepared Graduate Statements</a:t>
            </a:r>
          </a:p>
          <a:p>
            <a:pPr marL="257175" indent="-257175">
              <a:buFont typeface="Arial" panose="020B0604020202020204" pitchFamily="34" charset="0"/>
              <a:buChar char="•"/>
            </a:pPr>
            <a:r>
              <a:rPr lang="en-US" dirty="0">
                <a:solidFill>
                  <a:schemeClr val="tx1"/>
                </a:solidFill>
              </a:rPr>
              <a:t>Right side of template changed from 21</a:t>
            </a:r>
            <a:r>
              <a:rPr lang="en-US" baseline="30000" dirty="0">
                <a:solidFill>
                  <a:schemeClr val="tx1"/>
                </a:solidFill>
              </a:rPr>
              <a:t>st</a:t>
            </a:r>
            <a:r>
              <a:rPr lang="en-US" dirty="0">
                <a:solidFill>
                  <a:schemeClr val="tx1"/>
                </a:solidFill>
              </a:rPr>
              <a:t> Century Skills and Readiness to Academic Context and Connections</a:t>
            </a:r>
          </a:p>
          <a:p>
            <a:pPr marL="771525" lvl="1" indent="-257175"/>
            <a:r>
              <a:rPr lang="en-US" dirty="0"/>
              <a:t>1</a:t>
            </a:r>
            <a:r>
              <a:rPr lang="en-US" baseline="30000" dirty="0"/>
              <a:t>st</a:t>
            </a:r>
            <a:r>
              <a:rPr lang="en-US" dirty="0"/>
              <a:t> bullet-Essential Skills (previously 21</a:t>
            </a:r>
            <a:r>
              <a:rPr lang="en-US" baseline="30000" dirty="0"/>
              <a:t>st</a:t>
            </a:r>
            <a:r>
              <a:rPr lang="en-US" dirty="0"/>
              <a:t> century skills)</a:t>
            </a:r>
          </a:p>
          <a:p>
            <a:pPr marL="771525" lvl="1" indent="-257175"/>
            <a:r>
              <a:rPr lang="en-US" dirty="0"/>
              <a:t>2</a:t>
            </a:r>
            <a:r>
              <a:rPr lang="en-US" baseline="30000" dirty="0"/>
              <a:t>nd</a:t>
            </a:r>
            <a:r>
              <a:rPr lang="en-US" dirty="0"/>
              <a:t> bullet- Inquiry Questions (as applicable)</a:t>
            </a:r>
          </a:p>
          <a:p>
            <a:pPr marL="771525" lvl="1" indent="-257175"/>
            <a:r>
              <a:rPr lang="en-US" dirty="0"/>
              <a:t>Remaining bullet/s-Unique to Discipline</a:t>
            </a:r>
          </a:p>
          <a:p>
            <a:endParaRPr lang="en-US" dirty="0"/>
          </a:p>
        </p:txBody>
      </p:sp>
      <p:grpSp>
        <p:nvGrpSpPr>
          <p:cNvPr id="7" name="Group 6"/>
          <p:cNvGrpSpPr/>
          <p:nvPr/>
        </p:nvGrpSpPr>
        <p:grpSpPr>
          <a:xfrm>
            <a:off x="178367" y="0"/>
            <a:ext cx="1075207" cy="1075207"/>
            <a:chOff x="87840" y="134578"/>
            <a:chExt cx="1433609" cy="1433609"/>
          </a:xfrm>
        </p:grpSpPr>
        <p:sp>
          <p:nvSpPr>
            <p:cNvPr id="8" name="Oval 7"/>
            <p:cNvSpPr/>
            <p:nvPr/>
          </p:nvSpPr>
          <p:spPr>
            <a:xfrm>
              <a:off x="87840" y="134578"/>
              <a:ext cx="1433609" cy="1433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09" y="134578"/>
              <a:ext cx="1371670" cy="1371670"/>
            </a:xfrm>
            <a:prstGeom prst="rect">
              <a:avLst/>
            </a:prstGeom>
          </p:spPr>
        </p:pic>
      </p:grpSp>
    </p:spTree>
    <p:extLst>
      <p:ext uri="{BB962C8B-B14F-4D97-AF65-F5344CB8AC3E}">
        <p14:creationId xmlns:p14="http://schemas.microsoft.com/office/powerpoint/2010/main" val="262752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2163"/>
            <a:ext cx="8211710" cy="2387600"/>
          </a:xfrm>
        </p:spPr>
        <p:txBody>
          <a:bodyPr>
            <a:normAutofit/>
          </a:bodyPr>
          <a:lstStyle/>
          <a:p>
            <a:r>
              <a:rPr lang="en-US" sz="4000" dirty="0">
                <a:solidFill>
                  <a:schemeClr val="tx1"/>
                </a:solidFill>
              </a:rPr>
              <a:t>Revised Music Standards Document</a:t>
            </a: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06970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1561</TotalTime>
  <Words>629</Words>
  <Application>Microsoft Office PowerPoint</Application>
  <PresentationFormat>On-screen Show (4:3)</PresentationFormat>
  <Paragraphs>117</Paragraphs>
  <Slides>16</Slides>
  <Notes>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Light Blue to Green Theme</vt:lpstr>
      <vt:lpstr>Colorado Academic Standards 2020  Music  </vt:lpstr>
      <vt:lpstr>Information and Purpose</vt:lpstr>
      <vt:lpstr>Guiding Principles for the Review and Revision</vt:lpstr>
      <vt:lpstr>Standards Review and Revision: Roles and Responsibilities</vt:lpstr>
      <vt:lpstr>Committee Decision Making Process</vt:lpstr>
      <vt:lpstr>Turn and Talk Consider your school or district staff and other stakeholders:  What impact do you anticipate the revisions might have on the work you do collectively with them?</vt:lpstr>
      <vt:lpstr>Standards Final Approval  </vt:lpstr>
      <vt:lpstr>Revisions – All Subjects</vt:lpstr>
      <vt:lpstr>Revised Music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lpstr>Revised Colorado Academic Standards Document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and Purpose</dc:title>
  <dc:creator>Karol Gates</dc:creator>
  <cp:lastModifiedBy>Bruno, Joanna</cp:lastModifiedBy>
  <cp:revision>14</cp:revision>
  <dcterms:created xsi:type="dcterms:W3CDTF">2018-08-28T12:32:07Z</dcterms:created>
  <dcterms:modified xsi:type="dcterms:W3CDTF">2018-09-19T16:34:08Z</dcterms:modified>
</cp:coreProperties>
</file>