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2"/>
  </p:notesMasterIdLst>
  <p:sldIdLst>
    <p:sldId id="256" r:id="rId3"/>
    <p:sldId id="257" r:id="rId4"/>
    <p:sldId id="353" r:id="rId5"/>
    <p:sldId id="292" r:id="rId6"/>
    <p:sldId id="258" r:id="rId7"/>
    <p:sldId id="279" r:id="rId8"/>
    <p:sldId id="261" r:id="rId9"/>
    <p:sldId id="293" r:id="rId10"/>
    <p:sldId id="290" r:id="rId11"/>
    <p:sldId id="355" r:id="rId12"/>
    <p:sldId id="334" r:id="rId13"/>
    <p:sldId id="335" r:id="rId14"/>
    <p:sldId id="356" r:id="rId15"/>
    <p:sldId id="357" r:id="rId16"/>
    <p:sldId id="358" r:id="rId17"/>
    <p:sldId id="359" r:id="rId18"/>
    <p:sldId id="360" r:id="rId19"/>
    <p:sldId id="361" r:id="rId20"/>
    <p:sldId id="3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sman, Melissa" initials="MC" lastIdx="4" clrIdx="0"/>
  <p:cmAuthor id="2" name="Cobb, Floyd" initials="CF"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2152" autoAdjust="0"/>
  </p:normalViewPr>
  <p:slideViewPr>
    <p:cSldViewPr snapToGrid="0">
      <p:cViewPr varScale="1">
        <p:scale>
          <a:sx n="67" d="100"/>
          <a:sy n="67" d="100"/>
        </p:scale>
        <p:origin x="-1795" y="-7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4F5E8-70F2-4295-8995-64CC1596296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FD21A1CD-8103-4535-829F-1B9DA3FEF400}">
      <dgm:prSet phldrT="[Text]" custT="1"/>
      <dgm:spPr/>
      <dgm:t>
        <a:bodyPr/>
        <a:lstStyle/>
        <a:p>
          <a:r>
            <a:rPr lang="en-US" sz="1400" b="1" dirty="0" smtClean="0">
              <a:solidFill>
                <a:schemeClr val="tx1"/>
              </a:solidFill>
            </a:rPr>
            <a:t>State Board of Education</a:t>
          </a:r>
        </a:p>
        <a:p>
          <a:r>
            <a:rPr lang="en-US" sz="1400" b="0" dirty="0" smtClean="0">
              <a:solidFill>
                <a:schemeClr val="tx1"/>
              </a:solidFill>
            </a:rPr>
            <a:t>Made decisions to guide the review and revision process; approve revisions</a:t>
          </a:r>
          <a:endParaRPr lang="en-US" sz="1400" b="0" dirty="0">
            <a:solidFill>
              <a:schemeClr val="tx1"/>
            </a:solidFill>
          </a:endParaRPr>
        </a:p>
      </dgm:t>
    </dgm:pt>
    <dgm:pt modelId="{B6F01990-57F6-49BA-877F-EABCDFE28BCE}" type="parTrans" cxnId="{1AA5D247-26E1-4516-8DDD-3474C449150B}">
      <dgm:prSet/>
      <dgm:spPr/>
      <dgm:t>
        <a:bodyPr/>
        <a:lstStyle/>
        <a:p>
          <a:endParaRPr lang="en-US" sz="4000"/>
        </a:p>
      </dgm:t>
    </dgm:pt>
    <dgm:pt modelId="{5F3A5F07-611F-4630-BBB2-C994E9F2ECC8}" type="sibTrans" cxnId="{1AA5D247-26E1-4516-8DDD-3474C449150B}">
      <dgm:prSet/>
      <dgm:spPr/>
      <dgm:t>
        <a:bodyPr/>
        <a:lstStyle/>
        <a:p>
          <a:endParaRPr lang="en-US" sz="4000"/>
        </a:p>
      </dgm:t>
    </dgm:pt>
    <dgm:pt modelId="{F2C90BB1-2298-483D-8A3C-E21C9FAA4D45}">
      <dgm:prSet phldrT="[Text]" custT="1"/>
      <dgm:spPr/>
      <dgm:t>
        <a:bodyPr/>
        <a:lstStyle/>
        <a:p>
          <a:r>
            <a:rPr lang="en-US" sz="1400" b="1" dirty="0" smtClean="0"/>
            <a:t>Stakeholders</a:t>
          </a:r>
        </a:p>
        <a:p>
          <a:r>
            <a:rPr lang="en-US" sz="1400" dirty="0" smtClean="0"/>
            <a:t>Provided feedback  on standards review process and proposed revisions </a:t>
          </a:r>
          <a:endParaRPr lang="en-US" sz="1400" dirty="0"/>
        </a:p>
      </dgm:t>
    </dgm:pt>
    <dgm:pt modelId="{DD48AFCF-9B0B-4105-82F9-C2909F833B7F}" type="parTrans" cxnId="{C0E6D329-1C0F-43BC-A790-EE1B3621F388}">
      <dgm:prSet/>
      <dgm:spPr/>
      <dgm:t>
        <a:bodyPr/>
        <a:lstStyle/>
        <a:p>
          <a:endParaRPr lang="en-US" sz="4000"/>
        </a:p>
      </dgm:t>
    </dgm:pt>
    <dgm:pt modelId="{B7A5C74A-1414-4B07-9B5F-FDC4678B3164}" type="sibTrans" cxnId="{C0E6D329-1C0F-43BC-A790-EE1B3621F388}">
      <dgm:prSet/>
      <dgm:spPr/>
      <dgm:t>
        <a:bodyPr/>
        <a:lstStyle/>
        <a:p>
          <a:endParaRPr lang="en-US" sz="4000"/>
        </a:p>
      </dgm:t>
    </dgm:pt>
    <dgm:pt modelId="{0EA12872-5FFB-4BF4-91CF-5D705C486987}">
      <dgm:prSet phldrT="[Text]" custT="1"/>
      <dgm:spPr/>
      <dgm:t>
        <a:bodyPr/>
        <a:lstStyle/>
        <a:p>
          <a:r>
            <a:rPr lang="en-US" sz="1400" b="1" dirty="0" smtClean="0">
              <a:solidFill>
                <a:schemeClr val="tx1"/>
              </a:solidFill>
            </a:rPr>
            <a:t>Review Committees</a:t>
          </a:r>
        </a:p>
        <a:p>
          <a:r>
            <a:rPr lang="en-US" sz="1400" dirty="0" smtClean="0">
              <a:solidFill>
                <a:schemeClr val="tx1"/>
              </a:solidFill>
            </a:rPr>
            <a:t>Proposed revisions to the standards for State Board consideration</a:t>
          </a:r>
          <a:endParaRPr lang="en-US" sz="1400" dirty="0">
            <a:solidFill>
              <a:schemeClr val="tx1"/>
            </a:solidFill>
          </a:endParaRPr>
        </a:p>
      </dgm:t>
    </dgm:pt>
    <dgm:pt modelId="{26A2A579-D543-47E5-A3E5-00B050EACC4F}" type="parTrans" cxnId="{2493FF11-66A4-4A35-AFB9-C0FEF90C19F9}">
      <dgm:prSet/>
      <dgm:spPr/>
      <dgm:t>
        <a:bodyPr/>
        <a:lstStyle/>
        <a:p>
          <a:endParaRPr lang="en-US" sz="4000"/>
        </a:p>
      </dgm:t>
    </dgm:pt>
    <dgm:pt modelId="{09F3DB4E-F1CA-4914-9820-2F157ED95E3C}" type="sibTrans" cxnId="{2493FF11-66A4-4A35-AFB9-C0FEF90C19F9}">
      <dgm:prSet/>
      <dgm:spPr/>
      <dgm:t>
        <a:bodyPr/>
        <a:lstStyle/>
        <a:p>
          <a:endParaRPr lang="en-US" sz="4000"/>
        </a:p>
      </dgm:t>
    </dgm:pt>
    <dgm:pt modelId="{A7D3272E-0BD8-4442-A301-B8E300D757D2}">
      <dgm:prSet phldrT="[Text]" custT="1"/>
      <dgm:spPr/>
      <dgm:t>
        <a:bodyPr/>
        <a:lstStyle/>
        <a:p>
          <a:r>
            <a:rPr lang="en-US" sz="1400" b="1" dirty="0" smtClean="0">
              <a:solidFill>
                <a:schemeClr val="tx1"/>
              </a:solidFill>
            </a:rPr>
            <a:t>CDE Staff</a:t>
          </a:r>
        </a:p>
        <a:p>
          <a:r>
            <a:rPr lang="en-US" sz="1400" b="0" dirty="0" smtClean="0">
              <a:solidFill>
                <a:schemeClr val="tx1"/>
              </a:solidFill>
            </a:rPr>
            <a:t>Facilitated the review and revision process and staff the content area committees</a:t>
          </a:r>
          <a:endParaRPr lang="en-US" sz="1400" b="0" dirty="0">
            <a:solidFill>
              <a:schemeClr val="tx1"/>
            </a:solidFill>
          </a:endParaRPr>
        </a:p>
      </dgm:t>
    </dgm:pt>
    <dgm:pt modelId="{7326FD97-A437-4B9C-8C5C-AF5FE586BDA9}" type="parTrans" cxnId="{4EF9C9D1-A657-49CC-9F13-C39227FD01A6}">
      <dgm:prSet/>
      <dgm:spPr/>
      <dgm:t>
        <a:bodyPr/>
        <a:lstStyle/>
        <a:p>
          <a:endParaRPr lang="en-US" sz="4000"/>
        </a:p>
      </dgm:t>
    </dgm:pt>
    <dgm:pt modelId="{AFB901E0-478B-47DE-BC4F-02A9EEFF6230}" type="sibTrans" cxnId="{4EF9C9D1-A657-49CC-9F13-C39227FD01A6}">
      <dgm:prSet/>
      <dgm:spPr/>
      <dgm:t>
        <a:bodyPr/>
        <a:lstStyle/>
        <a:p>
          <a:endParaRPr lang="en-US" sz="4000"/>
        </a:p>
      </dgm:t>
    </dgm:pt>
    <dgm:pt modelId="{0E65177F-B103-4CA2-9654-2A3261D3A6A0}" type="pres">
      <dgm:prSet presAssocID="{8D34F5E8-70F2-4295-8995-64CC15962967}" presName="Name0" presStyleCnt="0">
        <dgm:presLayoutVars>
          <dgm:chMax val="1"/>
          <dgm:dir/>
          <dgm:animLvl val="ctr"/>
          <dgm:resizeHandles val="exact"/>
        </dgm:presLayoutVars>
      </dgm:prSet>
      <dgm:spPr/>
      <dgm:t>
        <a:bodyPr/>
        <a:lstStyle/>
        <a:p>
          <a:endParaRPr lang="en-US"/>
        </a:p>
      </dgm:t>
    </dgm:pt>
    <dgm:pt modelId="{63C349C8-A34F-4FC4-9356-C8EEA926A355}" type="pres">
      <dgm:prSet presAssocID="{FD21A1CD-8103-4535-829F-1B9DA3FEF400}" presName="centerShape" presStyleLbl="node0" presStyleIdx="0" presStyleCnt="1"/>
      <dgm:spPr/>
      <dgm:t>
        <a:bodyPr/>
        <a:lstStyle/>
        <a:p>
          <a:endParaRPr lang="en-US"/>
        </a:p>
      </dgm:t>
    </dgm:pt>
    <dgm:pt modelId="{2F525C0B-B82E-4B88-B485-CB21158A752A}" type="pres">
      <dgm:prSet presAssocID="{F2C90BB1-2298-483D-8A3C-E21C9FAA4D45}" presName="node" presStyleLbl="node1" presStyleIdx="0" presStyleCnt="3" custScaleX="139896" custScaleY="140064" custRadScaleRad="101661">
        <dgm:presLayoutVars>
          <dgm:bulletEnabled val="1"/>
        </dgm:presLayoutVars>
      </dgm:prSet>
      <dgm:spPr/>
      <dgm:t>
        <a:bodyPr/>
        <a:lstStyle/>
        <a:p>
          <a:endParaRPr lang="en-US"/>
        </a:p>
      </dgm:t>
    </dgm:pt>
    <dgm:pt modelId="{7E6CFF04-7C12-432E-BE63-2177135CBEEE}" type="pres">
      <dgm:prSet presAssocID="{F2C90BB1-2298-483D-8A3C-E21C9FAA4D45}" presName="dummy" presStyleCnt="0"/>
      <dgm:spPr/>
      <dgm:t>
        <a:bodyPr/>
        <a:lstStyle/>
        <a:p>
          <a:endParaRPr lang="en-US"/>
        </a:p>
      </dgm:t>
    </dgm:pt>
    <dgm:pt modelId="{BE09B83B-199C-451A-900A-C761CCB9BE19}" type="pres">
      <dgm:prSet presAssocID="{B7A5C74A-1414-4B07-9B5F-FDC4678B3164}" presName="sibTrans" presStyleLbl="sibTrans2D1" presStyleIdx="0" presStyleCnt="3"/>
      <dgm:spPr/>
      <dgm:t>
        <a:bodyPr/>
        <a:lstStyle/>
        <a:p>
          <a:endParaRPr lang="en-US"/>
        </a:p>
      </dgm:t>
    </dgm:pt>
    <dgm:pt modelId="{53D2C58A-EF77-45AB-A202-44147190645A}" type="pres">
      <dgm:prSet presAssocID="{0EA12872-5FFB-4BF4-91CF-5D705C486987}" presName="node" presStyleLbl="node1" presStyleIdx="1" presStyleCnt="3" custScaleX="139896" custScaleY="140064">
        <dgm:presLayoutVars>
          <dgm:bulletEnabled val="1"/>
        </dgm:presLayoutVars>
      </dgm:prSet>
      <dgm:spPr/>
      <dgm:t>
        <a:bodyPr/>
        <a:lstStyle/>
        <a:p>
          <a:endParaRPr lang="en-US"/>
        </a:p>
      </dgm:t>
    </dgm:pt>
    <dgm:pt modelId="{E6D71BEA-5AA7-4C30-8BC2-345E562E8CF4}" type="pres">
      <dgm:prSet presAssocID="{0EA12872-5FFB-4BF4-91CF-5D705C486987}" presName="dummy" presStyleCnt="0"/>
      <dgm:spPr/>
      <dgm:t>
        <a:bodyPr/>
        <a:lstStyle/>
        <a:p>
          <a:endParaRPr lang="en-US"/>
        </a:p>
      </dgm:t>
    </dgm:pt>
    <dgm:pt modelId="{1A9D1790-7B7E-4F40-AA4A-DFF9793548A3}" type="pres">
      <dgm:prSet presAssocID="{09F3DB4E-F1CA-4914-9820-2F157ED95E3C}" presName="sibTrans" presStyleLbl="sibTrans2D1" presStyleIdx="1" presStyleCnt="3"/>
      <dgm:spPr/>
      <dgm:t>
        <a:bodyPr/>
        <a:lstStyle/>
        <a:p>
          <a:endParaRPr lang="en-US"/>
        </a:p>
      </dgm:t>
    </dgm:pt>
    <dgm:pt modelId="{637A54D8-82D1-4E05-AF12-B739F649EF5E}" type="pres">
      <dgm:prSet presAssocID="{A7D3272E-0BD8-4442-A301-B8E300D757D2}" presName="node" presStyleLbl="node1" presStyleIdx="2" presStyleCnt="3" custScaleX="139896" custScaleY="140064">
        <dgm:presLayoutVars>
          <dgm:bulletEnabled val="1"/>
        </dgm:presLayoutVars>
      </dgm:prSet>
      <dgm:spPr/>
      <dgm:t>
        <a:bodyPr/>
        <a:lstStyle/>
        <a:p>
          <a:endParaRPr lang="en-US"/>
        </a:p>
      </dgm:t>
    </dgm:pt>
    <dgm:pt modelId="{EDDAB019-8374-4EA2-94A8-4DECA7E6B0E0}" type="pres">
      <dgm:prSet presAssocID="{A7D3272E-0BD8-4442-A301-B8E300D757D2}" presName="dummy" presStyleCnt="0"/>
      <dgm:spPr/>
      <dgm:t>
        <a:bodyPr/>
        <a:lstStyle/>
        <a:p>
          <a:endParaRPr lang="en-US"/>
        </a:p>
      </dgm:t>
    </dgm:pt>
    <dgm:pt modelId="{88AF5EEB-5DF6-41FC-AD7C-174CCCBCE613}" type="pres">
      <dgm:prSet presAssocID="{AFB901E0-478B-47DE-BC4F-02A9EEFF6230}" presName="sibTrans" presStyleLbl="sibTrans2D1" presStyleIdx="2" presStyleCnt="3"/>
      <dgm:spPr/>
      <dgm:t>
        <a:bodyPr/>
        <a:lstStyle/>
        <a:p>
          <a:endParaRPr lang="en-US"/>
        </a:p>
      </dgm:t>
    </dgm:pt>
  </dgm:ptLst>
  <dgm:cxnLst>
    <dgm:cxn modelId="{4EF9C9D1-A657-49CC-9F13-C39227FD01A6}" srcId="{FD21A1CD-8103-4535-829F-1B9DA3FEF400}" destId="{A7D3272E-0BD8-4442-A301-B8E300D757D2}" srcOrd="2" destOrd="0" parTransId="{7326FD97-A437-4B9C-8C5C-AF5FE586BDA9}" sibTransId="{AFB901E0-478B-47DE-BC4F-02A9EEFF6230}"/>
    <dgm:cxn modelId="{9F7F96D4-5795-4748-8DCF-716608E43B23}" type="presOf" srcId="{A7D3272E-0BD8-4442-A301-B8E300D757D2}" destId="{637A54D8-82D1-4E05-AF12-B739F649EF5E}" srcOrd="0" destOrd="0" presId="urn:microsoft.com/office/officeart/2005/8/layout/radial6"/>
    <dgm:cxn modelId="{02CB25C1-2857-4B5F-9DAB-16D31035B1B9}" type="presOf" srcId="{FD21A1CD-8103-4535-829F-1B9DA3FEF400}" destId="{63C349C8-A34F-4FC4-9356-C8EEA926A355}" srcOrd="0" destOrd="0" presId="urn:microsoft.com/office/officeart/2005/8/layout/radial6"/>
    <dgm:cxn modelId="{1AA5D247-26E1-4516-8DDD-3474C449150B}" srcId="{8D34F5E8-70F2-4295-8995-64CC15962967}" destId="{FD21A1CD-8103-4535-829F-1B9DA3FEF400}" srcOrd="0" destOrd="0" parTransId="{B6F01990-57F6-49BA-877F-EABCDFE28BCE}" sibTransId="{5F3A5F07-611F-4630-BBB2-C994E9F2ECC8}"/>
    <dgm:cxn modelId="{2493FF11-66A4-4A35-AFB9-C0FEF90C19F9}" srcId="{FD21A1CD-8103-4535-829F-1B9DA3FEF400}" destId="{0EA12872-5FFB-4BF4-91CF-5D705C486987}" srcOrd="1" destOrd="0" parTransId="{26A2A579-D543-47E5-A3E5-00B050EACC4F}" sibTransId="{09F3DB4E-F1CA-4914-9820-2F157ED95E3C}"/>
    <dgm:cxn modelId="{3C4D6560-346E-492F-A94D-E609465CB58D}" type="presOf" srcId="{09F3DB4E-F1CA-4914-9820-2F157ED95E3C}" destId="{1A9D1790-7B7E-4F40-AA4A-DFF9793548A3}" srcOrd="0" destOrd="0" presId="urn:microsoft.com/office/officeart/2005/8/layout/radial6"/>
    <dgm:cxn modelId="{C1B730C9-2463-48B3-9EAA-78EADF11C8D0}" type="presOf" srcId="{AFB901E0-478B-47DE-BC4F-02A9EEFF6230}" destId="{88AF5EEB-5DF6-41FC-AD7C-174CCCBCE613}" srcOrd="0" destOrd="0" presId="urn:microsoft.com/office/officeart/2005/8/layout/radial6"/>
    <dgm:cxn modelId="{18C1C58F-9B07-4E43-BAE8-8475C49D8612}" type="presOf" srcId="{8D34F5E8-70F2-4295-8995-64CC15962967}" destId="{0E65177F-B103-4CA2-9654-2A3261D3A6A0}" srcOrd="0" destOrd="0" presId="urn:microsoft.com/office/officeart/2005/8/layout/radial6"/>
    <dgm:cxn modelId="{29EE158B-5636-499B-8BB9-A8ADFAA138DD}" type="presOf" srcId="{F2C90BB1-2298-483D-8A3C-E21C9FAA4D45}" destId="{2F525C0B-B82E-4B88-B485-CB21158A752A}" srcOrd="0" destOrd="0" presId="urn:microsoft.com/office/officeart/2005/8/layout/radial6"/>
    <dgm:cxn modelId="{98D525AB-3D43-431F-BDA3-73709F339F79}" type="presOf" srcId="{B7A5C74A-1414-4B07-9B5F-FDC4678B3164}" destId="{BE09B83B-199C-451A-900A-C761CCB9BE19}" srcOrd="0" destOrd="0" presId="urn:microsoft.com/office/officeart/2005/8/layout/radial6"/>
    <dgm:cxn modelId="{C0E6D329-1C0F-43BC-A790-EE1B3621F388}" srcId="{FD21A1CD-8103-4535-829F-1B9DA3FEF400}" destId="{F2C90BB1-2298-483D-8A3C-E21C9FAA4D45}" srcOrd="0" destOrd="0" parTransId="{DD48AFCF-9B0B-4105-82F9-C2909F833B7F}" sibTransId="{B7A5C74A-1414-4B07-9B5F-FDC4678B3164}"/>
    <dgm:cxn modelId="{DBA7EAAB-9E52-4D67-82A2-7078305DC173}" type="presOf" srcId="{0EA12872-5FFB-4BF4-91CF-5D705C486987}" destId="{53D2C58A-EF77-45AB-A202-44147190645A}" srcOrd="0" destOrd="0" presId="urn:microsoft.com/office/officeart/2005/8/layout/radial6"/>
    <dgm:cxn modelId="{BEA633D3-563D-49C4-B635-5C20E61D2696}" type="presParOf" srcId="{0E65177F-B103-4CA2-9654-2A3261D3A6A0}" destId="{63C349C8-A34F-4FC4-9356-C8EEA926A355}" srcOrd="0" destOrd="0" presId="urn:microsoft.com/office/officeart/2005/8/layout/radial6"/>
    <dgm:cxn modelId="{050D2E68-E973-43FF-9F71-CD7B36BB78C6}" type="presParOf" srcId="{0E65177F-B103-4CA2-9654-2A3261D3A6A0}" destId="{2F525C0B-B82E-4B88-B485-CB21158A752A}" srcOrd="1" destOrd="0" presId="urn:microsoft.com/office/officeart/2005/8/layout/radial6"/>
    <dgm:cxn modelId="{97820481-E179-4D9F-86EB-9846D20235E2}" type="presParOf" srcId="{0E65177F-B103-4CA2-9654-2A3261D3A6A0}" destId="{7E6CFF04-7C12-432E-BE63-2177135CBEEE}" srcOrd="2" destOrd="0" presId="urn:microsoft.com/office/officeart/2005/8/layout/radial6"/>
    <dgm:cxn modelId="{470AE1BB-7921-4151-846A-651CD305361C}" type="presParOf" srcId="{0E65177F-B103-4CA2-9654-2A3261D3A6A0}" destId="{BE09B83B-199C-451A-900A-C761CCB9BE19}" srcOrd="3" destOrd="0" presId="urn:microsoft.com/office/officeart/2005/8/layout/radial6"/>
    <dgm:cxn modelId="{0B9B725A-EA01-4B70-A98B-AFF736CE01F1}" type="presParOf" srcId="{0E65177F-B103-4CA2-9654-2A3261D3A6A0}" destId="{53D2C58A-EF77-45AB-A202-44147190645A}" srcOrd="4" destOrd="0" presId="urn:microsoft.com/office/officeart/2005/8/layout/radial6"/>
    <dgm:cxn modelId="{7D151BB1-852D-4D5B-A0A2-0F74DEA5B3D4}" type="presParOf" srcId="{0E65177F-B103-4CA2-9654-2A3261D3A6A0}" destId="{E6D71BEA-5AA7-4C30-8BC2-345E562E8CF4}" srcOrd="5" destOrd="0" presId="urn:microsoft.com/office/officeart/2005/8/layout/radial6"/>
    <dgm:cxn modelId="{9F78EF67-1AE3-403E-B7E2-8FFF41C5C684}" type="presParOf" srcId="{0E65177F-B103-4CA2-9654-2A3261D3A6A0}" destId="{1A9D1790-7B7E-4F40-AA4A-DFF9793548A3}" srcOrd="6" destOrd="0" presId="urn:microsoft.com/office/officeart/2005/8/layout/radial6"/>
    <dgm:cxn modelId="{11ED0391-D299-435C-8538-B9D39A1CF910}" type="presParOf" srcId="{0E65177F-B103-4CA2-9654-2A3261D3A6A0}" destId="{637A54D8-82D1-4E05-AF12-B739F649EF5E}" srcOrd="7" destOrd="0" presId="urn:microsoft.com/office/officeart/2005/8/layout/radial6"/>
    <dgm:cxn modelId="{53B31F99-F734-493F-9A81-A2D5E84407A8}" type="presParOf" srcId="{0E65177F-B103-4CA2-9654-2A3261D3A6A0}" destId="{EDDAB019-8374-4EA2-94A8-4DECA7E6B0E0}" srcOrd="8" destOrd="0" presId="urn:microsoft.com/office/officeart/2005/8/layout/radial6"/>
    <dgm:cxn modelId="{A439264F-4388-487D-951A-E640A2595A5A}" type="presParOf" srcId="{0E65177F-B103-4CA2-9654-2A3261D3A6A0}" destId="{88AF5EEB-5DF6-41FC-AD7C-174CCCBCE61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CE5826-7D00-40BF-A2BF-7BD2972FF48E}" type="doc">
      <dgm:prSet loTypeId="urn:microsoft.com/office/officeart/2009/3/layout/SubStepProcess" loCatId="process" qsTypeId="urn:microsoft.com/office/officeart/2005/8/quickstyle/simple1" qsCatId="simple" csTypeId="urn:microsoft.com/office/officeart/2005/8/colors/colorful5" csCatId="colorful" phldr="1"/>
      <dgm:spPr/>
      <dgm:t>
        <a:bodyPr/>
        <a:lstStyle/>
        <a:p>
          <a:endParaRPr lang="en-US"/>
        </a:p>
      </dgm:t>
    </dgm:pt>
    <dgm:pt modelId="{72DE7C82-8B46-4B50-977A-70FA1B2D07B3}">
      <dgm:prSet phldrT="[Text]"/>
      <dgm:spPr/>
      <dgm:t>
        <a:bodyPr/>
        <a:lstStyle/>
        <a:p>
          <a:r>
            <a:rPr lang="en-US" dirty="0" smtClean="0"/>
            <a:t>Proposed Revisions</a:t>
          </a:r>
          <a:endParaRPr lang="en-US" dirty="0"/>
        </a:p>
      </dgm:t>
    </dgm:pt>
    <dgm:pt modelId="{B358090E-5F8B-4BCB-9794-ED34C75B8489}" type="parTrans" cxnId="{9A147439-878A-4C84-ADF4-795354ABF480}">
      <dgm:prSet/>
      <dgm:spPr/>
      <dgm:t>
        <a:bodyPr/>
        <a:lstStyle/>
        <a:p>
          <a:endParaRPr lang="en-US"/>
        </a:p>
      </dgm:t>
    </dgm:pt>
    <dgm:pt modelId="{96FE03D2-F2A4-4639-AB6C-B9647364F0B3}" type="sibTrans" cxnId="{9A147439-878A-4C84-ADF4-795354ABF480}">
      <dgm:prSet/>
      <dgm:spPr/>
      <dgm:t>
        <a:bodyPr/>
        <a:lstStyle/>
        <a:p>
          <a:endParaRPr lang="en-US"/>
        </a:p>
      </dgm:t>
    </dgm:pt>
    <dgm:pt modelId="{83E7C8FA-3B2E-4A63-A991-2B2BEF1D346E}">
      <dgm:prSet phldrT="[Text]"/>
      <dgm:spPr/>
      <dgm:t>
        <a:bodyPr/>
        <a:lstStyle/>
        <a:p>
          <a:r>
            <a:rPr lang="en-US" dirty="0" smtClean="0"/>
            <a:t>Benchmarking Reports</a:t>
          </a:r>
          <a:endParaRPr lang="en-US" dirty="0"/>
        </a:p>
      </dgm:t>
    </dgm:pt>
    <dgm:pt modelId="{09B2A518-5B21-4810-8CB0-81D3A72F769B}" type="parTrans" cxnId="{7409318F-25C5-460D-9643-7D9F01920A9B}">
      <dgm:prSet/>
      <dgm:spPr/>
      <dgm:t>
        <a:bodyPr/>
        <a:lstStyle/>
        <a:p>
          <a:endParaRPr lang="en-US"/>
        </a:p>
      </dgm:t>
    </dgm:pt>
    <dgm:pt modelId="{BB1A7C10-46F7-462F-B994-ECD30F9AF72E}" type="sibTrans" cxnId="{7409318F-25C5-460D-9643-7D9F01920A9B}">
      <dgm:prSet/>
      <dgm:spPr/>
      <dgm:t>
        <a:bodyPr/>
        <a:lstStyle/>
        <a:p>
          <a:endParaRPr lang="en-US"/>
        </a:p>
      </dgm:t>
    </dgm:pt>
    <dgm:pt modelId="{7ED51F5B-D1A9-4476-926A-B100388832BF}">
      <dgm:prSet phldrT="[Text]"/>
      <dgm:spPr/>
      <dgm:t>
        <a:bodyPr/>
        <a:lstStyle/>
        <a:p>
          <a:r>
            <a:rPr lang="en-US" dirty="0" smtClean="0"/>
            <a:t>Online Standards Feedback System</a:t>
          </a:r>
          <a:endParaRPr lang="en-US" dirty="0"/>
        </a:p>
      </dgm:t>
    </dgm:pt>
    <dgm:pt modelId="{C5DBE66E-046E-424A-BD70-FD0D9ABF74A9}" type="parTrans" cxnId="{FC61D84D-D245-4ECD-889E-75C753F00DD0}">
      <dgm:prSet/>
      <dgm:spPr/>
      <dgm:t>
        <a:bodyPr/>
        <a:lstStyle/>
        <a:p>
          <a:endParaRPr lang="en-US"/>
        </a:p>
      </dgm:t>
    </dgm:pt>
    <dgm:pt modelId="{129BED70-08AD-4749-BD23-CF4B47C2B88F}" type="sibTrans" cxnId="{FC61D84D-D245-4ECD-889E-75C753F00DD0}">
      <dgm:prSet/>
      <dgm:spPr/>
      <dgm:t>
        <a:bodyPr/>
        <a:lstStyle/>
        <a:p>
          <a:endParaRPr lang="en-US"/>
        </a:p>
      </dgm:t>
    </dgm:pt>
    <dgm:pt modelId="{6067818A-527A-4A61-B442-A4B65B460303}">
      <dgm:prSet phldrT="[Text]"/>
      <dgm:spPr/>
      <dgm:t>
        <a:bodyPr/>
        <a:lstStyle/>
        <a:p>
          <a:r>
            <a:rPr lang="en-US" dirty="0" smtClean="0"/>
            <a:t>Other submitted comments</a:t>
          </a:r>
          <a:endParaRPr lang="en-US" dirty="0"/>
        </a:p>
      </dgm:t>
    </dgm:pt>
    <dgm:pt modelId="{3C9F4F3D-218A-42AF-B161-ED426FD38C6F}" type="parTrans" cxnId="{AA451FA1-1D31-4E51-B972-0799008E2305}">
      <dgm:prSet/>
      <dgm:spPr/>
      <dgm:t>
        <a:bodyPr/>
        <a:lstStyle/>
        <a:p>
          <a:endParaRPr lang="en-US"/>
        </a:p>
      </dgm:t>
    </dgm:pt>
    <dgm:pt modelId="{AB394BB0-95A5-45F4-AC52-1F8512EBDA19}" type="sibTrans" cxnId="{AA451FA1-1D31-4E51-B972-0799008E2305}">
      <dgm:prSet/>
      <dgm:spPr/>
      <dgm:t>
        <a:bodyPr/>
        <a:lstStyle/>
        <a:p>
          <a:endParaRPr lang="en-US"/>
        </a:p>
      </dgm:t>
    </dgm:pt>
    <dgm:pt modelId="{DA13A691-D0FD-4089-A227-F4F7E1134917}" type="pres">
      <dgm:prSet presAssocID="{C1CE5826-7D00-40BF-A2BF-7BD2972FF48E}" presName="Name0" presStyleCnt="0">
        <dgm:presLayoutVars>
          <dgm:chMax val="7"/>
          <dgm:dir/>
          <dgm:animOne val="branch"/>
        </dgm:presLayoutVars>
      </dgm:prSet>
      <dgm:spPr/>
      <dgm:t>
        <a:bodyPr/>
        <a:lstStyle/>
        <a:p>
          <a:endParaRPr lang="en-US"/>
        </a:p>
      </dgm:t>
    </dgm:pt>
    <dgm:pt modelId="{7951B597-26F1-4DA1-93F3-EA651F0611DA}" type="pres">
      <dgm:prSet presAssocID="{72DE7C82-8B46-4B50-977A-70FA1B2D07B3}" presName="parTx1" presStyleLbl="node1" presStyleIdx="0" presStyleCnt="1"/>
      <dgm:spPr/>
      <dgm:t>
        <a:bodyPr/>
        <a:lstStyle/>
        <a:p>
          <a:endParaRPr lang="en-US"/>
        </a:p>
      </dgm:t>
    </dgm:pt>
    <dgm:pt modelId="{D626B884-C9EE-41B2-A0AC-407B5E1896D6}" type="pres">
      <dgm:prSet presAssocID="{72DE7C82-8B46-4B50-977A-70FA1B2D07B3}" presName="spPre1" presStyleCnt="0"/>
      <dgm:spPr/>
    </dgm:pt>
    <dgm:pt modelId="{D8DD1E5D-78F6-42D3-AFE1-09065B4B2DD2}" type="pres">
      <dgm:prSet presAssocID="{72DE7C82-8B46-4B50-977A-70FA1B2D07B3}" presName="chLin1" presStyleCnt="0"/>
      <dgm:spPr/>
    </dgm:pt>
    <dgm:pt modelId="{7DE4AB14-F049-4F0D-A748-C8D09D6D6026}" type="pres">
      <dgm:prSet presAssocID="{09B2A518-5B21-4810-8CB0-81D3A72F769B}" presName="Name11" presStyleLbl="parChTrans1D1" presStyleIdx="0" presStyleCnt="6"/>
      <dgm:spPr/>
    </dgm:pt>
    <dgm:pt modelId="{EFB6F2F6-BA17-4B17-AD4B-D187FAA422A5}" type="pres">
      <dgm:prSet presAssocID="{83E7C8FA-3B2E-4A63-A991-2B2BEF1D346E}" presName="txAndLines1" presStyleCnt="0"/>
      <dgm:spPr/>
    </dgm:pt>
    <dgm:pt modelId="{88F56EBA-94B8-43DE-AEA5-CF86CAFE145B}" type="pres">
      <dgm:prSet presAssocID="{83E7C8FA-3B2E-4A63-A991-2B2BEF1D346E}" presName="anchor1" presStyleCnt="0"/>
      <dgm:spPr/>
    </dgm:pt>
    <dgm:pt modelId="{7EDB6F22-50B8-4E0C-A6C7-E7A061D524EE}" type="pres">
      <dgm:prSet presAssocID="{83E7C8FA-3B2E-4A63-A991-2B2BEF1D346E}" presName="backup1" presStyleCnt="0"/>
      <dgm:spPr/>
    </dgm:pt>
    <dgm:pt modelId="{2B9881FD-E852-4956-BD31-9DF8AD093212}" type="pres">
      <dgm:prSet presAssocID="{83E7C8FA-3B2E-4A63-A991-2B2BEF1D346E}" presName="preLine1" presStyleLbl="parChTrans1D1" presStyleIdx="1" presStyleCnt="6"/>
      <dgm:spPr/>
    </dgm:pt>
    <dgm:pt modelId="{797D7AD1-EC68-4CDD-B642-B48C6FE39CFB}" type="pres">
      <dgm:prSet presAssocID="{83E7C8FA-3B2E-4A63-A991-2B2BEF1D346E}" presName="desTx1" presStyleLbl="revTx" presStyleIdx="0" presStyleCnt="0">
        <dgm:presLayoutVars>
          <dgm:bulletEnabled val="1"/>
        </dgm:presLayoutVars>
      </dgm:prSet>
      <dgm:spPr/>
      <dgm:t>
        <a:bodyPr/>
        <a:lstStyle/>
        <a:p>
          <a:endParaRPr lang="en-US"/>
        </a:p>
      </dgm:t>
    </dgm:pt>
    <dgm:pt modelId="{A2337788-32B8-47A6-8B49-1EDB8520106F}" type="pres">
      <dgm:prSet presAssocID="{C5DBE66E-046E-424A-BD70-FD0D9ABF74A9}" presName="Name11" presStyleLbl="parChTrans1D1" presStyleIdx="2" presStyleCnt="6"/>
      <dgm:spPr/>
    </dgm:pt>
    <dgm:pt modelId="{F82F17EB-EA02-41A3-87C2-BC3D521C0593}" type="pres">
      <dgm:prSet presAssocID="{7ED51F5B-D1A9-4476-926A-B100388832BF}" presName="txAndLines1" presStyleCnt="0"/>
      <dgm:spPr/>
    </dgm:pt>
    <dgm:pt modelId="{2784B731-2EF7-4677-B059-17F8400085C3}" type="pres">
      <dgm:prSet presAssocID="{7ED51F5B-D1A9-4476-926A-B100388832BF}" presName="anchor1" presStyleCnt="0"/>
      <dgm:spPr/>
    </dgm:pt>
    <dgm:pt modelId="{F052E017-A08E-47D6-820D-CDD56D0D5017}" type="pres">
      <dgm:prSet presAssocID="{7ED51F5B-D1A9-4476-926A-B100388832BF}" presName="backup1" presStyleCnt="0"/>
      <dgm:spPr/>
    </dgm:pt>
    <dgm:pt modelId="{70635A89-3AE0-4C1E-8056-5C548C695508}" type="pres">
      <dgm:prSet presAssocID="{7ED51F5B-D1A9-4476-926A-B100388832BF}" presName="preLine1" presStyleLbl="parChTrans1D1" presStyleIdx="3" presStyleCnt="6"/>
      <dgm:spPr/>
    </dgm:pt>
    <dgm:pt modelId="{A8219BE1-291C-4B02-A6D5-35B488D5E563}" type="pres">
      <dgm:prSet presAssocID="{7ED51F5B-D1A9-4476-926A-B100388832BF}" presName="desTx1" presStyleLbl="revTx" presStyleIdx="0" presStyleCnt="0">
        <dgm:presLayoutVars>
          <dgm:bulletEnabled val="1"/>
        </dgm:presLayoutVars>
      </dgm:prSet>
      <dgm:spPr/>
      <dgm:t>
        <a:bodyPr/>
        <a:lstStyle/>
        <a:p>
          <a:endParaRPr lang="en-US"/>
        </a:p>
      </dgm:t>
    </dgm:pt>
    <dgm:pt modelId="{96FF10FA-DC2A-44E2-9864-F9BC820F27ED}" type="pres">
      <dgm:prSet presAssocID="{3C9F4F3D-218A-42AF-B161-ED426FD38C6F}" presName="Name11" presStyleLbl="parChTrans1D1" presStyleIdx="4" presStyleCnt="6"/>
      <dgm:spPr/>
    </dgm:pt>
    <dgm:pt modelId="{4BA21227-021D-4CC4-B53C-2872D6D3C9CE}" type="pres">
      <dgm:prSet presAssocID="{6067818A-527A-4A61-B442-A4B65B460303}" presName="txAndLines1" presStyleCnt="0"/>
      <dgm:spPr/>
    </dgm:pt>
    <dgm:pt modelId="{B8FB5D86-DD19-44FC-BF48-AE9CFC3D29FF}" type="pres">
      <dgm:prSet presAssocID="{6067818A-527A-4A61-B442-A4B65B460303}" presName="anchor1" presStyleCnt="0"/>
      <dgm:spPr/>
    </dgm:pt>
    <dgm:pt modelId="{952FB1AE-8DBF-4DD9-B80A-40216B644CC9}" type="pres">
      <dgm:prSet presAssocID="{6067818A-527A-4A61-B442-A4B65B460303}" presName="backup1" presStyleCnt="0"/>
      <dgm:spPr/>
    </dgm:pt>
    <dgm:pt modelId="{13F6C1BC-615C-4A14-9C8C-28D3F6BBF6FA}" type="pres">
      <dgm:prSet presAssocID="{6067818A-527A-4A61-B442-A4B65B460303}" presName="preLine1" presStyleLbl="parChTrans1D1" presStyleIdx="5" presStyleCnt="6"/>
      <dgm:spPr/>
    </dgm:pt>
    <dgm:pt modelId="{DBE653B4-7D7A-45CA-821E-417A8050FE04}" type="pres">
      <dgm:prSet presAssocID="{6067818A-527A-4A61-B442-A4B65B460303}" presName="desTx1" presStyleLbl="revTx" presStyleIdx="0" presStyleCnt="0">
        <dgm:presLayoutVars>
          <dgm:bulletEnabled val="1"/>
        </dgm:presLayoutVars>
      </dgm:prSet>
      <dgm:spPr/>
      <dgm:t>
        <a:bodyPr/>
        <a:lstStyle/>
        <a:p>
          <a:endParaRPr lang="en-US"/>
        </a:p>
      </dgm:t>
    </dgm:pt>
  </dgm:ptLst>
  <dgm:cxnLst>
    <dgm:cxn modelId="{B53E8835-0630-4838-B829-A1E6FB9D2285}" type="presOf" srcId="{C1CE5826-7D00-40BF-A2BF-7BD2972FF48E}" destId="{DA13A691-D0FD-4089-A227-F4F7E1134917}" srcOrd="0" destOrd="0" presId="urn:microsoft.com/office/officeart/2009/3/layout/SubStepProcess"/>
    <dgm:cxn modelId="{AA451FA1-1D31-4E51-B972-0799008E2305}" srcId="{72DE7C82-8B46-4B50-977A-70FA1B2D07B3}" destId="{6067818A-527A-4A61-B442-A4B65B460303}" srcOrd="2" destOrd="0" parTransId="{3C9F4F3D-218A-42AF-B161-ED426FD38C6F}" sibTransId="{AB394BB0-95A5-45F4-AC52-1F8512EBDA19}"/>
    <dgm:cxn modelId="{9A147439-878A-4C84-ADF4-795354ABF480}" srcId="{C1CE5826-7D00-40BF-A2BF-7BD2972FF48E}" destId="{72DE7C82-8B46-4B50-977A-70FA1B2D07B3}" srcOrd="0" destOrd="0" parTransId="{B358090E-5F8B-4BCB-9794-ED34C75B8489}" sibTransId="{96FE03D2-F2A4-4639-AB6C-B9647364F0B3}"/>
    <dgm:cxn modelId="{61EA8950-B8DE-4438-B5EF-EC4764280B2F}" type="presOf" srcId="{7ED51F5B-D1A9-4476-926A-B100388832BF}" destId="{A8219BE1-291C-4B02-A6D5-35B488D5E563}" srcOrd="0" destOrd="0" presId="urn:microsoft.com/office/officeart/2009/3/layout/SubStepProcess"/>
    <dgm:cxn modelId="{7409318F-25C5-460D-9643-7D9F01920A9B}" srcId="{72DE7C82-8B46-4B50-977A-70FA1B2D07B3}" destId="{83E7C8FA-3B2E-4A63-A991-2B2BEF1D346E}" srcOrd="0" destOrd="0" parTransId="{09B2A518-5B21-4810-8CB0-81D3A72F769B}" sibTransId="{BB1A7C10-46F7-462F-B994-ECD30F9AF72E}"/>
    <dgm:cxn modelId="{18F03FC4-C766-48DB-BE11-2D23A5BA305A}" type="presOf" srcId="{6067818A-527A-4A61-B442-A4B65B460303}" destId="{DBE653B4-7D7A-45CA-821E-417A8050FE04}" srcOrd="0" destOrd="0" presId="urn:microsoft.com/office/officeart/2009/3/layout/SubStepProcess"/>
    <dgm:cxn modelId="{2431EFA9-3876-47C3-8AAF-ECF57CD57533}" type="presOf" srcId="{83E7C8FA-3B2E-4A63-A991-2B2BEF1D346E}" destId="{797D7AD1-EC68-4CDD-B642-B48C6FE39CFB}" srcOrd="0" destOrd="0" presId="urn:microsoft.com/office/officeart/2009/3/layout/SubStepProcess"/>
    <dgm:cxn modelId="{3C33AB31-35BF-4CAB-AAC7-F487AC316BED}" type="presOf" srcId="{72DE7C82-8B46-4B50-977A-70FA1B2D07B3}" destId="{7951B597-26F1-4DA1-93F3-EA651F0611DA}" srcOrd="0" destOrd="0" presId="urn:microsoft.com/office/officeart/2009/3/layout/SubStepProcess"/>
    <dgm:cxn modelId="{FC61D84D-D245-4ECD-889E-75C753F00DD0}" srcId="{72DE7C82-8B46-4B50-977A-70FA1B2D07B3}" destId="{7ED51F5B-D1A9-4476-926A-B100388832BF}" srcOrd="1" destOrd="0" parTransId="{C5DBE66E-046E-424A-BD70-FD0D9ABF74A9}" sibTransId="{129BED70-08AD-4749-BD23-CF4B47C2B88F}"/>
    <dgm:cxn modelId="{1F7AE731-8A89-4309-A8D9-7E3ACD4022C9}" type="presParOf" srcId="{DA13A691-D0FD-4089-A227-F4F7E1134917}" destId="{7951B597-26F1-4DA1-93F3-EA651F0611DA}" srcOrd="0" destOrd="0" presId="urn:microsoft.com/office/officeart/2009/3/layout/SubStepProcess"/>
    <dgm:cxn modelId="{5378277F-E239-45B2-805F-0A19567FB4B1}" type="presParOf" srcId="{DA13A691-D0FD-4089-A227-F4F7E1134917}" destId="{D626B884-C9EE-41B2-A0AC-407B5E1896D6}" srcOrd="1" destOrd="0" presId="urn:microsoft.com/office/officeart/2009/3/layout/SubStepProcess"/>
    <dgm:cxn modelId="{A6D97B19-BE7D-4B35-BA53-4F51A2DB137A}" type="presParOf" srcId="{DA13A691-D0FD-4089-A227-F4F7E1134917}" destId="{D8DD1E5D-78F6-42D3-AFE1-09065B4B2DD2}" srcOrd="2" destOrd="0" presId="urn:microsoft.com/office/officeart/2009/3/layout/SubStepProcess"/>
    <dgm:cxn modelId="{8E5E47B4-EBC1-4212-95BA-1B0C2E05E7A6}" type="presParOf" srcId="{D8DD1E5D-78F6-42D3-AFE1-09065B4B2DD2}" destId="{7DE4AB14-F049-4F0D-A748-C8D09D6D6026}" srcOrd="0" destOrd="0" presId="urn:microsoft.com/office/officeart/2009/3/layout/SubStepProcess"/>
    <dgm:cxn modelId="{C35A894A-DDB1-4EB1-8133-7AF6EC5123F9}" type="presParOf" srcId="{D8DD1E5D-78F6-42D3-AFE1-09065B4B2DD2}" destId="{EFB6F2F6-BA17-4B17-AD4B-D187FAA422A5}" srcOrd="1" destOrd="0" presId="urn:microsoft.com/office/officeart/2009/3/layout/SubStepProcess"/>
    <dgm:cxn modelId="{97652697-F794-40A1-8CB8-819E108BCCEC}" type="presParOf" srcId="{EFB6F2F6-BA17-4B17-AD4B-D187FAA422A5}" destId="{88F56EBA-94B8-43DE-AEA5-CF86CAFE145B}" srcOrd="0" destOrd="0" presId="urn:microsoft.com/office/officeart/2009/3/layout/SubStepProcess"/>
    <dgm:cxn modelId="{A2727047-DD9D-479C-9AD9-F14E1A462009}" type="presParOf" srcId="{EFB6F2F6-BA17-4B17-AD4B-D187FAA422A5}" destId="{7EDB6F22-50B8-4E0C-A6C7-E7A061D524EE}" srcOrd="1" destOrd="0" presId="urn:microsoft.com/office/officeart/2009/3/layout/SubStepProcess"/>
    <dgm:cxn modelId="{4F626CF1-493C-4CF1-92D9-9AC2E62627B7}" type="presParOf" srcId="{EFB6F2F6-BA17-4B17-AD4B-D187FAA422A5}" destId="{2B9881FD-E852-4956-BD31-9DF8AD093212}" srcOrd="2" destOrd="0" presId="urn:microsoft.com/office/officeart/2009/3/layout/SubStepProcess"/>
    <dgm:cxn modelId="{D019D8CB-5F27-4236-A972-83A2BEC52FDC}" type="presParOf" srcId="{EFB6F2F6-BA17-4B17-AD4B-D187FAA422A5}" destId="{797D7AD1-EC68-4CDD-B642-B48C6FE39CFB}" srcOrd="3" destOrd="0" presId="urn:microsoft.com/office/officeart/2009/3/layout/SubStepProcess"/>
    <dgm:cxn modelId="{4E09B2C1-439B-4E41-9238-392EE044977C}" type="presParOf" srcId="{D8DD1E5D-78F6-42D3-AFE1-09065B4B2DD2}" destId="{A2337788-32B8-47A6-8B49-1EDB8520106F}" srcOrd="2" destOrd="0" presId="urn:microsoft.com/office/officeart/2009/3/layout/SubStepProcess"/>
    <dgm:cxn modelId="{8DF5F654-201E-4A63-936F-86F60277E240}" type="presParOf" srcId="{D8DD1E5D-78F6-42D3-AFE1-09065B4B2DD2}" destId="{F82F17EB-EA02-41A3-87C2-BC3D521C0593}" srcOrd="3" destOrd="0" presId="urn:microsoft.com/office/officeart/2009/3/layout/SubStepProcess"/>
    <dgm:cxn modelId="{87A4D184-5230-41A6-BE91-623A353DD857}" type="presParOf" srcId="{F82F17EB-EA02-41A3-87C2-BC3D521C0593}" destId="{2784B731-2EF7-4677-B059-17F8400085C3}" srcOrd="0" destOrd="0" presId="urn:microsoft.com/office/officeart/2009/3/layout/SubStepProcess"/>
    <dgm:cxn modelId="{2187DC70-4664-4739-AC1B-DE88AE842810}" type="presParOf" srcId="{F82F17EB-EA02-41A3-87C2-BC3D521C0593}" destId="{F052E017-A08E-47D6-820D-CDD56D0D5017}" srcOrd="1" destOrd="0" presId="urn:microsoft.com/office/officeart/2009/3/layout/SubStepProcess"/>
    <dgm:cxn modelId="{753AD180-7A7A-417F-8260-1FC30DD1E9AF}" type="presParOf" srcId="{F82F17EB-EA02-41A3-87C2-BC3D521C0593}" destId="{70635A89-3AE0-4C1E-8056-5C548C695508}" srcOrd="2" destOrd="0" presId="urn:microsoft.com/office/officeart/2009/3/layout/SubStepProcess"/>
    <dgm:cxn modelId="{271BC998-8CC0-4D67-8706-684D87BADAF0}" type="presParOf" srcId="{F82F17EB-EA02-41A3-87C2-BC3D521C0593}" destId="{A8219BE1-291C-4B02-A6D5-35B488D5E563}" srcOrd="3" destOrd="0" presId="urn:microsoft.com/office/officeart/2009/3/layout/SubStepProcess"/>
    <dgm:cxn modelId="{20D64A7E-3AC6-4D13-95C1-15B9517FD755}" type="presParOf" srcId="{D8DD1E5D-78F6-42D3-AFE1-09065B4B2DD2}" destId="{96FF10FA-DC2A-44E2-9864-F9BC820F27ED}" srcOrd="4" destOrd="0" presId="urn:microsoft.com/office/officeart/2009/3/layout/SubStepProcess"/>
    <dgm:cxn modelId="{A0837559-4187-416A-B1A8-4B6C883650B9}" type="presParOf" srcId="{D8DD1E5D-78F6-42D3-AFE1-09065B4B2DD2}" destId="{4BA21227-021D-4CC4-B53C-2872D6D3C9CE}" srcOrd="5" destOrd="0" presId="urn:microsoft.com/office/officeart/2009/3/layout/SubStepProcess"/>
    <dgm:cxn modelId="{CA48645E-C4DB-4A41-AA11-D50FAFF39DA6}" type="presParOf" srcId="{4BA21227-021D-4CC4-B53C-2872D6D3C9CE}" destId="{B8FB5D86-DD19-44FC-BF48-AE9CFC3D29FF}" srcOrd="0" destOrd="0" presId="urn:microsoft.com/office/officeart/2009/3/layout/SubStepProcess"/>
    <dgm:cxn modelId="{FB4E75DA-5A19-4358-A340-0E8739E55D87}" type="presParOf" srcId="{4BA21227-021D-4CC4-B53C-2872D6D3C9CE}" destId="{952FB1AE-8DBF-4DD9-B80A-40216B644CC9}" srcOrd="1" destOrd="0" presId="urn:microsoft.com/office/officeart/2009/3/layout/SubStepProcess"/>
    <dgm:cxn modelId="{64D89673-0E1A-4E55-8951-EC51E0C095A0}" type="presParOf" srcId="{4BA21227-021D-4CC4-B53C-2872D6D3C9CE}" destId="{13F6C1BC-615C-4A14-9C8C-28D3F6BBF6FA}" srcOrd="2" destOrd="0" presId="urn:microsoft.com/office/officeart/2009/3/layout/SubStepProcess"/>
    <dgm:cxn modelId="{EE20B605-0D26-4EDC-B4DA-258273803005}" type="presParOf" srcId="{4BA21227-021D-4CC4-B53C-2872D6D3C9CE}" destId="{DBE653B4-7D7A-45CA-821E-417A8050FE04}"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5EEB-5DF6-41FC-AD7C-174CCCBCE613}">
      <dsp:nvSpPr>
        <dsp:cNvPr id="0" name=""/>
        <dsp:cNvSpPr/>
      </dsp:nvSpPr>
      <dsp:spPr>
        <a:xfrm>
          <a:off x="2285301" y="763636"/>
          <a:ext cx="4191655" cy="4191655"/>
        </a:xfrm>
        <a:prstGeom prst="blockArc">
          <a:avLst>
            <a:gd name="adj1" fmla="val 9000000"/>
            <a:gd name="adj2" fmla="val 16200000"/>
            <a:gd name="adj3" fmla="val 4640"/>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9D1790-7B7E-4F40-AA4A-DFF9793548A3}">
      <dsp:nvSpPr>
        <dsp:cNvPr id="0" name=""/>
        <dsp:cNvSpPr/>
      </dsp:nvSpPr>
      <dsp:spPr>
        <a:xfrm>
          <a:off x="2285301" y="763636"/>
          <a:ext cx="4191655" cy="4191655"/>
        </a:xfrm>
        <a:prstGeom prst="blockArc">
          <a:avLst>
            <a:gd name="adj1" fmla="val 1800000"/>
            <a:gd name="adj2" fmla="val 9000000"/>
            <a:gd name="adj3" fmla="val 4640"/>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09B83B-199C-451A-900A-C761CCB9BE19}">
      <dsp:nvSpPr>
        <dsp:cNvPr id="0" name=""/>
        <dsp:cNvSpPr/>
      </dsp:nvSpPr>
      <dsp:spPr>
        <a:xfrm>
          <a:off x="2285301" y="763636"/>
          <a:ext cx="4191655" cy="4191655"/>
        </a:xfrm>
        <a:prstGeom prst="blockArc">
          <a:avLst>
            <a:gd name="adj1" fmla="val 16200000"/>
            <a:gd name="adj2" fmla="val 180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349C8-A34F-4FC4-9356-C8EEA926A355}">
      <dsp:nvSpPr>
        <dsp:cNvPr id="0" name=""/>
        <dsp:cNvSpPr/>
      </dsp:nvSpPr>
      <dsp:spPr>
        <a:xfrm>
          <a:off x="3416339" y="1894675"/>
          <a:ext cx="1929579" cy="19295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State Board of Education</a:t>
          </a:r>
        </a:p>
        <a:p>
          <a:pPr lvl="0" algn="ctr" defTabSz="622300">
            <a:lnSpc>
              <a:spcPct val="90000"/>
            </a:lnSpc>
            <a:spcBef>
              <a:spcPct val="0"/>
            </a:spcBef>
            <a:spcAft>
              <a:spcPct val="35000"/>
            </a:spcAft>
          </a:pPr>
          <a:r>
            <a:rPr lang="en-US" sz="1400" b="0" kern="1200" dirty="0" smtClean="0">
              <a:solidFill>
                <a:schemeClr val="tx1"/>
              </a:solidFill>
            </a:rPr>
            <a:t>Made decisions to guide the review and revision process; approve revisions</a:t>
          </a:r>
          <a:endParaRPr lang="en-US" sz="1400" b="0" kern="1200" dirty="0">
            <a:solidFill>
              <a:schemeClr val="tx1"/>
            </a:solidFill>
          </a:endParaRPr>
        </a:p>
      </dsp:txBody>
      <dsp:txXfrm>
        <a:off x="3698919" y="2177255"/>
        <a:ext cx="1364419" cy="1364419"/>
      </dsp:txXfrm>
    </dsp:sp>
    <dsp:sp modelId="{2F525C0B-B82E-4B88-B485-CB21158A752A}">
      <dsp:nvSpPr>
        <dsp:cNvPr id="0" name=""/>
        <dsp:cNvSpPr/>
      </dsp:nvSpPr>
      <dsp:spPr>
        <a:xfrm>
          <a:off x="3436337" y="-133663"/>
          <a:ext cx="1889583" cy="189185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Stakeholders</a:t>
          </a:r>
        </a:p>
        <a:p>
          <a:pPr lvl="0" algn="ctr" defTabSz="622300">
            <a:lnSpc>
              <a:spcPct val="90000"/>
            </a:lnSpc>
            <a:spcBef>
              <a:spcPct val="0"/>
            </a:spcBef>
            <a:spcAft>
              <a:spcPct val="35000"/>
            </a:spcAft>
          </a:pPr>
          <a:r>
            <a:rPr lang="en-US" sz="1400" kern="1200" dirty="0" smtClean="0"/>
            <a:t>Provided feedback  on standards review process and proposed revisions </a:t>
          </a:r>
          <a:endParaRPr lang="en-US" sz="1400" kern="1200" dirty="0"/>
        </a:p>
      </dsp:txBody>
      <dsp:txXfrm>
        <a:off x="3713060" y="143392"/>
        <a:ext cx="1336137" cy="1337742"/>
      </dsp:txXfrm>
    </dsp:sp>
    <dsp:sp modelId="{53D2C58A-EF77-45AB-A202-44147190645A}">
      <dsp:nvSpPr>
        <dsp:cNvPr id="0" name=""/>
        <dsp:cNvSpPr/>
      </dsp:nvSpPr>
      <dsp:spPr>
        <a:xfrm>
          <a:off x="5209267" y="2937139"/>
          <a:ext cx="1889583" cy="1891852"/>
        </a:xfrm>
        <a:prstGeom prst="ellipse">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Review Committees</a:t>
          </a:r>
        </a:p>
        <a:p>
          <a:pPr lvl="0" algn="ctr" defTabSz="622300">
            <a:lnSpc>
              <a:spcPct val="90000"/>
            </a:lnSpc>
            <a:spcBef>
              <a:spcPct val="0"/>
            </a:spcBef>
            <a:spcAft>
              <a:spcPct val="35000"/>
            </a:spcAft>
          </a:pPr>
          <a:r>
            <a:rPr lang="en-US" sz="1400" kern="1200" dirty="0" smtClean="0">
              <a:solidFill>
                <a:schemeClr val="tx1"/>
              </a:solidFill>
            </a:rPr>
            <a:t>Proposed revisions to the standards for State Board consideration</a:t>
          </a:r>
          <a:endParaRPr lang="en-US" sz="1400" kern="1200" dirty="0">
            <a:solidFill>
              <a:schemeClr val="tx1"/>
            </a:solidFill>
          </a:endParaRPr>
        </a:p>
      </dsp:txBody>
      <dsp:txXfrm>
        <a:off x="5485990" y="3214194"/>
        <a:ext cx="1336137" cy="1337742"/>
      </dsp:txXfrm>
    </dsp:sp>
    <dsp:sp modelId="{637A54D8-82D1-4E05-AF12-B739F649EF5E}">
      <dsp:nvSpPr>
        <dsp:cNvPr id="0" name=""/>
        <dsp:cNvSpPr/>
      </dsp:nvSpPr>
      <dsp:spPr>
        <a:xfrm>
          <a:off x="1663408" y="2937139"/>
          <a:ext cx="1889583" cy="1891852"/>
        </a:xfrm>
        <a:prstGeom prst="ellipse">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CDE Staff</a:t>
          </a:r>
        </a:p>
        <a:p>
          <a:pPr lvl="0" algn="ctr" defTabSz="622300">
            <a:lnSpc>
              <a:spcPct val="90000"/>
            </a:lnSpc>
            <a:spcBef>
              <a:spcPct val="0"/>
            </a:spcBef>
            <a:spcAft>
              <a:spcPct val="35000"/>
            </a:spcAft>
          </a:pPr>
          <a:r>
            <a:rPr lang="en-US" sz="1400" b="0" kern="1200" dirty="0" smtClean="0">
              <a:solidFill>
                <a:schemeClr val="tx1"/>
              </a:solidFill>
            </a:rPr>
            <a:t>Facilitated the review and revision process and staff the content area committees</a:t>
          </a:r>
          <a:endParaRPr lang="en-US" sz="1400" b="0" kern="1200" dirty="0">
            <a:solidFill>
              <a:schemeClr val="tx1"/>
            </a:solidFill>
          </a:endParaRPr>
        </a:p>
      </dsp:txBody>
      <dsp:txXfrm>
        <a:off x="1940131" y="3214194"/>
        <a:ext cx="1336137" cy="1337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1B597-26F1-4DA1-93F3-EA651F0611DA}">
      <dsp:nvSpPr>
        <dsp:cNvPr id="0" name=""/>
        <dsp:cNvSpPr/>
      </dsp:nvSpPr>
      <dsp:spPr>
        <a:xfrm>
          <a:off x="1309" y="739439"/>
          <a:ext cx="3558257" cy="355825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66950">
            <a:lnSpc>
              <a:spcPct val="90000"/>
            </a:lnSpc>
            <a:spcBef>
              <a:spcPct val="0"/>
            </a:spcBef>
            <a:spcAft>
              <a:spcPct val="35000"/>
            </a:spcAft>
          </a:pPr>
          <a:r>
            <a:rPr lang="en-US" sz="5100" kern="1200" dirty="0" smtClean="0"/>
            <a:t>Proposed Revisions</a:t>
          </a:r>
          <a:endParaRPr lang="en-US" sz="5100" kern="1200" dirty="0"/>
        </a:p>
      </dsp:txBody>
      <dsp:txXfrm>
        <a:off x="522404" y="1260534"/>
        <a:ext cx="2516067" cy="2516067"/>
      </dsp:txXfrm>
    </dsp:sp>
    <dsp:sp modelId="{7DE4AB14-F049-4F0D-A748-C8D09D6D6026}">
      <dsp:nvSpPr>
        <dsp:cNvPr id="0" name=""/>
        <dsp:cNvSpPr/>
      </dsp:nvSpPr>
      <dsp:spPr>
        <a:xfrm rot="17987948">
          <a:off x="3232493" y="1587507"/>
          <a:ext cx="1720556" cy="0"/>
        </a:xfrm>
        <a:custGeom>
          <a:avLst/>
          <a:gdLst/>
          <a:ahLst/>
          <a:cxnLst/>
          <a:rect l="0" t="0" r="0" b="0"/>
          <a:pathLst>
            <a:path>
              <a:moveTo>
                <a:pt x="0" y="0"/>
              </a:moveTo>
              <a:lnTo>
                <a:pt x="172055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9881FD-E852-4956-BD31-9DF8AD093212}">
      <dsp:nvSpPr>
        <dsp:cNvPr id="0" name=""/>
        <dsp:cNvSpPr/>
      </dsp:nvSpPr>
      <dsp:spPr>
        <a:xfrm>
          <a:off x="4520296" y="840981"/>
          <a:ext cx="41591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7D7AD1-EC68-4CDD-B642-B48C6FE39CFB}">
      <dsp:nvSpPr>
        <dsp:cNvPr id="0" name=""/>
        <dsp:cNvSpPr/>
      </dsp:nvSpPr>
      <dsp:spPr>
        <a:xfrm>
          <a:off x="4936206" y="2187"/>
          <a:ext cx="2949183" cy="16775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Benchmarking Reports</a:t>
          </a:r>
          <a:endParaRPr lang="en-US" sz="2800" kern="1200" dirty="0"/>
        </a:p>
      </dsp:txBody>
      <dsp:txXfrm>
        <a:off x="4936206" y="2187"/>
        <a:ext cx="2949183" cy="1677587"/>
      </dsp:txXfrm>
    </dsp:sp>
    <dsp:sp modelId="{A2337788-32B8-47A6-8B49-1EDB8520106F}">
      <dsp:nvSpPr>
        <dsp:cNvPr id="0" name=""/>
        <dsp:cNvSpPr/>
      </dsp:nvSpPr>
      <dsp:spPr>
        <a:xfrm>
          <a:off x="3665247" y="2518568"/>
          <a:ext cx="855049" cy="0"/>
        </a:xfrm>
        <a:custGeom>
          <a:avLst/>
          <a:gdLst/>
          <a:ahLst/>
          <a:cxnLst/>
          <a:rect l="0" t="0" r="0" b="0"/>
          <a:pathLst>
            <a:path>
              <a:moveTo>
                <a:pt x="0" y="0"/>
              </a:moveTo>
              <a:lnTo>
                <a:pt x="85504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635A89-3AE0-4C1E-8056-5C548C695508}">
      <dsp:nvSpPr>
        <dsp:cNvPr id="0" name=""/>
        <dsp:cNvSpPr/>
      </dsp:nvSpPr>
      <dsp:spPr>
        <a:xfrm>
          <a:off x="4520296" y="2518568"/>
          <a:ext cx="41591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219BE1-291C-4B02-A6D5-35B488D5E563}">
      <dsp:nvSpPr>
        <dsp:cNvPr id="0" name=""/>
        <dsp:cNvSpPr/>
      </dsp:nvSpPr>
      <dsp:spPr>
        <a:xfrm>
          <a:off x="4936206" y="1679774"/>
          <a:ext cx="2949183" cy="16775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Online Standards Feedback System</a:t>
          </a:r>
          <a:endParaRPr lang="en-US" sz="2800" kern="1200" dirty="0"/>
        </a:p>
      </dsp:txBody>
      <dsp:txXfrm>
        <a:off x="4936206" y="1679774"/>
        <a:ext cx="2949183" cy="1677587"/>
      </dsp:txXfrm>
    </dsp:sp>
    <dsp:sp modelId="{96FF10FA-DC2A-44E2-9864-F9BC820F27ED}">
      <dsp:nvSpPr>
        <dsp:cNvPr id="0" name=""/>
        <dsp:cNvSpPr/>
      </dsp:nvSpPr>
      <dsp:spPr>
        <a:xfrm rot="3612052">
          <a:off x="3232493" y="3449629"/>
          <a:ext cx="1720556" cy="0"/>
        </a:xfrm>
        <a:custGeom>
          <a:avLst/>
          <a:gdLst/>
          <a:ahLst/>
          <a:cxnLst/>
          <a:rect l="0" t="0" r="0" b="0"/>
          <a:pathLst>
            <a:path>
              <a:moveTo>
                <a:pt x="0" y="0"/>
              </a:moveTo>
              <a:lnTo>
                <a:pt x="172055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F6C1BC-615C-4A14-9C8C-28D3F6BBF6FA}">
      <dsp:nvSpPr>
        <dsp:cNvPr id="0" name=""/>
        <dsp:cNvSpPr/>
      </dsp:nvSpPr>
      <dsp:spPr>
        <a:xfrm>
          <a:off x="4520296" y="4196155"/>
          <a:ext cx="41591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E653B4-7D7A-45CA-821E-417A8050FE04}">
      <dsp:nvSpPr>
        <dsp:cNvPr id="0" name=""/>
        <dsp:cNvSpPr/>
      </dsp:nvSpPr>
      <dsp:spPr>
        <a:xfrm>
          <a:off x="4936206" y="3357362"/>
          <a:ext cx="2949183" cy="16775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Other submitted comments</a:t>
          </a:r>
          <a:endParaRPr lang="en-US" sz="2800" kern="1200" dirty="0"/>
        </a:p>
      </dsp:txBody>
      <dsp:txXfrm>
        <a:off x="4936206" y="3357362"/>
        <a:ext cx="2949183" cy="167758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87E81-1117-46B2-BC91-B1B6A9A35315}" type="datetimeFigureOut">
              <a:rPr lang="en-US" smtClean="0"/>
              <a:t>9/19/2018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B92B6-B448-43D2-BB41-0F105865AE44}" type="slidenum">
              <a:rPr lang="en-US" smtClean="0"/>
              <a:t>‹#›</a:t>
            </a:fld>
            <a:endParaRPr lang="en-US"/>
          </a:p>
        </p:txBody>
      </p:sp>
    </p:spTree>
    <p:extLst>
      <p:ext uri="{BB962C8B-B14F-4D97-AF65-F5344CB8AC3E}">
        <p14:creationId xmlns:p14="http://schemas.microsoft.com/office/powerpoint/2010/main" val="362849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1</a:t>
            </a:fld>
            <a:endParaRPr lang="en-US"/>
          </a:p>
        </p:txBody>
      </p:sp>
    </p:spTree>
    <p:extLst>
      <p:ext uri="{BB962C8B-B14F-4D97-AF65-F5344CB8AC3E}">
        <p14:creationId xmlns:p14="http://schemas.microsoft.com/office/powerpoint/2010/main" val="171635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1" dirty="0" smtClean="0">
                <a:solidFill>
                  <a:schemeClr val="tx1"/>
                </a:solidFill>
              </a:rPr>
              <a:t>Transparent: </a:t>
            </a:r>
            <a:r>
              <a:rPr lang="en-US" dirty="0" smtClean="0">
                <a:solidFill>
                  <a:schemeClr val="tx1"/>
                </a:solidFill>
              </a:rPr>
              <a:t>The department will make every attempt to ensure the decisions and processes for the standards review and revision process are public.</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Inclusive: </a:t>
            </a:r>
            <a:r>
              <a:rPr lang="en-US" dirty="0" smtClean="0">
                <a:solidFill>
                  <a:schemeClr val="tx1"/>
                </a:solidFill>
              </a:rPr>
              <a:t>The department will strive to engage key stakeholders in each phase of the standards review and revision process. The review process will include substantial and frequent opportunities for the public to weigh in on every standard.</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Research-informed: </a:t>
            </a:r>
            <a:r>
              <a:rPr lang="en-US" dirty="0" smtClean="0">
                <a:solidFill>
                  <a:schemeClr val="tx1"/>
                </a:solidFill>
              </a:rPr>
              <a:t>Throughout the standards review and revision process, the department will base its recommendations on research, lessons learned from other states, and objective, third-party reviews of the Colorado Academic Standards.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Consistent: </a:t>
            </a:r>
            <a:r>
              <a:rPr lang="en-US" dirty="0" smtClean="0">
                <a:solidFill>
                  <a:schemeClr val="tx1"/>
                </a:solidFill>
              </a:rPr>
              <a:t>The standards review and revision process will be consistent with statutory requirements and with past standards reviews.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Substantive: </a:t>
            </a:r>
            <a:r>
              <a:rPr lang="en-US" dirty="0" smtClean="0">
                <a:solidFill>
                  <a:schemeClr val="tx1"/>
                </a:solidFill>
              </a:rPr>
              <a:t>The standards review and revision process will focus on the substance of the actual standards themselves.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Improvement-oriented: </a:t>
            </a:r>
            <a:r>
              <a:rPr lang="en-US" dirty="0" smtClean="0">
                <a:solidFill>
                  <a:schemeClr val="tx1"/>
                </a:solidFill>
              </a:rPr>
              <a:t>The purpose of the standards review and revision process is to improve what exists today rather than start from scratch. The review process will improve Colorado’s current standards based on the feedback of Colorado educators, education leaders, parents, students, community and business leaders, and higher education leaders.</a:t>
            </a:r>
          </a:p>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4</a:t>
            </a:fld>
            <a:endParaRPr lang="en-US"/>
          </a:p>
        </p:txBody>
      </p:sp>
    </p:spTree>
    <p:extLst>
      <p:ext uri="{BB962C8B-B14F-4D97-AF65-F5344CB8AC3E}">
        <p14:creationId xmlns:p14="http://schemas.microsoft.com/office/powerpoint/2010/main" val="361591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6FFF1-F877-460E-AD68-5C8D01102DE0}" type="slidenum">
              <a:rPr lang="en-US" smtClean="0"/>
              <a:t>6</a:t>
            </a:fld>
            <a:endParaRPr lang="en-US" dirty="0"/>
          </a:p>
        </p:txBody>
      </p:sp>
    </p:spTree>
    <p:extLst>
      <p:ext uri="{BB962C8B-B14F-4D97-AF65-F5344CB8AC3E}">
        <p14:creationId xmlns:p14="http://schemas.microsoft.com/office/powerpoint/2010/main" val="56403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0700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9/19/2018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34861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310061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286625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6321720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760349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997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5050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79378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36089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2229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07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41819244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9598885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2382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587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554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204415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366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18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76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28377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5923"/>
            <a:ext cx="7772400" cy="1238937"/>
          </a:xfrm>
        </p:spPr>
        <p:txBody>
          <a:bodyPr>
            <a:noAutofit/>
          </a:bodyPr>
          <a:lstStyle/>
          <a:p>
            <a:r>
              <a:rPr lang="en-US" sz="2800" b="1" dirty="0" smtClean="0"/>
              <a:t>Colorado Academic Standards </a:t>
            </a:r>
            <a:r>
              <a:rPr lang="en-US" sz="2800" b="1" dirty="0" smtClean="0"/>
              <a:t>2020</a:t>
            </a:r>
            <a:br>
              <a:rPr lang="en-US" sz="2800" b="1" dirty="0" smtClean="0"/>
            </a:br>
            <a:r>
              <a:rPr lang="en-US" sz="2800" b="1" dirty="0" smtClean="0"/>
              <a:t>Mathematics</a:t>
            </a:r>
            <a:r>
              <a:rPr lang="en-US" sz="3600" b="1" dirty="0"/>
              <a:t/>
            </a:r>
            <a:br>
              <a:rPr lang="en-US" sz="3600" b="1" dirty="0"/>
            </a:br>
            <a:r>
              <a:rPr lang="en-US" sz="2000" dirty="0">
                <a:solidFill>
                  <a:srgbClr val="FF0000"/>
                </a:solidFill>
              </a:rPr>
              <a:t/>
            </a:r>
            <a:br>
              <a:rPr lang="en-US" sz="2000" dirty="0">
                <a:solidFill>
                  <a:srgbClr val="FF0000"/>
                </a:solidFill>
              </a:rPr>
            </a:br>
            <a:endParaRPr lang="en-US" sz="2000" dirty="0"/>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2449257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Turn and Talk</a:t>
            </a:r>
            <a:br>
              <a:rPr lang="en-US" dirty="0" smtClean="0"/>
            </a:br>
            <a:r>
              <a:rPr lang="en-US" sz="2200" dirty="0" smtClean="0"/>
              <a:t>Consider your school or district staff and other stakeholders:</a:t>
            </a:r>
            <a:br>
              <a:rPr lang="en-US" sz="2200" dirty="0" smtClean="0"/>
            </a:br>
            <a:r>
              <a:rPr lang="en-US" sz="2200" dirty="0" smtClean="0"/>
              <a:t/>
            </a:r>
            <a:br>
              <a:rPr lang="en-US" sz="2200" dirty="0" smtClean="0"/>
            </a:br>
            <a:r>
              <a:rPr lang="en-US" sz="2200" dirty="0" smtClean="0"/>
              <a:t>What impact do you anticipate the revisions might have on the work you do collectively with them?</a:t>
            </a:r>
            <a:endParaRPr lang="en-US" sz="2200"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12764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896" y="326300"/>
            <a:ext cx="5915025" cy="532606"/>
          </a:xfrm>
        </p:spPr>
        <p:txBody>
          <a:bodyPr>
            <a:normAutofit/>
          </a:bodyPr>
          <a:lstStyle/>
          <a:p>
            <a:r>
              <a:rPr lang="en-US" sz="2700" dirty="0"/>
              <a:t>Standards Final Approval  </a:t>
            </a:r>
          </a:p>
        </p:txBody>
      </p:sp>
      <p:sp>
        <p:nvSpPr>
          <p:cNvPr id="7" name="Oval 6"/>
          <p:cNvSpPr/>
          <p:nvPr/>
        </p:nvSpPr>
        <p:spPr>
          <a:xfrm>
            <a:off x="57098" y="48115"/>
            <a:ext cx="1075207" cy="1075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8" y="57761"/>
            <a:ext cx="1028753" cy="1028753"/>
          </a:xfrm>
          <a:prstGeom prst="rect">
            <a:avLst/>
          </a:prstGeom>
        </p:spPr>
      </p:pic>
      <p:sp>
        <p:nvSpPr>
          <p:cNvPr id="3" name="TextBox 2"/>
          <p:cNvSpPr txBox="1"/>
          <p:nvPr/>
        </p:nvSpPr>
        <p:spPr>
          <a:xfrm>
            <a:off x="2120464" y="1360520"/>
            <a:ext cx="6286500" cy="1338828"/>
          </a:xfrm>
          <a:prstGeom prst="rect">
            <a:avLst/>
          </a:prstGeom>
          <a:noFill/>
        </p:spPr>
        <p:txBody>
          <a:bodyPr wrap="square" rtlCol="0">
            <a:spAutoFit/>
          </a:bodyPr>
          <a:lstStyle/>
          <a:p>
            <a:r>
              <a:rPr lang="en-US" sz="2700" dirty="0">
                <a:solidFill>
                  <a:srgbClr val="70AD47">
                    <a:lumMod val="75000"/>
                  </a:srgbClr>
                </a:solidFill>
                <a:latin typeface="Trebuchet MS" panose="020B0603020202020204" pitchFamily="34" charset="0"/>
              </a:rPr>
              <a:t>8</a:t>
            </a:r>
            <a:r>
              <a:rPr lang="en-US" sz="2700" dirty="0">
                <a:solidFill>
                  <a:prstClr val="black"/>
                </a:solidFill>
                <a:latin typeface="Trebuchet MS" panose="020B0603020202020204" pitchFamily="34" charset="0"/>
              </a:rPr>
              <a:t> Sets of Standards/</a:t>
            </a:r>
            <a:r>
              <a:rPr lang="en-US" sz="2700" dirty="0">
                <a:solidFill>
                  <a:srgbClr val="0070C0"/>
                </a:solidFill>
                <a:latin typeface="Trebuchet MS" panose="020B0603020202020204" pitchFamily="34" charset="0"/>
              </a:rPr>
              <a:t>16</a:t>
            </a:r>
            <a:r>
              <a:rPr lang="en-US" sz="2700" dirty="0">
                <a:solidFill>
                  <a:prstClr val="black"/>
                </a:solidFill>
                <a:latin typeface="Trebuchet MS" panose="020B0603020202020204" pitchFamily="34" charset="0"/>
              </a:rPr>
              <a:t> Subjects 			</a:t>
            </a:r>
          </a:p>
          <a:p>
            <a:endParaRPr lang="en-US" sz="2700" dirty="0">
              <a:solidFill>
                <a:prstClr val="black"/>
              </a:solidFill>
              <a:latin typeface="Trebuchet MS" panose="020B0603020202020204" pitchFamily="34" charset="0"/>
            </a:endParaRPr>
          </a:p>
        </p:txBody>
      </p:sp>
      <p:pic>
        <p:nvPicPr>
          <p:cNvPr id="1033" name="Picture 59" descr="content area icon for visual and performing 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21" y="1920281"/>
            <a:ext cx="1536994" cy="1694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0" descr="content area icon for comprehensive health and physical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765" y="3252147"/>
            <a:ext cx="1747385" cy="1516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61" descr="content area icon for computer sci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409" y="2075449"/>
            <a:ext cx="1900611" cy="16510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92" descr="content area icon for reading, writing, and communica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8443" y="4097232"/>
            <a:ext cx="1794557" cy="1557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3" descr="content area icon for mathemat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7839" y="2103541"/>
            <a:ext cx="1811482" cy="15752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93" descr="content area icon for sci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0201" y="3148161"/>
            <a:ext cx="1885596" cy="16422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94" descr="content area icon for social studi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735" y="3969308"/>
            <a:ext cx="1775195" cy="153584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95" descr="content area icon for world languag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8041" y="4183341"/>
            <a:ext cx="1877132" cy="16268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1"/>
          <p:cNvSpPr>
            <a:spLocks noChangeArrowheads="1"/>
          </p:cNvSpPr>
          <p:nvPr/>
        </p:nvSpPr>
        <p:spPr bwMode="auto">
          <a:xfrm>
            <a:off x="114300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5" name="Rectangle 12"/>
          <p:cNvSpPr>
            <a:spLocks noChangeArrowheads="1"/>
          </p:cNvSpPr>
          <p:nvPr/>
        </p:nvSpPr>
        <p:spPr bwMode="auto">
          <a:xfrm>
            <a:off x="4278331" y="22535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9" name="Rectangle 13"/>
          <p:cNvSpPr>
            <a:spLocks noChangeArrowheads="1"/>
          </p:cNvSpPr>
          <p:nvPr/>
        </p:nvSpPr>
        <p:spPr bwMode="auto">
          <a:xfrm>
            <a:off x="4390540" y="31179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0" name="Rectangle 14"/>
          <p:cNvSpPr>
            <a:spLocks noChangeArrowheads="1"/>
          </p:cNvSpPr>
          <p:nvPr/>
        </p:nvSpPr>
        <p:spPr bwMode="auto">
          <a:xfrm>
            <a:off x="4438630" y="37751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1" name="Rectangle 15"/>
          <p:cNvSpPr>
            <a:spLocks noChangeArrowheads="1"/>
          </p:cNvSpPr>
          <p:nvPr/>
        </p:nvSpPr>
        <p:spPr bwMode="auto">
          <a:xfrm>
            <a:off x="4472294" y="43895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2" name="Rectangle 16"/>
          <p:cNvSpPr>
            <a:spLocks noChangeArrowheads="1"/>
          </p:cNvSpPr>
          <p:nvPr/>
        </p:nvSpPr>
        <p:spPr bwMode="auto">
          <a:xfrm>
            <a:off x="4470690" y="49967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3" name="Rectangle 17"/>
          <p:cNvSpPr>
            <a:spLocks noChangeArrowheads="1"/>
          </p:cNvSpPr>
          <p:nvPr/>
        </p:nvSpPr>
        <p:spPr bwMode="auto">
          <a:xfrm>
            <a:off x="1143000" y="54572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a:solidFill>
                <a:prstClr val="black"/>
              </a:solidFill>
              <a:latin typeface="Arial" panose="020B0604020202020204" pitchFamily="34" charset="0"/>
            </a:endParaRPr>
          </a:p>
          <a:p>
            <a:pPr eaLnBrk="0" fontAlgn="base" hangingPunct="0">
              <a:spcBef>
                <a:spcPct val="0"/>
              </a:spcBef>
              <a:spcAft>
                <a:spcPct val="0"/>
              </a:spcAft>
            </a:pPr>
            <a:endParaRPr lang="en-US" altLang="en-US" sz="1350">
              <a:solidFill>
                <a:prstClr val="black"/>
              </a:solidFill>
              <a:latin typeface="Arial" panose="020B0604020202020204" pitchFamily="34" charset="0"/>
            </a:endParaRPr>
          </a:p>
        </p:txBody>
      </p:sp>
      <p:sp>
        <p:nvSpPr>
          <p:cNvPr id="14" name="Rectangle 18"/>
          <p:cNvSpPr>
            <a:spLocks noChangeArrowheads="1"/>
          </p:cNvSpPr>
          <p:nvPr/>
        </p:nvSpPr>
        <p:spPr bwMode="auto">
          <a:xfrm>
            <a:off x="4470690" y="69898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5" name="Rectangle 19"/>
          <p:cNvSpPr>
            <a:spLocks noChangeArrowheads="1"/>
          </p:cNvSpPr>
          <p:nvPr/>
        </p:nvSpPr>
        <p:spPr bwMode="auto">
          <a:xfrm>
            <a:off x="4454660" y="75685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6" name="Rectangle 20"/>
          <p:cNvSpPr>
            <a:spLocks noChangeArrowheads="1"/>
          </p:cNvSpPr>
          <p:nvPr/>
        </p:nvSpPr>
        <p:spPr bwMode="auto">
          <a:xfrm>
            <a:off x="4470690" y="81185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7" name="Rectangle 31"/>
          <p:cNvSpPr>
            <a:spLocks noChangeArrowheads="1"/>
          </p:cNvSpPr>
          <p:nvPr/>
        </p:nvSpPr>
        <p:spPr bwMode="auto">
          <a:xfrm>
            <a:off x="1257301" y="10045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18" name="Rectangle 32"/>
          <p:cNvSpPr>
            <a:spLocks noChangeArrowheads="1"/>
          </p:cNvSpPr>
          <p:nvPr/>
        </p:nvSpPr>
        <p:spPr bwMode="auto">
          <a:xfrm>
            <a:off x="4392631" y="23678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9" name="Rectangle 33"/>
          <p:cNvSpPr>
            <a:spLocks noChangeArrowheads="1"/>
          </p:cNvSpPr>
          <p:nvPr/>
        </p:nvSpPr>
        <p:spPr bwMode="auto">
          <a:xfrm>
            <a:off x="4504840" y="32322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0" name="Rectangle 34"/>
          <p:cNvSpPr>
            <a:spLocks noChangeArrowheads="1"/>
          </p:cNvSpPr>
          <p:nvPr/>
        </p:nvSpPr>
        <p:spPr bwMode="auto">
          <a:xfrm>
            <a:off x="4552930" y="38894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1" name="Rectangle 35"/>
          <p:cNvSpPr>
            <a:spLocks noChangeArrowheads="1"/>
          </p:cNvSpPr>
          <p:nvPr/>
        </p:nvSpPr>
        <p:spPr bwMode="auto">
          <a:xfrm>
            <a:off x="4586594" y="45038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2" name="Rectangle 36"/>
          <p:cNvSpPr>
            <a:spLocks noChangeArrowheads="1"/>
          </p:cNvSpPr>
          <p:nvPr/>
        </p:nvSpPr>
        <p:spPr bwMode="auto">
          <a:xfrm>
            <a:off x="4584990" y="51110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3" name="Rectangle 37"/>
          <p:cNvSpPr>
            <a:spLocks noChangeArrowheads="1"/>
          </p:cNvSpPr>
          <p:nvPr/>
        </p:nvSpPr>
        <p:spPr bwMode="auto">
          <a:xfrm>
            <a:off x="1257300" y="55715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dirty="0">
              <a:solidFill>
                <a:prstClr val="black"/>
              </a:solidFill>
              <a:latin typeface="Arial" panose="020B0604020202020204" pitchFamily="34" charset="0"/>
            </a:endParaRPr>
          </a:p>
          <a:p>
            <a:pPr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
        <p:nvSpPr>
          <p:cNvPr id="24" name="Rectangle 38"/>
          <p:cNvSpPr>
            <a:spLocks noChangeArrowheads="1"/>
          </p:cNvSpPr>
          <p:nvPr/>
        </p:nvSpPr>
        <p:spPr bwMode="auto">
          <a:xfrm>
            <a:off x="4584990" y="71041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5" name="Rectangle 39"/>
          <p:cNvSpPr>
            <a:spLocks noChangeArrowheads="1"/>
          </p:cNvSpPr>
          <p:nvPr/>
        </p:nvSpPr>
        <p:spPr bwMode="auto">
          <a:xfrm>
            <a:off x="4568960" y="76828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6" name="Rectangle 40"/>
          <p:cNvSpPr>
            <a:spLocks noChangeArrowheads="1"/>
          </p:cNvSpPr>
          <p:nvPr/>
        </p:nvSpPr>
        <p:spPr bwMode="auto">
          <a:xfrm>
            <a:off x="4584990" y="82328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52" name="Left Arrow Callout 51"/>
          <p:cNvSpPr/>
          <p:nvPr/>
        </p:nvSpPr>
        <p:spPr>
          <a:xfrm>
            <a:off x="1031214" y="4923276"/>
            <a:ext cx="1897072" cy="1040926"/>
          </a:xfrm>
          <a:prstGeom prst="leftArrowCallout">
            <a:avLst>
              <a:gd name="adj1" fmla="val 8688"/>
              <a:gd name="adj2" fmla="val 31525"/>
              <a:gd name="adj3" fmla="val 65780"/>
              <a:gd name="adj4" fmla="val 64977"/>
            </a:avLst>
          </a:prstGeom>
          <a:solidFill>
            <a:schemeClr val="bg1"/>
          </a:solidFill>
          <a:ln>
            <a:solidFill>
              <a:srgbClr val="9E54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History</a:t>
            </a:r>
          </a:p>
          <a:p>
            <a:pPr algn="ctr"/>
            <a:r>
              <a:rPr lang="en-US" sz="1200" dirty="0">
                <a:solidFill>
                  <a:srgbClr val="44546A"/>
                </a:solidFill>
              </a:rPr>
              <a:t>Geography</a:t>
            </a:r>
          </a:p>
          <a:p>
            <a:pPr algn="ctr"/>
            <a:r>
              <a:rPr lang="en-US" sz="1200" dirty="0">
                <a:solidFill>
                  <a:srgbClr val="44546A"/>
                </a:solidFill>
              </a:rPr>
              <a:t>Economics</a:t>
            </a:r>
          </a:p>
          <a:p>
            <a:pPr algn="ctr"/>
            <a:r>
              <a:rPr lang="en-US" sz="1200" dirty="0">
                <a:solidFill>
                  <a:srgbClr val="44546A"/>
                </a:solidFill>
              </a:rPr>
              <a:t>Civics</a:t>
            </a:r>
          </a:p>
          <a:p>
            <a:pPr algn="ctr"/>
            <a:r>
              <a:rPr lang="en-US" sz="1200" dirty="0">
                <a:solidFill>
                  <a:srgbClr val="44546A"/>
                </a:solidFill>
              </a:rPr>
              <a:t>Financial Literacy</a:t>
            </a:r>
          </a:p>
        </p:txBody>
      </p:sp>
      <p:grpSp>
        <p:nvGrpSpPr>
          <p:cNvPr id="32" name="Group 31"/>
          <p:cNvGrpSpPr/>
          <p:nvPr/>
        </p:nvGrpSpPr>
        <p:grpSpPr>
          <a:xfrm>
            <a:off x="932183" y="3079799"/>
            <a:ext cx="1623408" cy="953967"/>
            <a:chOff x="766989" y="3026599"/>
            <a:chExt cx="2164544" cy="1271956"/>
          </a:xfrm>
        </p:grpSpPr>
        <p:sp>
          <p:nvSpPr>
            <p:cNvPr id="30" name="Left Arrow Callout 29"/>
            <p:cNvSpPr/>
            <p:nvPr/>
          </p:nvSpPr>
          <p:spPr>
            <a:xfrm>
              <a:off x="766989" y="3026599"/>
              <a:ext cx="2164544" cy="1271956"/>
            </a:xfrm>
            <a:prstGeom prst="leftArrowCallout">
              <a:avLst>
                <a:gd name="adj1" fmla="val 11950"/>
                <a:gd name="adj2" fmla="val 25000"/>
                <a:gd name="adj3" fmla="val 73937"/>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Drama/ Theatre</a:t>
              </a:r>
            </a:p>
            <a:p>
              <a:pPr algn="ctr"/>
              <a:r>
                <a:rPr lang="en-US" sz="1200" dirty="0">
                  <a:solidFill>
                    <a:srgbClr val="44546A"/>
                  </a:solidFill>
                </a:rPr>
                <a:t>Dance</a:t>
              </a:r>
            </a:p>
            <a:p>
              <a:pPr algn="ctr"/>
              <a:r>
                <a:rPr lang="en-US" sz="1200" dirty="0">
                  <a:solidFill>
                    <a:srgbClr val="44546A"/>
                  </a:solidFill>
                </a:rPr>
                <a:t>Music</a:t>
              </a:r>
            </a:p>
            <a:p>
              <a:pPr algn="ctr"/>
              <a:r>
                <a:rPr lang="en-US" sz="1200" dirty="0">
                  <a:solidFill>
                    <a:srgbClr val="44546A"/>
                  </a:solidFill>
                </a:rPr>
                <a:t>Visual Arts</a:t>
              </a:r>
            </a:p>
          </p:txBody>
        </p:sp>
        <p:sp>
          <p:nvSpPr>
            <p:cNvPr id="31" name="Rectangle 30"/>
            <p:cNvSpPr/>
            <p:nvPr/>
          </p:nvSpPr>
          <p:spPr>
            <a:xfrm>
              <a:off x="1177957" y="3319935"/>
              <a:ext cx="515525" cy="738664"/>
            </a:xfrm>
            <a:prstGeom prst="rect">
              <a:avLst/>
            </a:prstGeom>
          </p:spPr>
          <p:txBody>
            <a:bodyPr wrap="none">
              <a:spAutoFit/>
            </a:bodyPr>
            <a:lstStyle/>
            <a:p>
              <a:r>
                <a:rPr lang="en-US" sz="3000" dirty="0">
                  <a:solidFill>
                    <a:srgbClr val="0070C0"/>
                  </a:solidFill>
                  <a:latin typeface="Trebuchet MS" panose="020B0603020202020204" pitchFamily="34" charset="0"/>
                </a:rPr>
                <a:t>4</a:t>
              </a:r>
              <a:endParaRPr lang="en-US" sz="3000" dirty="0">
                <a:solidFill>
                  <a:srgbClr val="0070C0"/>
                </a:solidFill>
              </a:endParaRPr>
            </a:p>
          </p:txBody>
        </p:sp>
      </p:grpSp>
      <p:sp>
        <p:nvSpPr>
          <p:cNvPr id="54" name="Rectangle 53"/>
          <p:cNvSpPr/>
          <p:nvPr/>
        </p:nvSpPr>
        <p:spPr>
          <a:xfrm>
            <a:off x="1387865" y="5100638"/>
            <a:ext cx="386644" cy="553998"/>
          </a:xfrm>
          <a:prstGeom prst="rect">
            <a:avLst/>
          </a:prstGeom>
        </p:spPr>
        <p:txBody>
          <a:bodyPr wrap="none">
            <a:spAutoFit/>
          </a:bodyPr>
          <a:lstStyle/>
          <a:p>
            <a:r>
              <a:rPr lang="en-US" sz="3000" dirty="0">
                <a:solidFill>
                  <a:srgbClr val="0070C0"/>
                </a:solidFill>
                <a:latin typeface="Trebuchet MS" panose="020B0603020202020204" pitchFamily="34" charset="0"/>
              </a:rPr>
              <a:t>5</a:t>
            </a:r>
            <a:endParaRPr lang="en-US" sz="3000" dirty="0">
              <a:solidFill>
                <a:srgbClr val="0070C0"/>
              </a:solidFill>
            </a:endParaRPr>
          </a:p>
        </p:txBody>
      </p:sp>
      <p:sp>
        <p:nvSpPr>
          <p:cNvPr id="55" name="Rectangle 54"/>
          <p:cNvSpPr/>
          <p:nvPr/>
        </p:nvSpPr>
        <p:spPr>
          <a:xfrm>
            <a:off x="3192314" y="3036939"/>
            <a:ext cx="386644" cy="553998"/>
          </a:xfrm>
          <a:prstGeom prst="rect">
            <a:avLst/>
          </a:prstGeom>
          <a:ln>
            <a:solidFill>
              <a:srgbClr val="00B050"/>
            </a:solidFill>
          </a:ln>
        </p:spPr>
        <p:txBody>
          <a:bodyPr wrap="none">
            <a:spAutoFit/>
          </a:bodyPr>
          <a:lstStyle/>
          <a:p>
            <a:r>
              <a:rPr lang="en-US" sz="3000" dirty="0">
                <a:solidFill>
                  <a:srgbClr val="0070C0"/>
                </a:solidFill>
                <a:latin typeface="Trebuchet MS" panose="020B0603020202020204" pitchFamily="34" charset="0"/>
              </a:rPr>
              <a:t>2</a:t>
            </a:r>
            <a:endParaRPr lang="en-US" sz="3000" dirty="0">
              <a:solidFill>
                <a:srgbClr val="0070C0"/>
              </a:solidFill>
            </a:endParaRPr>
          </a:p>
        </p:txBody>
      </p:sp>
    </p:spTree>
    <p:extLst>
      <p:ext uri="{BB962C8B-B14F-4D97-AF65-F5344CB8AC3E}">
        <p14:creationId xmlns:p14="http://schemas.microsoft.com/office/powerpoint/2010/main" val="371092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0345" y="248073"/>
            <a:ext cx="5915025" cy="532606"/>
          </a:xfrm>
        </p:spPr>
        <p:txBody>
          <a:bodyPr>
            <a:normAutofit/>
          </a:bodyPr>
          <a:lstStyle/>
          <a:p>
            <a:r>
              <a:rPr lang="en-US" dirty="0" smtClean="0"/>
              <a:t>Recommendations – All Subjects</a:t>
            </a:r>
            <a:endParaRPr lang="en-US" dirty="0"/>
          </a:p>
        </p:txBody>
      </p:sp>
      <p:sp>
        <p:nvSpPr>
          <p:cNvPr id="5" name="Content Placeholder 4"/>
          <p:cNvSpPr>
            <a:spLocks noGrp="1"/>
          </p:cNvSpPr>
          <p:nvPr>
            <p:ph idx="1"/>
          </p:nvPr>
        </p:nvSpPr>
        <p:spPr>
          <a:xfrm>
            <a:off x="715970" y="1496785"/>
            <a:ext cx="7155541" cy="4591957"/>
          </a:xfrm>
        </p:spPr>
        <p:txBody>
          <a:bodyPr>
            <a:normAutofit/>
          </a:bodyPr>
          <a:lstStyle/>
          <a:p>
            <a:pPr marL="257175" indent="-257175">
              <a:buFont typeface="Arial" panose="020B0604020202020204" pitchFamily="34" charset="0"/>
              <a:buChar char="•"/>
            </a:pPr>
            <a:r>
              <a:rPr lang="en-US" dirty="0" smtClean="0">
                <a:solidFill>
                  <a:schemeClr val="tx1"/>
                </a:solidFill>
              </a:rPr>
              <a:t>New Preschool Template- all content was written in collaboration with Office of Early Childhood and Development team</a:t>
            </a:r>
          </a:p>
          <a:p>
            <a:pPr marL="257175" indent="-257175">
              <a:buFont typeface="Arial" panose="020B0604020202020204" pitchFamily="34" charset="0"/>
              <a:buChar char="•"/>
            </a:pPr>
            <a:r>
              <a:rPr lang="en-US" dirty="0" smtClean="0">
                <a:solidFill>
                  <a:schemeClr val="tx1"/>
                </a:solidFill>
              </a:rPr>
              <a:t>Prepared Graduate Competencies changed to Prepared Graduate Statements</a:t>
            </a:r>
          </a:p>
          <a:p>
            <a:pPr marL="257175" indent="-257175">
              <a:buFont typeface="Arial" panose="020B0604020202020204" pitchFamily="34" charset="0"/>
              <a:buChar char="•"/>
            </a:pPr>
            <a:r>
              <a:rPr lang="en-US" dirty="0" smtClean="0">
                <a:solidFill>
                  <a:schemeClr val="tx1"/>
                </a:solidFill>
              </a:rPr>
              <a:t>Right side of template changed from 21</a:t>
            </a:r>
            <a:r>
              <a:rPr lang="en-US" baseline="30000" dirty="0" smtClean="0">
                <a:solidFill>
                  <a:schemeClr val="tx1"/>
                </a:solidFill>
              </a:rPr>
              <a:t>st</a:t>
            </a:r>
            <a:r>
              <a:rPr lang="en-US" dirty="0" smtClean="0">
                <a:solidFill>
                  <a:schemeClr val="tx1"/>
                </a:solidFill>
              </a:rPr>
              <a:t> Century Skills and Readiness to Academic Context and Connections</a:t>
            </a:r>
          </a:p>
          <a:p>
            <a:pPr marL="771525" lvl="1" indent="-257175"/>
            <a:r>
              <a:rPr lang="en-US" dirty="0" smtClean="0"/>
              <a:t>1</a:t>
            </a:r>
            <a:r>
              <a:rPr lang="en-US" baseline="30000" dirty="0" smtClean="0"/>
              <a:t>st</a:t>
            </a:r>
            <a:r>
              <a:rPr lang="en-US" dirty="0" smtClean="0"/>
              <a:t> bullet-Essential Skills (previously 21</a:t>
            </a:r>
            <a:r>
              <a:rPr lang="en-US" baseline="30000" dirty="0" smtClean="0"/>
              <a:t>st</a:t>
            </a:r>
            <a:r>
              <a:rPr lang="en-US" dirty="0" smtClean="0"/>
              <a:t> century skills)</a:t>
            </a:r>
          </a:p>
          <a:p>
            <a:pPr marL="771525" lvl="1" indent="-257175"/>
            <a:r>
              <a:rPr lang="en-US" dirty="0" smtClean="0"/>
              <a:t>2</a:t>
            </a:r>
            <a:r>
              <a:rPr lang="en-US" baseline="30000" dirty="0" smtClean="0"/>
              <a:t>nd</a:t>
            </a:r>
            <a:r>
              <a:rPr lang="en-US" dirty="0" smtClean="0"/>
              <a:t> bullet- Inquiry Questions (as applicable)</a:t>
            </a:r>
          </a:p>
          <a:p>
            <a:pPr marL="771525" lvl="1" indent="-257175"/>
            <a:r>
              <a:rPr lang="en-US" dirty="0" smtClean="0"/>
              <a:t>Remaining bullet/s-Unique to Discipline</a:t>
            </a:r>
          </a:p>
          <a:p>
            <a:endParaRPr lang="en-US" dirty="0"/>
          </a:p>
        </p:txBody>
      </p:sp>
      <p:grpSp>
        <p:nvGrpSpPr>
          <p:cNvPr id="7" name="Group 6"/>
          <p:cNvGrpSpPr/>
          <p:nvPr/>
        </p:nvGrpSpPr>
        <p:grpSpPr>
          <a:xfrm>
            <a:off x="178367" y="0"/>
            <a:ext cx="1075207" cy="1075207"/>
            <a:chOff x="87840" y="134578"/>
            <a:chExt cx="1433609" cy="1433609"/>
          </a:xfrm>
        </p:grpSpPr>
        <p:sp>
          <p:nvSpPr>
            <p:cNvPr id="8" name="Oval 7"/>
            <p:cNvSpPr/>
            <p:nvPr/>
          </p:nvSpPr>
          <p:spPr>
            <a:xfrm>
              <a:off x="87840" y="134578"/>
              <a:ext cx="1433609" cy="1433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09" y="134578"/>
              <a:ext cx="1371670" cy="1371670"/>
            </a:xfrm>
            <a:prstGeom prst="rect">
              <a:avLst/>
            </a:prstGeom>
          </p:spPr>
        </p:pic>
      </p:grpSp>
    </p:spTree>
    <p:extLst>
      <p:ext uri="{BB962C8B-B14F-4D97-AF65-F5344CB8AC3E}">
        <p14:creationId xmlns:p14="http://schemas.microsoft.com/office/powerpoint/2010/main" val="21824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solidFill>
                  <a:schemeClr val="tx1"/>
                </a:solidFill>
              </a:rPr>
              <a:t>Revised Standards Document</a:t>
            </a:r>
            <a:endParaRPr lang="en-US" sz="4000"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309856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p:txBody>
          <a:bodyPr/>
          <a:lstStyle/>
          <a:p>
            <a:r>
              <a:rPr lang="en-US" dirty="0" smtClean="0">
                <a:solidFill>
                  <a:schemeClr val="tx1"/>
                </a:solidFill>
              </a:rPr>
              <a:t>Reorganization of content to add clarity</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02522" y="2536215"/>
            <a:ext cx="2768571" cy="1902435"/>
          </a:xfrm>
          <a:prstGeom prst="rect">
            <a:avLst/>
          </a:prstGeom>
        </p:spPr>
      </p:pic>
      <p:sp>
        <p:nvSpPr>
          <p:cNvPr id="5" name="Text Box 8"/>
          <p:cNvSpPr txBox="1"/>
          <p:nvPr/>
        </p:nvSpPr>
        <p:spPr>
          <a:xfrm>
            <a:off x="549034" y="4550479"/>
            <a:ext cx="2475548"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2010 Mathematics Standards</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875186" y="2550134"/>
            <a:ext cx="3897923" cy="2937823"/>
          </a:xfrm>
          <a:prstGeom prst="rect">
            <a:avLst/>
          </a:prstGeom>
        </p:spPr>
      </p:pic>
      <p:sp>
        <p:nvSpPr>
          <p:cNvPr id="7" name="Text Box 9"/>
          <p:cNvSpPr txBox="1"/>
          <p:nvPr/>
        </p:nvSpPr>
        <p:spPr>
          <a:xfrm>
            <a:off x="4580279" y="5565532"/>
            <a:ext cx="2550795"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2018 Mathematics Standards</a:t>
            </a:r>
          </a:p>
        </p:txBody>
      </p:sp>
    </p:spTree>
    <p:extLst>
      <p:ext uri="{BB962C8B-B14F-4D97-AF65-F5344CB8AC3E}">
        <p14:creationId xmlns:p14="http://schemas.microsoft.com/office/powerpoint/2010/main" val="345332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Colorado Academic Standards Document</a:t>
            </a:r>
          </a:p>
        </p:txBody>
      </p:sp>
      <p:sp>
        <p:nvSpPr>
          <p:cNvPr id="3" name="Content Placeholder 2"/>
          <p:cNvSpPr>
            <a:spLocks noGrp="1"/>
          </p:cNvSpPr>
          <p:nvPr>
            <p:ph idx="1"/>
          </p:nvPr>
        </p:nvSpPr>
        <p:spPr/>
        <p:txBody>
          <a:bodyPr/>
          <a:lstStyle/>
          <a:p>
            <a:r>
              <a:rPr lang="en-US" dirty="0" smtClean="0">
                <a:solidFill>
                  <a:schemeClr val="tx1"/>
                </a:solidFill>
              </a:rPr>
              <a:t>Greater promotion of the Standards for Mathematical Practice</a:t>
            </a:r>
            <a:endParaRPr lang="en-US" dirty="0">
              <a:solidFill>
                <a:schemeClr val="tx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33864" y="2630988"/>
            <a:ext cx="3346829" cy="2607395"/>
          </a:xfrm>
          <a:prstGeom prst="rect">
            <a:avLst/>
          </a:prstGeom>
        </p:spPr>
      </p:pic>
      <p:sp>
        <p:nvSpPr>
          <p:cNvPr id="5" name="Text Box 1"/>
          <p:cNvSpPr txBox="1"/>
          <p:nvPr/>
        </p:nvSpPr>
        <p:spPr>
          <a:xfrm>
            <a:off x="498231" y="5238384"/>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2010 Mathematics Standards</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227526" y="2562390"/>
            <a:ext cx="4652596" cy="3003416"/>
          </a:xfrm>
          <a:prstGeom prst="rect">
            <a:avLst/>
          </a:prstGeom>
        </p:spPr>
      </p:pic>
      <p:sp>
        <p:nvSpPr>
          <p:cNvPr id="7" name="Text Box 5"/>
          <p:cNvSpPr txBox="1"/>
          <p:nvPr/>
        </p:nvSpPr>
        <p:spPr>
          <a:xfrm>
            <a:off x="5477809" y="5641640"/>
            <a:ext cx="270176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2018 Mathematics Standards</a:t>
            </a:r>
          </a:p>
        </p:txBody>
      </p:sp>
    </p:spTree>
    <p:extLst>
      <p:ext uri="{BB962C8B-B14F-4D97-AF65-F5344CB8AC3E}">
        <p14:creationId xmlns:p14="http://schemas.microsoft.com/office/powerpoint/2010/main" val="50685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p:txBody>
          <a:bodyPr/>
          <a:lstStyle/>
          <a:p>
            <a:r>
              <a:rPr lang="en-US" dirty="0" smtClean="0">
                <a:solidFill>
                  <a:schemeClr val="tx1"/>
                </a:solidFill>
              </a:rPr>
              <a:t>“Coherence Connections” – a new </a:t>
            </a:r>
            <a:r>
              <a:rPr lang="en-US" i="1" dirty="0" smtClean="0">
                <a:solidFill>
                  <a:schemeClr val="tx1"/>
                </a:solidFill>
              </a:rPr>
              <a:t>right side</a:t>
            </a:r>
            <a:r>
              <a:rPr lang="en-US" dirty="0" smtClean="0">
                <a:solidFill>
                  <a:schemeClr val="tx1"/>
                </a:solidFill>
              </a:rPr>
              <a:t> category</a:t>
            </a:r>
            <a:endParaRPr lang="en-US" dirty="0">
              <a:solidFill>
                <a:schemeClr val="tx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246420" y="2593456"/>
            <a:ext cx="4796827" cy="3063479"/>
          </a:xfrm>
          <a:prstGeom prst="rect">
            <a:avLst/>
          </a:prstGeom>
        </p:spPr>
      </p:pic>
      <p:sp>
        <p:nvSpPr>
          <p:cNvPr id="5" name="Text Box 10"/>
          <p:cNvSpPr txBox="1"/>
          <p:nvPr/>
        </p:nvSpPr>
        <p:spPr>
          <a:xfrm>
            <a:off x="2442118" y="5656935"/>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2018 Mathematics Standards</a:t>
            </a:r>
          </a:p>
        </p:txBody>
      </p:sp>
    </p:spTree>
    <p:extLst>
      <p:ext uri="{BB962C8B-B14F-4D97-AF65-F5344CB8AC3E}">
        <p14:creationId xmlns:p14="http://schemas.microsoft.com/office/powerpoint/2010/main" val="290436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Colorado Academic Standards Document</a:t>
            </a:r>
            <a:endParaRPr lang="en-US" dirty="0"/>
          </a:p>
        </p:txBody>
      </p:sp>
      <p:sp>
        <p:nvSpPr>
          <p:cNvPr id="3" name="Content Placeholder 2"/>
          <p:cNvSpPr>
            <a:spLocks noGrp="1"/>
          </p:cNvSpPr>
          <p:nvPr>
            <p:ph idx="1"/>
          </p:nvPr>
        </p:nvSpPr>
        <p:spPr/>
        <p:txBody>
          <a:bodyPr/>
          <a:lstStyle/>
          <a:p>
            <a:r>
              <a:rPr lang="en-US" dirty="0" smtClean="0">
                <a:solidFill>
                  <a:schemeClr val="tx1"/>
                </a:solidFill>
              </a:rPr>
              <a:t>Advanced high </a:t>
            </a:r>
            <a:r>
              <a:rPr lang="en-US" dirty="0">
                <a:solidFill>
                  <a:schemeClr val="tx1"/>
                </a:solidFill>
              </a:rPr>
              <a:t>s</a:t>
            </a:r>
            <a:r>
              <a:rPr lang="en-US" dirty="0" smtClean="0">
                <a:solidFill>
                  <a:schemeClr val="tx1"/>
                </a:solidFill>
              </a:rPr>
              <a:t>chool standards</a:t>
            </a:r>
            <a:endParaRPr lang="en-US" dirty="0">
              <a:solidFill>
                <a:schemeClr val="tx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020510" y="2668063"/>
            <a:ext cx="4216168" cy="3077161"/>
          </a:xfrm>
          <a:prstGeom prst="rect">
            <a:avLst/>
          </a:prstGeom>
        </p:spPr>
      </p:pic>
      <p:sp>
        <p:nvSpPr>
          <p:cNvPr id="5" name="Text Box 16"/>
          <p:cNvSpPr txBox="1"/>
          <p:nvPr/>
        </p:nvSpPr>
        <p:spPr>
          <a:xfrm>
            <a:off x="2675280" y="5645212"/>
            <a:ext cx="2550795"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a:solidFill>
                  <a:srgbClr val="44546A"/>
                </a:solidFill>
                <a:latin typeface="Calibri" panose="020F0502020204030204" pitchFamily="34" charset="0"/>
                <a:ea typeface="Calibri" panose="020F0502020204030204" pitchFamily="34" charset="0"/>
                <a:cs typeface="Times New Roman" panose="02020603050405020304" pitchFamily="18" charset="0"/>
              </a:rPr>
              <a:t>2018 Mathematics Standards</a:t>
            </a:r>
          </a:p>
        </p:txBody>
      </p:sp>
    </p:spTree>
    <p:extLst>
      <p:ext uri="{BB962C8B-B14F-4D97-AF65-F5344CB8AC3E}">
        <p14:creationId xmlns:p14="http://schemas.microsoft.com/office/powerpoint/2010/main" val="3861651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7223" y="1292679"/>
            <a:ext cx="6672183" cy="5143500"/>
          </a:xfrm>
          <a:prstGeom prst="rect">
            <a:avLst/>
          </a:prstGeom>
        </p:spPr>
      </p:pic>
      <p:sp>
        <p:nvSpPr>
          <p:cNvPr id="3" name="Title 2"/>
          <p:cNvSpPr>
            <a:spLocks noGrp="1"/>
          </p:cNvSpPr>
          <p:nvPr>
            <p:ph type="title"/>
          </p:nvPr>
        </p:nvSpPr>
        <p:spPr/>
        <p:txBody>
          <a:bodyPr/>
          <a:lstStyle/>
          <a:p>
            <a:r>
              <a:rPr lang="en-US" dirty="0"/>
              <a:t>Revised Colorado Academic Standards Document</a:t>
            </a:r>
          </a:p>
        </p:txBody>
      </p:sp>
    </p:spTree>
    <p:extLst>
      <p:ext uri="{BB962C8B-B14F-4D97-AF65-F5344CB8AC3E}">
        <p14:creationId xmlns:p14="http://schemas.microsoft.com/office/powerpoint/2010/main" val="2122395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33332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Introductions</a:t>
            </a:r>
            <a:endParaRPr lang="en-US" sz="3600" dirty="0">
              <a:solidFill>
                <a:schemeClr val="tx1"/>
              </a:solidFill>
            </a:endParaRPr>
          </a:p>
        </p:txBody>
      </p:sp>
      <p:sp>
        <p:nvSpPr>
          <p:cNvPr id="3" name="Content Placeholder 2"/>
          <p:cNvSpPr>
            <a:spLocks noGrp="1"/>
          </p:cNvSpPr>
          <p:nvPr>
            <p:ph idx="1"/>
          </p:nvPr>
        </p:nvSpPr>
        <p:spPr>
          <a:xfrm>
            <a:off x="628650" y="1908810"/>
            <a:ext cx="7886700" cy="2400300"/>
          </a:xfrm>
        </p:spPr>
        <p:txBody>
          <a:bodyPr/>
          <a:lstStyle/>
          <a:p>
            <a:r>
              <a:rPr lang="en-US" dirty="0" smtClean="0">
                <a:solidFill>
                  <a:schemeClr val="tx1"/>
                </a:solidFill>
              </a:rPr>
              <a:t>Joanie </a:t>
            </a:r>
            <a:r>
              <a:rPr lang="en-US" dirty="0" smtClean="0">
                <a:solidFill>
                  <a:schemeClr val="tx1"/>
                </a:solidFill>
              </a:rPr>
              <a:t>Funderburk, </a:t>
            </a:r>
            <a:r>
              <a:rPr lang="en-US" dirty="0">
                <a:solidFill>
                  <a:schemeClr val="tx1"/>
                </a:solidFill>
              </a:rPr>
              <a:t>President of the Colorado Council of Teachers of Mathematics</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50224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Purpose</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Provide an overview of the standards review and revision process</a:t>
            </a:r>
          </a:p>
          <a:p>
            <a:pPr marL="342900" indent="-342900">
              <a:buFont typeface="Arial" panose="020B0604020202020204" pitchFamily="34" charset="0"/>
              <a:buChar char="•"/>
            </a:pPr>
            <a:r>
              <a:rPr lang="en-US" dirty="0" smtClean="0">
                <a:solidFill>
                  <a:schemeClr val="tx1"/>
                </a:solidFill>
              </a:rPr>
              <a:t>What to look for in the revised Colorado academic standards document. </a:t>
            </a:r>
          </a:p>
          <a:p>
            <a:pPr marL="342900" indent="-342900">
              <a:buFont typeface="Arial" panose="020B0604020202020204" pitchFamily="34" charset="0"/>
              <a:buChar char="•"/>
            </a:pPr>
            <a:r>
              <a:rPr lang="en-US" dirty="0" smtClean="0">
                <a:solidFill>
                  <a:schemeClr val="tx1"/>
                </a:solidFill>
              </a:rPr>
              <a:t>Introduce the online system for the Colorado academic standards.</a:t>
            </a:r>
          </a:p>
          <a:p>
            <a:pPr marL="342900" indent="-342900">
              <a:buFont typeface="Arial" panose="020B0604020202020204" pitchFamily="34" charset="0"/>
              <a:buChar char="•"/>
            </a:pPr>
            <a:r>
              <a:rPr lang="en-US" dirty="0" smtClean="0">
                <a:solidFill>
                  <a:schemeClr val="tx1"/>
                </a:solidFill>
              </a:rPr>
              <a:t>Review the high level plan for implementation support</a:t>
            </a:r>
          </a:p>
          <a:p>
            <a:pPr marL="342900" indent="-342900">
              <a:buFont typeface="Arial" panose="020B0604020202020204" pitchFamily="34" charset="0"/>
              <a:buChar char="•"/>
            </a:pPr>
            <a:r>
              <a:rPr lang="en-US" dirty="0" smtClean="0">
                <a:solidFill>
                  <a:schemeClr val="tx1"/>
                </a:solidFill>
              </a:rPr>
              <a:t>Solicit feedback for the implementation of the revised science standards</a:t>
            </a:r>
          </a:p>
          <a:p>
            <a:pPr marL="342900" indent="-342900">
              <a:buFont typeface="Arial" panose="020B0604020202020204" pitchFamily="34" charset="0"/>
              <a:buChar char="•"/>
            </a:pP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25507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for the Review and Revision</a:t>
            </a:r>
            <a:endParaRPr lang="en-US" dirty="0"/>
          </a:p>
        </p:txBody>
      </p:sp>
      <p:sp>
        <p:nvSpPr>
          <p:cNvPr id="3" name="Content Placeholder 2"/>
          <p:cNvSpPr>
            <a:spLocks noGrp="1"/>
          </p:cNvSpPr>
          <p:nvPr>
            <p:ph idx="1"/>
          </p:nvPr>
        </p:nvSpPr>
        <p:spPr>
          <a:xfrm>
            <a:off x="522514" y="1463039"/>
            <a:ext cx="7992836" cy="5111932"/>
          </a:xfrm>
        </p:spPr>
        <p:txBody>
          <a:bodyPr>
            <a:normAutofit/>
          </a:bodyPr>
          <a:lstStyle/>
          <a:p>
            <a:pPr marL="342900" indent="-342900">
              <a:buFont typeface="Arial" panose="020B0604020202020204" pitchFamily="34" charset="0"/>
              <a:buChar char="•"/>
            </a:pPr>
            <a:r>
              <a:rPr lang="en-US" b="1" dirty="0" smtClean="0">
                <a:solidFill>
                  <a:schemeClr val="tx1"/>
                </a:solidFill>
              </a:rPr>
              <a:t>Transparent</a:t>
            </a:r>
          </a:p>
          <a:p>
            <a:pPr marL="342900" indent="-342900">
              <a:buFont typeface="Arial" panose="020B0604020202020204" pitchFamily="34" charset="0"/>
              <a:buChar char="•"/>
            </a:pPr>
            <a:r>
              <a:rPr lang="en-US" b="1" dirty="0" smtClean="0">
                <a:solidFill>
                  <a:schemeClr val="tx1"/>
                </a:solidFill>
              </a:rPr>
              <a:t>Inclusive</a:t>
            </a:r>
          </a:p>
          <a:p>
            <a:pPr marL="342900" indent="-342900">
              <a:buFont typeface="Arial" panose="020B0604020202020204" pitchFamily="34" charset="0"/>
              <a:buChar char="•"/>
            </a:pPr>
            <a:r>
              <a:rPr lang="en-US" b="1" dirty="0" smtClean="0">
                <a:solidFill>
                  <a:schemeClr val="tx1"/>
                </a:solidFill>
              </a:rPr>
              <a:t>Research-informed</a:t>
            </a:r>
          </a:p>
          <a:p>
            <a:pPr marL="342900" indent="-342900">
              <a:buFont typeface="Arial" panose="020B0604020202020204" pitchFamily="34" charset="0"/>
              <a:buChar char="•"/>
            </a:pPr>
            <a:r>
              <a:rPr lang="en-US" b="1" dirty="0" smtClean="0">
                <a:solidFill>
                  <a:schemeClr val="tx1"/>
                </a:solidFill>
              </a:rPr>
              <a:t>Consistent</a:t>
            </a:r>
          </a:p>
          <a:p>
            <a:pPr marL="342900" indent="-342900">
              <a:buFont typeface="Arial" panose="020B0604020202020204" pitchFamily="34" charset="0"/>
              <a:buChar char="•"/>
            </a:pPr>
            <a:r>
              <a:rPr lang="en-US" b="1" dirty="0" smtClean="0">
                <a:solidFill>
                  <a:schemeClr val="tx1"/>
                </a:solidFill>
              </a:rPr>
              <a:t>Substantive</a:t>
            </a:r>
          </a:p>
          <a:p>
            <a:pPr marL="342900" indent="-342900">
              <a:buFont typeface="Arial" panose="020B0604020202020204" pitchFamily="34" charset="0"/>
              <a:buChar char="•"/>
            </a:pPr>
            <a:r>
              <a:rPr lang="en-US" b="1" dirty="0" smtClean="0">
                <a:solidFill>
                  <a:schemeClr val="tx1"/>
                </a:solidFill>
              </a:rPr>
              <a:t>Improvement-oriented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11517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Standards Review and Revision:</a:t>
            </a:r>
            <a:br>
              <a:rPr lang="en-US" sz="2800" dirty="0"/>
            </a:br>
            <a:r>
              <a:rPr lang="en-US" sz="2800" dirty="0"/>
              <a:t>Roles and Responsibilities</a:t>
            </a:r>
            <a:endParaRPr lang="en-US" sz="2800" dirty="0">
              <a:solidFill>
                <a:schemeClr val="tx1"/>
              </a:solidFill>
            </a:endParaRPr>
          </a:p>
        </p:txBody>
      </p:sp>
      <p:sp>
        <p:nvSpPr>
          <p:cNvPr id="3" name="Content Placeholder 2"/>
          <p:cNvSpPr>
            <a:spLocks noGrp="1"/>
          </p:cNvSpPr>
          <p:nvPr>
            <p:ph idx="1"/>
          </p:nvPr>
        </p:nvSpPr>
        <p:spPr>
          <a:xfrm>
            <a:off x="628650" y="1763665"/>
            <a:ext cx="7886700" cy="3522319"/>
          </a:xfrm>
        </p:spPr>
        <p:txBody>
          <a:bodyPr>
            <a:normAutofit/>
          </a:bodyPr>
          <a:lstStyle/>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5</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2906134848"/>
              </p:ext>
            </p:extLst>
          </p:nvPr>
        </p:nvGraphicFramePr>
        <p:xfrm>
          <a:off x="0" y="1176145"/>
          <a:ext cx="8762259" cy="5093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49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Standards Review and Revision Timeline</a:t>
            </a:r>
            <a:endParaRPr lang="en-US" sz="2800" dirty="0"/>
          </a:p>
        </p:txBody>
      </p:sp>
      <p:pic>
        <p:nvPicPr>
          <p:cNvPr id="5" name="Picture 2" descr="C:\Users\Colsman_M\Documents\1 Standards revision 2018\SBE\June 2017\Standards R and R timeline pictur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105" y="1643019"/>
            <a:ext cx="9357360" cy="216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640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Data sources for revision</a:t>
            </a:r>
            <a:endParaRPr lang="en-US" sz="2800" dirty="0">
              <a:solidFill>
                <a:schemeClr val="tx1"/>
              </a:solidFill>
            </a:endParaRPr>
          </a:p>
        </p:txBody>
      </p:sp>
      <p:sp>
        <p:nvSpPr>
          <p:cNvPr id="3" name="Content Placeholder 2"/>
          <p:cNvSpPr>
            <a:spLocks noGrp="1"/>
          </p:cNvSpPr>
          <p:nvPr>
            <p:ph idx="1"/>
          </p:nvPr>
        </p:nvSpPr>
        <p:spPr>
          <a:xfrm>
            <a:off x="628650" y="1813769"/>
            <a:ext cx="7886700" cy="3973256"/>
          </a:xfrm>
        </p:spPr>
        <p:txBody>
          <a:bodyPr>
            <a:normAutofit/>
          </a:bodyPr>
          <a:lstStyle/>
          <a:p>
            <a:pPr lvl="1"/>
            <a:endParaRPr lang="en-US" dirty="0"/>
          </a:p>
          <a:p>
            <a:pPr lvl="1"/>
            <a:endParaRPr lang="en-US" dirty="0"/>
          </a:p>
          <a:p>
            <a:endParaRPr lang="en-US" dirty="0"/>
          </a:p>
          <a:p>
            <a:pPr marL="342900" indent="-342900">
              <a:buFont typeface="Arial" panose="020B0604020202020204" pitchFamily="34" charset="0"/>
              <a:buChar char="•"/>
            </a:pPr>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7</a:t>
            </a:fld>
            <a:endParaRPr lang="en-US" dirty="0">
              <a:solidFill>
                <a:prstClr val="black">
                  <a:tint val="75000"/>
                </a:prstClr>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1697157463"/>
              </p:ext>
            </p:extLst>
          </p:nvPr>
        </p:nvGraphicFramePr>
        <p:xfrm>
          <a:off x="508211" y="1441223"/>
          <a:ext cx="7886700" cy="5037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7509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Selection </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solidFill>
                  <a:schemeClr val="tx1"/>
                </a:solidFill>
              </a:rPr>
              <a:t>Applications were considered using a </a:t>
            </a:r>
            <a:r>
              <a:rPr lang="en-US" dirty="0" smtClean="0">
                <a:solidFill>
                  <a:schemeClr val="tx1"/>
                </a:solidFill>
              </a:rPr>
              <a:t>blind-review process </a:t>
            </a:r>
            <a:r>
              <a:rPr lang="en-US" dirty="0">
                <a:solidFill>
                  <a:schemeClr val="tx1"/>
                </a:solidFill>
              </a:rPr>
              <a:t>considering only the applicants’ qualifications.</a:t>
            </a:r>
          </a:p>
          <a:p>
            <a:pPr marL="342900" indent="-342900">
              <a:buFont typeface="Arial" panose="020B0604020202020204" pitchFamily="34" charset="0"/>
              <a:buChar char="•"/>
            </a:pPr>
            <a:r>
              <a:rPr lang="en-US" dirty="0" smtClean="0">
                <a:solidFill>
                  <a:schemeClr val="tx1"/>
                </a:solidFill>
              </a:rPr>
              <a:t>Committees included educators </a:t>
            </a:r>
            <a:r>
              <a:rPr lang="en-US" dirty="0">
                <a:solidFill>
                  <a:schemeClr val="tx1"/>
                </a:solidFill>
              </a:rPr>
              <a:t>(across all grade </a:t>
            </a:r>
            <a:r>
              <a:rPr lang="en-US" dirty="0" smtClean="0">
                <a:solidFill>
                  <a:schemeClr val="tx1"/>
                </a:solidFill>
              </a:rPr>
              <a:t>bands P </a:t>
            </a:r>
            <a:r>
              <a:rPr lang="en-US" dirty="0">
                <a:solidFill>
                  <a:schemeClr val="tx1"/>
                </a:solidFill>
              </a:rPr>
              <a:t>– 12), business leaders, representatives from </a:t>
            </a:r>
            <a:r>
              <a:rPr lang="en-US" dirty="0" smtClean="0">
                <a:solidFill>
                  <a:schemeClr val="tx1"/>
                </a:solidFill>
              </a:rPr>
              <a:t>higher education</a:t>
            </a:r>
            <a:r>
              <a:rPr lang="en-US" dirty="0">
                <a:solidFill>
                  <a:schemeClr val="tx1"/>
                </a:solidFill>
              </a:rPr>
              <a:t>, and parents/community members.</a:t>
            </a:r>
          </a:p>
          <a:p>
            <a:pPr marL="342900" indent="-342900">
              <a:buFont typeface="Arial" panose="020B0604020202020204" pitchFamily="34" charset="0"/>
              <a:buChar char="•"/>
            </a:pPr>
            <a:r>
              <a:rPr lang="en-US" dirty="0" smtClean="0">
                <a:solidFill>
                  <a:schemeClr val="tx1"/>
                </a:solidFill>
              </a:rPr>
              <a:t>Consideration was given </a:t>
            </a:r>
            <a:r>
              <a:rPr lang="en-US" dirty="0">
                <a:solidFill>
                  <a:schemeClr val="tx1"/>
                </a:solidFill>
              </a:rPr>
              <a:t>to applicants </a:t>
            </a:r>
            <a:r>
              <a:rPr lang="en-US" dirty="0" smtClean="0">
                <a:solidFill>
                  <a:schemeClr val="tx1"/>
                </a:solidFill>
              </a:rPr>
              <a:t>representing different </a:t>
            </a:r>
            <a:r>
              <a:rPr lang="en-US" dirty="0">
                <a:solidFill>
                  <a:schemeClr val="tx1"/>
                </a:solidFill>
              </a:rPr>
              <a:t>geographic regions and student populations (</a:t>
            </a:r>
            <a:r>
              <a:rPr lang="en-US" dirty="0" err="1">
                <a:solidFill>
                  <a:schemeClr val="tx1"/>
                </a:solidFill>
              </a:rPr>
              <a:t>i.e</a:t>
            </a:r>
            <a:r>
              <a:rPr lang="en-US" dirty="0" err="1" smtClean="0">
                <a:solidFill>
                  <a:schemeClr val="tx1"/>
                </a:solidFill>
              </a:rPr>
              <a:t>.,gifted</a:t>
            </a:r>
            <a:r>
              <a:rPr lang="en-US" dirty="0" smtClean="0">
                <a:solidFill>
                  <a:schemeClr val="tx1"/>
                </a:solidFill>
              </a:rPr>
              <a:t> </a:t>
            </a:r>
            <a:r>
              <a:rPr lang="en-US" dirty="0">
                <a:solidFill>
                  <a:schemeClr val="tx1"/>
                </a:solidFill>
              </a:rPr>
              <a:t>and talented, students with disabilities, </a:t>
            </a:r>
            <a:r>
              <a:rPr lang="en-US" dirty="0" smtClean="0">
                <a:solidFill>
                  <a:schemeClr val="tx1"/>
                </a:solidFill>
              </a:rPr>
              <a:t>English Learners).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27168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Committee Decision Making Process</a:t>
            </a:r>
            <a:endParaRPr lang="en-US" sz="2800" dirty="0">
              <a:solidFill>
                <a:schemeClr val="tx1"/>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pPr marL="457200" lvl="1" indent="0">
              <a:buNone/>
            </a:pPr>
            <a:endParaRPr lang="en-US" dirty="0"/>
          </a:p>
          <a:p>
            <a:endParaRPr lang="en-US" dirty="0"/>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9</a:t>
            </a:fld>
            <a:endParaRPr lang="en-US" dirty="0">
              <a:solidFill>
                <a:prstClr val="black">
                  <a:tint val="75000"/>
                </a:prstClr>
              </a:solidFill>
            </a:endParaRPr>
          </a:p>
        </p:txBody>
      </p:sp>
      <p:sp>
        <p:nvSpPr>
          <p:cNvPr id="7" name="Content Placeholder 4"/>
          <p:cNvSpPr txBox="1">
            <a:spLocks/>
          </p:cNvSpPr>
          <p:nvPr/>
        </p:nvSpPr>
        <p:spPr>
          <a:xfrm>
            <a:off x="628650" y="1684451"/>
            <a:ext cx="7886700" cy="503702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5C6670"/>
                </a:solidFill>
                <a:latin typeface="Trebuchet MS" panose="020B06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committees considered the following factors as they proposed revisions to the standards:</a:t>
            </a:r>
          </a:p>
          <a:p>
            <a:pPr lvl="1"/>
            <a:r>
              <a:rPr lang="en-US" dirty="0" smtClean="0"/>
              <a:t>How high is the demand for change (i.e., number of stakeholders, variety of stakeholders, number of sources)?</a:t>
            </a:r>
          </a:p>
          <a:p>
            <a:pPr lvl="1"/>
            <a:r>
              <a:rPr lang="en-US" dirty="0" smtClean="0"/>
              <a:t>What is the scope of the proposed change (i.e., one grade level, many grade levels, many subject areas)?</a:t>
            </a:r>
          </a:p>
          <a:p>
            <a:pPr lvl="1"/>
            <a:r>
              <a:rPr lang="en-US" dirty="0" smtClean="0"/>
              <a:t>What would be the effect (positive or negative) on classroom teaching and student learning?</a:t>
            </a:r>
          </a:p>
          <a:p>
            <a:pPr lvl="1"/>
            <a:r>
              <a:rPr lang="en-US" dirty="0" smtClean="0"/>
              <a:t>What might be the potential cost (i.e., financial, staff time and training)?</a:t>
            </a:r>
          </a:p>
          <a:p>
            <a:pPr lvl="1"/>
            <a:r>
              <a:rPr lang="en-US" b="1" u="sng" dirty="0" smtClean="0"/>
              <a:t>Do the benefits of a proposed change outweigh the costs?</a:t>
            </a:r>
          </a:p>
          <a:p>
            <a:pPr lvl="1"/>
            <a:endParaRPr lang="en-US" dirty="0" smtClean="0"/>
          </a:p>
          <a:p>
            <a:pPr lvl="1"/>
            <a:endParaRPr lang="en-US" dirty="0" smtClean="0"/>
          </a:p>
        </p:txBody>
      </p:sp>
    </p:spTree>
    <p:extLst>
      <p:ext uri="{BB962C8B-B14F-4D97-AF65-F5344CB8AC3E}">
        <p14:creationId xmlns:p14="http://schemas.microsoft.com/office/powerpoint/2010/main" val="477794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5207</TotalTime>
  <Words>730</Words>
  <Application>Microsoft Office PowerPoint</Application>
  <PresentationFormat>On-screen Show (4:3)</PresentationFormat>
  <Paragraphs>131</Paragraphs>
  <Slides>19</Slides>
  <Notes>5</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Light Blue to Green Theme</vt:lpstr>
      <vt:lpstr>1_Light Blue to Green Theme</vt:lpstr>
      <vt:lpstr>Colorado Academic Standards 2020 Mathematics  </vt:lpstr>
      <vt:lpstr>Introductions</vt:lpstr>
      <vt:lpstr>Information and Purpose</vt:lpstr>
      <vt:lpstr>Guiding Principles for the Review and Revision</vt:lpstr>
      <vt:lpstr>Standards Review and Revision: Roles and Responsibilities</vt:lpstr>
      <vt:lpstr>Standards Review and Revision Timeline</vt:lpstr>
      <vt:lpstr>Data sources for revision</vt:lpstr>
      <vt:lpstr>Committee Selection </vt:lpstr>
      <vt:lpstr>Committee Decision Making Process</vt:lpstr>
      <vt:lpstr>Turn and Talk Consider your school or district staff and other stakeholders:  What impact do you anticipate the revisions might have on the work you do collectively with them?</vt:lpstr>
      <vt:lpstr>Standards Final Approval  </vt:lpstr>
      <vt:lpstr>Recommendations – All Subjects</vt:lpstr>
      <vt:lpstr>Revised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lpstr>Questions</vt:lpstr>
    </vt:vector>
  </TitlesOfParts>
  <Company>Colorado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Review and Revision: Social Studies, Science and Mathematics Committees Final Recommendations  Presentation to the  Colorado State Board of Education April XX, 2018</dc:title>
  <dc:creator>Cobb, Floyd</dc:creator>
  <cp:lastModifiedBy>Bruno, Joanna</cp:lastModifiedBy>
  <cp:revision>83</cp:revision>
  <dcterms:created xsi:type="dcterms:W3CDTF">2018-03-27T22:07:41Z</dcterms:created>
  <dcterms:modified xsi:type="dcterms:W3CDTF">2018-09-19T20:39:09Z</dcterms:modified>
</cp:coreProperties>
</file>