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16"/>
  </p:notesMasterIdLst>
  <p:sldIdLst>
    <p:sldId id="273" r:id="rId3"/>
    <p:sldId id="257" r:id="rId4"/>
    <p:sldId id="258" r:id="rId5"/>
    <p:sldId id="259" r:id="rId6"/>
    <p:sldId id="263" r:id="rId7"/>
    <p:sldId id="274" r:id="rId8"/>
    <p:sldId id="265" r:id="rId9"/>
    <p:sldId id="266" r:id="rId10"/>
    <p:sldId id="267" r:id="rId11"/>
    <p:sldId id="268" r:id="rId12"/>
    <p:sldId id="269" r:id="rId13"/>
    <p:sldId id="275"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9"/>
    <p:restoredTop sz="94700"/>
  </p:normalViewPr>
  <p:slideViewPr>
    <p:cSldViewPr snapToGrid="0" snapToObjects="1">
      <p:cViewPr>
        <p:scale>
          <a:sx n="100" d="100"/>
          <a:sy n="100" d="100"/>
        </p:scale>
        <p:origin x="1786" y="1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34F5E8-70F2-4295-8995-64CC15962967}"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US"/>
        </a:p>
      </dgm:t>
    </dgm:pt>
    <dgm:pt modelId="{FD21A1CD-8103-4535-829F-1B9DA3FEF400}">
      <dgm:prSet phldrT="[Text]" custT="1"/>
      <dgm:spPr/>
      <dgm:t>
        <a:bodyPr/>
        <a:lstStyle/>
        <a:p>
          <a:r>
            <a:rPr lang="en-US" sz="1400" b="1" dirty="0">
              <a:solidFill>
                <a:schemeClr val="tx1"/>
              </a:solidFill>
            </a:rPr>
            <a:t>State Board of Education</a:t>
          </a:r>
        </a:p>
        <a:p>
          <a:r>
            <a:rPr lang="en-US" sz="1400" b="0" dirty="0">
              <a:solidFill>
                <a:schemeClr val="tx1"/>
              </a:solidFill>
            </a:rPr>
            <a:t>Made decisions to guide the review and revision process; approve revisions</a:t>
          </a:r>
        </a:p>
      </dgm:t>
    </dgm:pt>
    <dgm:pt modelId="{B6F01990-57F6-49BA-877F-EABCDFE28BCE}" type="parTrans" cxnId="{1AA5D247-26E1-4516-8DDD-3474C449150B}">
      <dgm:prSet/>
      <dgm:spPr/>
      <dgm:t>
        <a:bodyPr/>
        <a:lstStyle/>
        <a:p>
          <a:endParaRPr lang="en-US" sz="4000"/>
        </a:p>
      </dgm:t>
    </dgm:pt>
    <dgm:pt modelId="{5F3A5F07-611F-4630-BBB2-C994E9F2ECC8}" type="sibTrans" cxnId="{1AA5D247-26E1-4516-8DDD-3474C449150B}">
      <dgm:prSet/>
      <dgm:spPr/>
      <dgm:t>
        <a:bodyPr/>
        <a:lstStyle/>
        <a:p>
          <a:endParaRPr lang="en-US" sz="4000"/>
        </a:p>
      </dgm:t>
    </dgm:pt>
    <dgm:pt modelId="{F2C90BB1-2298-483D-8A3C-E21C9FAA4D45}">
      <dgm:prSet phldrT="[Text]" custT="1"/>
      <dgm:spPr/>
      <dgm:t>
        <a:bodyPr/>
        <a:lstStyle/>
        <a:p>
          <a:r>
            <a:rPr lang="en-US" sz="1400" b="1" dirty="0"/>
            <a:t>Stakeholders</a:t>
          </a:r>
        </a:p>
        <a:p>
          <a:r>
            <a:rPr lang="en-US" sz="1400" dirty="0"/>
            <a:t>Provided feedback  on standards review process and proposed revisions </a:t>
          </a:r>
        </a:p>
      </dgm:t>
    </dgm:pt>
    <dgm:pt modelId="{DD48AFCF-9B0B-4105-82F9-C2909F833B7F}" type="parTrans" cxnId="{C0E6D329-1C0F-43BC-A790-EE1B3621F388}">
      <dgm:prSet/>
      <dgm:spPr/>
      <dgm:t>
        <a:bodyPr/>
        <a:lstStyle/>
        <a:p>
          <a:endParaRPr lang="en-US" sz="4000"/>
        </a:p>
      </dgm:t>
    </dgm:pt>
    <dgm:pt modelId="{B7A5C74A-1414-4B07-9B5F-FDC4678B3164}" type="sibTrans" cxnId="{C0E6D329-1C0F-43BC-A790-EE1B3621F388}">
      <dgm:prSet/>
      <dgm:spPr/>
      <dgm:t>
        <a:bodyPr/>
        <a:lstStyle/>
        <a:p>
          <a:endParaRPr lang="en-US" sz="4000"/>
        </a:p>
      </dgm:t>
    </dgm:pt>
    <dgm:pt modelId="{0EA12872-5FFB-4BF4-91CF-5D705C486987}">
      <dgm:prSet phldrT="[Text]" custT="1"/>
      <dgm:spPr/>
      <dgm:t>
        <a:bodyPr/>
        <a:lstStyle/>
        <a:p>
          <a:r>
            <a:rPr lang="en-US" sz="1400" b="1" dirty="0">
              <a:solidFill>
                <a:schemeClr val="tx1"/>
              </a:solidFill>
            </a:rPr>
            <a:t>Review Committees</a:t>
          </a:r>
        </a:p>
        <a:p>
          <a:r>
            <a:rPr lang="en-US" sz="1400" dirty="0">
              <a:solidFill>
                <a:schemeClr val="tx1"/>
              </a:solidFill>
            </a:rPr>
            <a:t>Proposed revisions to the standards for State Board consideration</a:t>
          </a:r>
        </a:p>
      </dgm:t>
    </dgm:pt>
    <dgm:pt modelId="{26A2A579-D543-47E5-A3E5-00B050EACC4F}" type="parTrans" cxnId="{2493FF11-66A4-4A35-AFB9-C0FEF90C19F9}">
      <dgm:prSet/>
      <dgm:spPr/>
      <dgm:t>
        <a:bodyPr/>
        <a:lstStyle/>
        <a:p>
          <a:endParaRPr lang="en-US" sz="4000"/>
        </a:p>
      </dgm:t>
    </dgm:pt>
    <dgm:pt modelId="{09F3DB4E-F1CA-4914-9820-2F157ED95E3C}" type="sibTrans" cxnId="{2493FF11-66A4-4A35-AFB9-C0FEF90C19F9}">
      <dgm:prSet/>
      <dgm:spPr/>
      <dgm:t>
        <a:bodyPr/>
        <a:lstStyle/>
        <a:p>
          <a:endParaRPr lang="en-US" sz="4000"/>
        </a:p>
      </dgm:t>
    </dgm:pt>
    <dgm:pt modelId="{A7D3272E-0BD8-4442-A301-B8E300D757D2}">
      <dgm:prSet phldrT="[Text]" custT="1"/>
      <dgm:spPr/>
      <dgm:t>
        <a:bodyPr/>
        <a:lstStyle/>
        <a:p>
          <a:r>
            <a:rPr lang="en-US" sz="1400" b="1" dirty="0">
              <a:solidFill>
                <a:schemeClr val="tx1"/>
              </a:solidFill>
            </a:rPr>
            <a:t>CDE Staff</a:t>
          </a:r>
        </a:p>
        <a:p>
          <a:r>
            <a:rPr lang="en-US" sz="1400" b="0" dirty="0">
              <a:solidFill>
                <a:schemeClr val="tx1"/>
              </a:solidFill>
            </a:rPr>
            <a:t>Facilitated the review and revision process and staff the content area committees</a:t>
          </a:r>
        </a:p>
      </dgm:t>
    </dgm:pt>
    <dgm:pt modelId="{7326FD97-A437-4B9C-8C5C-AF5FE586BDA9}" type="parTrans" cxnId="{4EF9C9D1-A657-49CC-9F13-C39227FD01A6}">
      <dgm:prSet/>
      <dgm:spPr/>
      <dgm:t>
        <a:bodyPr/>
        <a:lstStyle/>
        <a:p>
          <a:endParaRPr lang="en-US" sz="4000"/>
        </a:p>
      </dgm:t>
    </dgm:pt>
    <dgm:pt modelId="{AFB901E0-478B-47DE-BC4F-02A9EEFF6230}" type="sibTrans" cxnId="{4EF9C9D1-A657-49CC-9F13-C39227FD01A6}">
      <dgm:prSet/>
      <dgm:spPr/>
      <dgm:t>
        <a:bodyPr/>
        <a:lstStyle/>
        <a:p>
          <a:endParaRPr lang="en-US" sz="4000"/>
        </a:p>
      </dgm:t>
    </dgm:pt>
    <dgm:pt modelId="{0E65177F-B103-4CA2-9654-2A3261D3A6A0}" type="pres">
      <dgm:prSet presAssocID="{8D34F5E8-70F2-4295-8995-64CC15962967}" presName="Name0" presStyleCnt="0">
        <dgm:presLayoutVars>
          <dgm:chMax val="1"/>
          <dgm:dir/>
          <dgm:animLvl val="ctr"/>
          <dgm:resizeHandles val="exact"/>
        </dgm:presLayoutVars>
      </dgm:prSet>
      <dgm:spPr/>
      <dgm:t>
        <a:bodyPr/>
        <a:lstStyle/>
        <a:p>
          <a:endParaRPr lang="en-US"/>
        </a:p>
      </dgm:t>
    </dgm:pt>
    <dgm:pt modelId="{63C349C8-A34F-4FC4-9356-C8EEA926A355}" type="pres">
      <dgm:prSet presAssocID="{FD21A1CD-8103-4535-829F-1B9DA3FEF400}" presName="centerShape" presStyleLbl="node0" presStyleIdx="0" presStyleCnt="1"/>
      <dgm:spPr/>
      <dgm:t>
        <a:bodyPr/>
        <a:lstStyle/>
        <a:p>
          <a:endParaRPr lang="en-US"/>
        </a:p>
      </dgm:t>
    </dgm:pt>
    <dgm:pt modelId="{2F525C0B-B82E-4B88-B485-CB21158A752A}" type="pres">
      <dgm:prSet presAssocID="{F2C90BB1-2298-483D-8A3C-E21C9FAA4D45}" presName="node" presStyleLbl="node1" presStyleIdx="0" presStyleCnt="3" custScaleX="139896" custScaleY="140064" custRadScaleRad="101661">
        <dgm:presLayoutVars>
          <dgm:bulletEnabled val="1"/>
        </dgm:presLayoutVars>
      </dgm:prSet>
      <dgm:spPr/>
      <dgm:t>
        <a:bodyPr/>
        <a:lstStyle/>
        <a:p>
          <a:endParaRPr lang="en-US"/>
        </a:p>
      </dgm:t>
    </dgm:pt>
    <dgm:pt modelId="{7E6CFF04-7C12-432E-BE63-2177135CBEEE}" type="pres">
      <dgm:prSet presAssocID="{F2C90BB1-2298-483D-8A3C-E21C9FAA4D45}" presName="dummy" presStyleCnt="0"/>
      <dgm:spPr/>
    </dgm:pt>
    <dgm:pt modelId="{BE09B83B-199C-451A-900A-C761CCB9BE19}" type="pres">
      <dgm:prSet presAssocID="{B7A5C74A-1414-4B07-9B5F-FDC4678B3164}" presName="sibTrans" presStyleLbl="sibTrans2D1" presStyleIdx="0" presStyleCnt="3"/>
      <dgm:spPr/>
      <dgm:t>
        <a:bodyPr/>
        <a:lstStyle/>
        <a:p>
          <a:endParaRPr lang="en-US"/>
        </a:p>
      </dgm:t>
    </dgm:pt>
    <dgm:pt modelId="{53D2C58A-EF77-45AB-A202-44147190645A}" type="pres">
      <dgm:prSet presAssocID="{0EA12872-5FFB-4BF4-91CF-5D705C486987}" presName="node" presStyleLbl="node1" presStyleIdx="1" presStyleCnt="3" custScaleX="139896" custScaleY="140064">
        <dgm:presLayoutVars>
          <dgm:bulletEnabled val="1"/>
        </dgm:presLayoutVars>
      </dgm:prSet>
      <dgm:spPr/>
      <dgm:t>
        <a:bodyPr/>
        <a:lstStyle/>
        <a:p>
          <a:endParaRPr lang="en-US"/>
        </a:p>
      </dgm:t>
    </dgm:pt>
    <dgm:pt modelId="{E6D71BEA-5AA7-4C30-8BC2-345E562E8CF4}" type="pres">
      <dgm:prSet presAssocID="{0EA12872-5FFB-4BF4-91CF-5D705C486987}" presName="dummy" presStyleCnt="0"/>
      <dgm:spPr/>
    </dgm:pt>
    <dgm:pt modelId="{1A9D1790-7B7E-4F40-AA4A-DFF9793548A3}" type="pres">
      <dgm:prSet presAssocID="{09F3DB4E-F1CA-4914-9820-2F157ED95E3C}" presName="sibTrans" presStyleLbl="sibTrans2D1" presStyleIdx="1" presStyleCnt="3"/>
      <dgm:spPr/>
      <dgm:t>
        <a:bodyPr/>
        <a:lstStyle/>
        <a:p>
          <a:endParaRPr lang="en-US"/>
        </a:p>
      </dgm:t>
    </dgm:pt>
    <dgm:pt modelId="{637A54D8-82D1-4E05-AF12-B739F649EF5E}" type="pres">
      <dgm:prSet presAssocID="{A7D3272E-0BD8-4442-A301-B8E300D757D2}" presName="node" presStyleLbl="node1" presStyleIdx="2" presStyleCnt="3" custScaleX="139896" custScaleY="140064">
        <dgm:presLayoutVars>
          <dgm:bulletEnabled val="1"/>
        </dgm:presLayoutVars>
      </dgm:prSet>
      <dgm:spPr/>
      <dgm:t>
        <a:bodyPr/>
        <a:lstStyle/>
        <a:p>
          <a:endParaRPr lang="en-US"/>
        </a:p>
      </dgm:t>
    </dgm:pt>
    <dgm:pt modelId="{EDDAB019-8374-4EA2-94A8-4DECA7E6B0E0}" type="pres">
      <dgm:prSet presAssocID="{A7D3272E-0BD8-4442-A301-B8E300D757D2}" presName="dummy" presStyleCnt="0"/>
      <dgm:spPr/>
    </dgm:pt>
    <dgm:pt modelId="{88AF5EEB-5DF6-41FC-AD7C-174CCCBCE613}" type="pres">
      <dgm:prSet presAssocID="{AFB901E0-478B-47DE-BC4F-02A9EEFF6230}" presName="sibTrans" presStyleLbl="sibTrans2D1" presStyleIdx="2" presStyleCnt="3"/>
      <dgm:spPr/>
      <dgm:t>
        <a:bodyPr/>
        <a:lstStyle/>
        <a:p>
          <a:endParaRPr lang="en-US"/>
        </a:p>
      </dgm:t>
    </dgm:pt>
  </dgm:ptLst>
  <dgm:cxnLst>
    <dgm:cxn modelId="{6450A782-B48D-9944-9472-A8AB7828E855}" type="presOf" srcId="{8D34F5E8-70F2-4295-8995-64CC15962967}" destId="{0E65177F-B103-4CA2-9654-2A3261D3A6A0}" srcOrd="0" destOrd="0" presId="urn:microsoft.com/office/officeart/2005/8/layout/radial6"/>
    <dgm:cxn modelId="{4EF9C9D1-A657-49CC-9F13-C39227FD01A6}" srcId="{FD21A1CD-8103-4535-829F-1B9DA3FEF400}" destId="{A7D3272E-0BD8-4442-A301-B8E300D757D2}" srcOrd="2" destOrd="0" parTransId="{7326FD97-A437-4B9C-8C5C-AF5FE586BDA9}" sibTransId="{AFB901E0-478B-47DE-BC4F-02A9EEFF6230}"/>
    <dgm:cxn modelId="{B8F3AB79-BF32-6342-A57F-98FA1C252E29}" type="presOf" srcId="{A7D3272E-0BD8-4442-A301-B8E300D757D2}" destId="{637A54D8-82D1-4E05-AF12-B739F649EF5E}" srcOrd="0" destOrd="0" presId="urn:microsoft.com/office/officeart/2005/8/layout/radial6"/>
    <dgm:cxn modelId="{E7CD2E65-2BD2-674A-BC09-C5BF0E7F26AF}" type="presOf" srcId="{09F3DB4E-F1CA-4914-9820-2F157ED95E3C}" destId="{1A9D1790-7B7E-4F40-AA4A-DFF9793548A3}" srcOrd="0" destOrd="0" presId="urn:microsoft.com/office/officeart/2005/8/layout/radial6"/>
    <dgm:cxn modelId="{1AA5D247-26E1-4516-8DDD-3474C449150B}" srcId="{8D34F5E8-70F2-4295-8995-64CC15962967}" destId="{FD21A1CD-8103-4535-829F-1B9DA3FEF400}" srcOrd="0" destOrd="0" parTransId="{B6F01990-57F6-49BA-877F-EABCDFE28BCE}" sibTransId="{5F3A5F07-611F-4630-BBB2-C994E9F2ECC8}"/>
    <dgm:cxn modelId="{39AE47B2-E75C-964C-909F-3E266EC9ED7E}" type="presOf" srcId="{AFB901E0-478B-47DE-BC4F-02A9EEFF6230}" destId="{88AF5EEB-5DF6-41FC-AD7C-174CCCBCE613}" srcOrd="0" destOrd="0" presId="urn:microsoft.com/office/officeart/2005/8/layout/radial6"/>
    <dgm:cxn modelId="{74B49866-1A3A-DE41-9DA7-BD9DF2582303}" type="presOf" srcId="{F2C90BB1-2298-483D-8A3C-E21C9FAA4D45}" destId="{2F525C0B-B82E-4B88-B485-CB21158A752A}" srcOrd="0" destOrd="0" presId="urn:microsoft.com/office/officeart/2005/8/layout/radial6"/>
    <dgm:cxn modelId="{2493FF11-66A4-4A35-AFB9-C0FEF90C19F9}" srcId="{FD21A1CD-8103-4535-829F-1B9DA3FEF400}" destId="{0EA12872-5FFB-4BF4-91CF-5D705C486987}" srcOrd="1" destOrd="0" parTransId="{26A2A579-D543-47E5-A3E5-00B050EACC4F}" sibTransId="{09F3DB4E-F1CA-4914-9820-2F157ED95E3C}"/>
    <dgm:cxn modelId="{A78546A2-C25A-2B45-AC97-5DF9E2A35859}" type="presOf" srcId="{0EA12872-5FFB-4BF4-91CF-5D705C486987}" destId="{53D2C58A-EF77-45AB-A202-44147190645A}" srcOrd="0" destOrd="0" presId="urn:microsoft.com/office/officeart/2005/8/layout/radial6"/>
    <dgm:cxn modelId="{C0E6D329-1C0F-43BC-A790-EE1B3621F388}" srcId="{FD21A1CD-8103-4535-829F-1B9DA3FEF400}" destId="{F2C90BB1-2298-483D-8A3C-E21C9FAA4D45}" srcOrd="0" destOrd="0" parTransId="{DD48AFCF-9B0B-4105-82F9-C2909F833B7F}" sibTransId="{B7A5C74A-1414-4B07-9B5F-FDC4678B3164}"/>
    <dgm:cxn modelId="{97159985-6C75-0F4F-8032-23AC85B16D42}" type="presOf" srcId="{B7A5C74A-1414-4B07-9B5F-FDC4678B3164}" destId="{BE09B83B-199C-451A-900A-C761CCB9BE19}" srcOrd="0" destOrd="0" presId="urn:microsoft.com/office/officeart/2005/8/layout/radial6"/>
    <dgm:cxn modelId="{F6BC1968-5A26-1B40-A5FA-E3A77A9C4132}" type="presOf" srcId="{FD21A1CD-8103-4535-829F-1B9DA3FEF400}" destId="{63C349C8-A34F-4FC4-9356-C8EEA926A355}" srcOrd="0" destOrd="0" presId="urn:microsoft.com/office/officeart/2005/8/layout/radial6"/>
    <dgm:cxn modelId="{DD91F2A0-525F-DB43-93E6-F7F536FE3287}" type="presParOf" srcId="{0E65177F-B103-4CA2-9654-2A3261D3A6A0}" destId="{63C349C8-A34F-4FC4-9356-C8EEA926A355}" srcOrd="0" destOrd="0" presId="urn:microsoft.com/office/officeart/2005/8/layout/radial6"/>
    <dgm:cxn modelId="{B59A51A0-1921-994A-A8F2-CD658B2DF955}" type="presParOf" srcId="{0E65177F-B103-4CA2-9654-2A3261D3A6A0}" destId="{2F525C0B-B82E-4B88-B485-CB21158A752A}" srcOrd="1" destOrd="0" presId="urn:microsoft.com/office/officeart/2005/8/layout/radial6"/>
    <dgm:cxn modelId="{2BFC9CF0-449A-9146-85F1-B4861711CC40}" type="presParOf" srcId="{0E65177F-B103-4CA2-9654-2A3261D3A6A0}" destId="{7E6CFF04-7C12-432E-BE63-2177135CBEEE}" srcOrd="2" destOrd="0" presId="urn:microsoft.com/office/officeart/2005/8/layout/radial6"/>
    <dgm:cxn modelId="{159634C4-A2A7-1C4A-B6FA-71C18A61485F}" type="presParOf" srcId="{0E65177F-B103-4CA2-9654-2A3261D3A6A0}" destId="{BE09B83B-199C-451A-900A-C761CCB9BE19}" srcOrd="3" destOrd="0" presId="urn:microsoft.com/office/officeart/2005/8/layout/radial6"/>
    <dgm:cxn modelId="{FEE40933-8844-B443-9AE7-79C789D2D2FC}" type="presParOf" srcId="{0E65177F-B103-4CA2-9654-2A3261D3A6A0}" destId="{53D2C58A-EF77-45AB-A202-44147190645A}" srcOrd="4" destOrd="0" presId="urn:microsoft.com/office/officeart/2005/8/layout/radial6"/>
    <dgm:cxn modelId="{BFC9B424-6794-6E44-BCD0-14244D417C2E}" type="presParOf" srcId="{0E65177F-B103-4CA2-9654-2A3261D3A6A0}" destId="{E6D71BEA-5AA7-4C30-8BC2-345E562E8CF4}" srcOrd="5" destOrd="0" presId="urn:microsoft.com/office/officeart/2005/8/layout/radial6"/>
    <dgm:cxn modelId="{DF0901C4-1B5F-5147-B941-002FF404A05B}" type="presParOf" srcId="{0E65177F-B103-4CA2-9654-2A3261D3A6A0}" destId="{1A9D1790-7B7E-4F40-AA4A-DFF9793548A3}" srcOrd="6" destOrd="0" presId="urn:microsoft.com/office/officeart/2005/8/layout/radial6"/>
    <dgm:cxn modelId="{5386B041-1760-F54C-9F85-06CA3AD2C940}" type="presParOf" srcId="{0E65177F-B103-4CA2-9654-2A3261D3A6A0}" destId="{637A54D8-82D1-4E05-AF12-B739F649EF5E}" srcOrd="7" destOrd="0" presId="urn:microsoft.com/office/officeart/2005/8/layout/radial6"/>
    <dgm:cxn modelId="{75048A08-1FF9-C045-B533-A85EA1CB3097}" type="presParOf" srcId="{0E65177F-B103-4CA2-9654-2A3261D3A6A0}" destId="{EDDAB019-8374-4EA2-94A8-4DECA7E6B0E0}" srcOrd="8" destOrd="0" presId="urn:microsoft.com/office/officeart/2005/8/layout/radial6"/>
    <dgm:cxn modelId="{3D2DAB20-BDD2-D140-A1CD-24DE137C49F9}" type="presParOf" srcId="{0E65177F-B103-4CA2-9654-2A3261D3A6A0}" destId="{88AF5EEB-5DF6-41FC-AD7C-174CCCBCE613}"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F5EEB-5DF6-41FC-AD7C-174CCCBCE613}">
      <dsp:nvSpPr>
        <dsp:cNvPr id="0" name=""/>
        <dsp:cNvSpPr/>
      </dsp:nvSpPr>
      <dsp:spPr>
        <a:xfrm>
          <a:off x="2285301" y="763636"/>
          <a:ext cx="4191655" cy="4191655"/>
        </a:xfrm>
        <a:prstGeom prst="blockArc">
          <a:avLst>
            <a:gd name="adj1" fmla="val 9000000"/>
            <a:gd name="adj2" fmla="val 16200000"/>
            <a:gd name="adj3" fmla="val 4640"/>
          </a:avLst>
        </a:prstGeom>
        <a:solidFill>
          <a:schemeClr val="accent5">
            <a:hueOff val="-7353345"/>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9D1790-7B7E-4F40-AA4A-DFF9793548A3}">
      <dsp:nvSpPr>
        <dsp:cNvPr id="0" name=""/>
        <dsp:cNvSpPr/>
      </dsp:nvSpPr>
      <dsp:spPr>
        <a:xfrm>
          <a:off x="2285301" y="763636"/>
          <a:ext cx="4191655" cy="4191655"/>
        </a:xfrm>
        <a:prstGeom prst="blockArc">
          <a:avLst>
            <a:gd name="adj1" fmla="val 1800000"/>
            <a:gd name="adj2" fmla="val 9000000"/>
            <a:gd name="adj3" fmla="val 4640"/>
          </a:avLst>
        </a:prstGeom>
        <a:solidFill>
          <a:schemeClr val="accent5">
            <a:hueOff val="-3676673"/>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09B83B-199C-451A-900A-C761CCB9BE19}">
      <dsp:nvSpPr>
        <dsp:cNvPr id="0" name=""/>
        <dsp:cNvSpPr/>
      </dsp:nvSpPr>
      <dsp:spPr>
        <a:xfrm>
          <a:off x="2285301" y="763636"/>
          <a:ext cx="4191655" cy="4191655"/>
        </a:xfrm>
        <a:prstGeom prst="blockArc">
          <a:avLst>
            <a:gd name="adj1" fmla="val 16200000"/>
            <a:gd name="adj2" fmla="val 1800000"/>
            <a:gd name="adj3" fmla="val 464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C349C8-A34F-4FC4-9356-C8EEA926A355}">
      <dsp:nvSpPr>
        <dsp:cNvPr id="0" name=""/>
        <dsp:cNvSpPr/>
      </dsp:nvSpPr>
      <dsp:spPr>
        <a:xfrm>
          <a:off x="3416339" y="1894675"/>
          <a:ext cx="1929579" cy="192957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State Board of Education</a:t>
          </a:r>
        </a:p>
        <a:p>
          <a:pPr lvl="0" algn="ctr" defTabSz="622300">
            <a:lnSpc>
              <a:spcPct val="90000"/>
            </a:lnSpc>
            <a:spcBef>
              <a:spcPct val="0"/>
            </a:spcBef>
            <a:spcAft>
              <a:spcPct val="35000"/>
            </a:spcAft>
          </a:pPr>
          <a:r>
            <a:rPr lang="en-US" sz="1400" b="0" kern="1200" dirty="0">
              <a:solidFill>
                <a:schemeClr val="tx1"/>
              </a:solidFill>
            </a:rPr>
            <a:t>Made decisions to guide the review and revision process; approve revisions</a:t>
          </a:r>
        </a:p>
      </dsp:txBody>
      <dsp:txXfrm>
        <a:off x="3698919" y="2177255"/>
        <a:ext cx="1364419" cy="1364419"/>
      </dsp:txXfrm>
    </dsp:sp>
    <dsp:sp modelId="{2F525C0B-B82E-4B88-B485-CB21158A752A}">
      <dsp:nvSpPr>
        <dsp:cNvPr id="0" name=""/>
        <dsp:cNvSpPr/>
      </dsp:nvSpPr>
      <dsp:spPr>
        <a:xfrm>
          <a:off x="3436337" y="-133663"/>
          <a:ext cx="1889583" cy="189185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Stakeholders</a:t>
          </a:r>
        </a:p>
        <a:p>
          <a:pPr lvl="0" algn="ctr" defTabSz="622300">
            <a:lnSpc>
              <a:spcPct val="90000"/>
            </a:lnSpc>
            <a:spcBef>
              <a:spcPct val="0"/>
            </a:spcBef>
            <a:spcAft>
              <a:spcPct val="35000"/>
            </a:spcAft>
          </a:pPr>
          <a:r>
            <a:rPr lang="en-US" sz="1400" kern="1200" dirty="0"/>
            <a:t>Provided feedback  on standards review process and proposed revisions </a:t>
          </a:r>
        </a:p>
      </dsp:txBody>
      <dsp:txXfrm>
        <a:off x="3713060" y="143392"/>
        <a:ext cx="1336137" cy="1337742"/>
      </dsp:txXfrm>
    </dsp:sp>
    <dsp:sp modelId="{53D2C58A-EF77-45AB-A202-44147190645A}">
      <dsp:nvSpPr>
        <dsp:cNvPr id="0" name=""/>
        <dsp:cNvSpPr/>
      </dsp:nvSpPr>
      <dsp:spPr>
        <a:xfrm>
          <a:off x="5209267" y="2937139"/>
          <a:ext cx="1889583" cy="1891852"/>
        </a:xfrm>
        <a:prstGeom prst="ellipse">
          <a:avLst/>
        </a:prstGeom>
        <a:solidFill>
          <a:schemeClr val="accent5">
            <a:hueOff val="-3676673"/>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Review Committees</a:t>
          </a:r>
        </a:p>
        <a:p>
          <a:pPr lvl="0" algn="ctr" defTabSz="622300">
            <a:lnSpc>
              <a:spcPct val="90000"/>
            </a:lnSpc>
            <a:spcBef>
              <a:spcPct val="0"/>
            </a:spcBef>
            <a:spcAft>
              <a:spcPct val="35000"/>
            </a:spcAft>
          </a:pPr>
          <a:r>
            <a:rPr lang="en-US" sz="1400" kern="1200" dirty="0">
              <a:solidFill>
                <a:schemeClr val="tx1"/>
              </a:solidFill>
            </a:rPr>
            <a:t>Proposed revisions to the standards for State Board consideration</a:t>
          </a:r>
        </a:p>
      </dsp:txBody>
      <dsp:txXfrm>
        <a:off x="5485990" y="3214194"/>
        <a:ext cx="1336137" cy="1337742"/>
      </dsp:txXfrm>
    </dsp:sp>
    <dsp:sp modelId="{637A54D8-82D1-4E05-AF12-B739F649EF5E}">
      <dsp:nvSpPr>
        <dsp:cNvPr id="0" name=""/>
        <dsp:cNvSpPr/>
      </dsp:nvSpPr>
      <dsp:spPr>
        <a:xfrm>
          <a:off x="1663408" y="2937139"/>
          <a:ext cx="1889583" cy="1891852"/>
        </a:xfrm>
        <a:prstGeom prst="ellipse">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CDE Staff</a:t>
          </a:r>
        </a:p>
        <a:p>
          <a:pPr lvl="0" algn="ctr" defTabSz="622300">
            <a:lnSpc>
              <a:spcPct val="90000"/>
            </a:lnSpc>
            <a:spcBef>
              <a:spcPct val="0"/>
            </a:spcBef>
            <a:spcAft>
              <a:spcPct val="35000"/>
            </a:spcAft>
          </a:pPr>
          <a:r>
            <a:rPr lang="en-US" sz="1400" b="0" kern="1200" dirty="0">
              <a:solidFill>
                <a:schemeClr val="tx1"/>
              </a:solidFill>
            </a:rPr>
            <a:t>Facilitated the review and revision process and staff the content area committees</a:t>
          </a:r>
        </a:p>
      </dsp:txBody>
      <dsp:txXfrm>
        <a:off x="1940131" y="3214194"/>
        <a:ext cx="1336137" cy="133774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DA477C-FCB9-FA4F-8B44-F96F6823696F}" type="datetimeFigureOut">
              <a:rPr lang="en-US" smtClean="0"/>
              <a:t>9/19/2018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88C01B-B914-8F42-887A-7C9D2717E53E}" type="slidenum">
              <a:rPr lang="en-US" smtClean="0"/>
              <a:t>‹#›</a:t>
            </a:fld>
            <a:endParaRPr lang="en-US"/>
          </a:p>
        </p:txBody>
      </p:sp>
    </p:spTree>
    <p:extLst>
      <p:ext uri="{BB962C8B-B14F-4D97-AF65-F5344CB8AC3E}">
        <p14:creationId xmlns:p14="http://schemas.microsoft.com/office/powerpoint/2010/main" val="359379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B92B6-B448-43D2-BB41-0F105865AE44}"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716355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b="1" dirty="0">
                <a:solidFill>
                  <a:schemeClr val="tx1"/>
                </a:solidFill>
              </a:rPr>
              <a:t>Transparent: </a:t>
            </a:r>
            <a:r>
              <a:rPr lang="en-US" dirty="0">
                <a:solidFill>
                  <a:schemeClr val="tx1"/>
                </a:solidFill>
              </a:rPr>
              <a:t>The department will make every attempt to ensure the decisions and processes for the standards review and revision process are public.</a:t>
            </a:r>
          </a:p>
          <a:p>
            <a:pPr marL="342900" indent="-342900">
              <a:buFont typeface="Arial" panose="020B0604020202020204" pitchFamily="34" charset="0"/>
              <a:buChar char="•"/>
            </a:pPr>
            <a:endParaRPr lang="en-US" b="1" dirty="0">
              <a:solidFill>
                <a:schemeClr val="tx1"/>
              </a:solidFill>
            </a:endParaRPr>
          </a:p>
          <a:p>
            <a:pPr marL="342900" indent="-342900">
              <a:buFont typeface="Arial" panose="020B0604020202020204" pitchFamily="34" charset="0"/>
              <a:buChar char="•"/>
            </a:pPr>
            <a:r>
              <a:rPr lang="en-US" b="1" dirty="0">
                <a:solidFill>
                  <a:schemeClr val="tx1"/>
                </a:solidFill>
              </a:rPr>
              <a:t>Inclusive: </a:t>
            </a:r>
            <a:r>
              <a:rPr lang="en-US" dirty="0">
                <a:solidFill>
                  <a:schemeClr val="tx1"/>
                </a:solidFill>
              </a:rPr>
              <a:t>The department will strive to engage key stakeholders in each phase of the standards review and revision process. The review process will include substantial and frequent opportunities for the public to weigh in on every standard.</a:t>
            </a:r>
          </a:p>
          <a:p>
            <a:pPr marL="342900" indent="-342900">
              <a:buFont typeface="Arial" panose="020B0604020202020204" pitchFamily="34" charset="0"/>
              <a:buChar char="•"/>
            </a:pPr>
            <a:endParaRPr lang="en-US" b="1" dirty="0">
              <a:solidFill>
                <a:schemeClr val="tx1"/>
              </a:solidFill>
            </a:endParaRPr>
          </a:p>
          <a:p>
            <a:pPr marL="342900" indent="-342900">
              <a:buFont typeface="Arial" panose="020B0604020202020204" pitchFamily="34" charset="0"/>
              <a:buChar char="•"/>
            </a:pPr>
            <a:r>
              <a:rPr lang="en-US" b="1" dirty="0">
                <a:solidFill>
                  <a:schemeClr val="tx1"/>
                </a:solidFill>
              </a:rPr>
              <a:t>Research-informed: </a:t>
            </a:r>
            <a:r>
              <a:rPr lang="en-US" dirty="0">
                <a:solidFill>
                  <a:schemeClr val="tx1"/>
                </a:solidFill>
              </a:rPr>
              <a:t>Throughout the standards review and revision process, the department will base its recommendations on research, lessons learned from other states, and objective, third-party reviews of the Colorado Academic Standards.</a:t>
            </a:r>
          </a:p>
          <a:p>
            <a:pPr marL="342900" indent="-342900">
              <a:buFont typeface="Arial" panose="020B0604020202020204" pitchFamily="34" charset="0"/>
              <a:buChar char="•"/>
            </a:pPr>
            <a:endParaRPr lang="en-US" b="1" dirty="0">
              <a:solidFill>
                <a:schemeClr val="tx1"/>
              </a:solidFill>
            </a:endParaRPr>
          </a:p>
          <a:p>
            <a:pPr marL="342900" indent="-342900">
              <a:buFont typeface="Arial" panose="020B0604020202020204" pitchFamily="34" charset="0"/>
              <a:buChar char="•"/>
            </a:pPr>
            <a:r>
              <a:rPr lang="en-US" b="1" dirty="0">
                <a:solidFill>
                  <a:schemeClr val="tx1"/>
                </a:solidFill>
              </a:rPr>
              <a:t>Consistent: </a:t>
            </a:r>
            <a:r>
              <a:rPr lang="en-US" dirty="0">
                <a:solidFill>
                  <a:schemeClr val="tx1"/>
                </a:solidFill>
              </a:rPr>
              <a:t>The standards review and revision process will be consistent with statutory requirements and with past standards reviews.</a:t>
            </a:r>
          </a:p>
          <a:p>
            <a:pPr marL="342900" indent="-342900">
              <a:buFont typeface="Arial" panose="020B0604020202020204" pitchFamily="34" charset="0"/>
              <a:buChar char="•"/>
            </a:pPr>
            <a:endParaRPr lang="en-US" b="1" dirty="0">
              <a:solidFill>
                <a:schemeClr val="tx1"/>
              </a:solidFill>
            </a:endParaRPr>
          </a:p>
          <a:p>
            <a:pPr marL="342900" indent="-342900">
              <a:buFont typeface="Arial" panose="020B0604020202020204" pitchFamily="34" charset="0"/>
              <a:buChar char="•"/>
            </a:pPr>
            <a:r>
              <a:rPr lang="en-US" b="1" dirty="0">
                <a:solidFill>
                  <a:schemeClr val="tx1"/>
                </a:solidFill>
              </a:rPr>
              <a:t>Substantive: </a:t>
            </a:r>
            <a:r>
              <a:rPr lang="en-US" dirty="0">
                <a:solidFill>
                  <a:schemeClr val="tx1"/>
                </a:solidFill>
              </a:rPr>
              <a:t>The standards review and revision process will focus on the substance of the actual standards themselves.</a:t>
            </a:r>
          </a:p>
          <a:p>
            <a:pPr marL="342900" indent="-342900">
              <a:buFont typeface="Arial" panose="020B0604020202020204" pitchFamily="34" charset="0"/>
              <a:buChar char="•"/>
            </a:pPr>
            <a:endParaRPr lang="en-US" b="1" dirty="0">
              <a:solidFill>
                <a:schemeClr val="tx1"/>
              </a:solidFill>
            </a:endParaRPr>
          </a:p>
          <a:p>
            <a:pPr marL="342900" indent="-342900">
              <a:buFont typeface="Arial" panose="020B0604020202020204" pitchFamily="34" charset="0"/>
              <a:buChar char="•"/>
            </a:pPr>
            <a:r>
              <a:rPr lang="en-US" b="1" dirty="0">
                <a:solidFill>
                  <a:schemeClr val="tx1"/>
                </a:solidFill>
              </a:rPr>
              <a:t>Improvement-oriented: </a:t>
            </a:r>
            <a:r>
              <a:rPr lang="en-US" dirty="0">
                <a:solidFill>
                  <a:schemeClr val="tx1"/>
                </a:solidFill>
              </a:rPr>
              <a:t>The purpose of the standards review and revision process is to improve what exists today rather than start from scratch. The review process will improve Colorado’s current standards based on the feedback of Colorado educators, education leaders, parents, students, community and business leaders, and higher education leaders.</a:t>
            </a:r>
          </a:p>
          <a:p>
            <a:endParaRPr lang="en-US" dirty="0"/>
          </a:p>
        </p:txBody>
      </p:sp>
      <p:sp>
        <p:nvSpPr>
          <p:cNvPr id="4" name="Slide Number Placeholder 3"/>
          <p:cNvSpPr>
            <a:spLocks noGrp="1"/>
          </p:cNvSpPr>
          <p:nvPr>
            <p:ph type="sldNum" sz="quarter" idx="10"/>
          </p:nvPr>
        </p:nvSpPr>
        <p:spPr/>
        <p:txBody>
          <a:bodyPr/>
          <a:lstStyle/>
          <a:p>
            <a:fld id="{F40B92B6-B448-43D2-BB41-0F105865AE44}" type="slidenum">
              <a:rPr lang="en-US" smtClean="0"/>
              <a:t>3</a:t>
            </a:fld>
            <a:endParaRPr lang="en-US"/>
          </a:p>
        </p:txBody>
      </p:sp>
    </p:spTree>
    <p:extLst>
      <p:ext uri="{BB962C8B-B14F-4D97-AF65-F5344CB8AC3E}">
        <p14:creationId xmlns:p14="http://schemas.microsoft.com/office/powerpoint/2010/main" val="3615917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636" indent="-29163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07000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9/19/2018</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734861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250072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340169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2604833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67545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5019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rmAutofit/>
          </a:bodyPr>
          <a:lstStyle>
            <a:lvl1pPr algn="ctr">
              <a:defRPr sz="5400">
                <a:latin typeface="Museo Slab 500" panose="02000000000000000000" pitchFamily="50" charset="0"/>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143000" y="5093063"/>
            <a:ext cx="6858000" cy="443429"/>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Tree>
    <p:extLst>
      <p:ext uri="{BB962C8B-B14F-4D97-AF65-F5344CB8AC3E}">
        <p14:creationId xmlns:p14="http://schemas.microsoft.com/office/powerpoint/2010/main" val="915438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351338"/>
          </a:xfrm>
        </p:spPr>
        <p:txBody>
          <a:bodyPr lIns="0" tIns="0" rIns="0" bIns="0"/>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3386501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a:t>Click to edit Master text styles</a:t>
            </a:r>
          </a:p>
          <a:p>
            <a:pPr lvl="1"/>
            <a:r>
              <a:rPr lang="en-US" dirty="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a:t>Click to edit Master title style</a:t>
            </a:r>
          </a:p>
        </p:txBody>
      </p:sp>
      <p:sp>
        <p:nvSpPr>
          <p:cNvPr id="10"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a:t>Click to edit Master text styles</a:t>
            </a:r>
          </a:p>
          <a:p>
            <a:pPr lvl="1"/>
            <a:r>
              <a:rPr lang="en-US" dirty="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3288767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168136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4270819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88074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3038690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Blue background for 2018 goal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Tree>
    <p:extLst>
      <p:ext uri="{BB962C8B-B14F-4D97-AF65-F5344CB8AC3E}">
        <p14:creationId xmlns:p14="http://schemas.microsoft.com/office/powerpoint/2010/main" val="2360349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27248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99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3184424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DECC94-1832-0043-B2A5-5EA543329118}"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4263985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DECC94-1832-0043-B2A5-5EA543329118}" type="datetimeFigureOut">
              <a:rPr lang="en-US" smtClean="0"/>
              <a:t>9/19/2018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1661329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DECC94-1832-0043-B2A5-5EA543329118}" type="datetimeFigureOut">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388925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DECC94-1832-0043-B2A5-5EA543329118}" type="datetimeFigureOut">
              <a:rPr lang="en-US" smtClean="0"/>
              <a:t>9/19/2018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130436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DECC94-1832-0043-B2A5-5EA543329118}"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1919471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DECC94-1832-0043-B2A5-5EA543329118}"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4174570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ECC94-1832-0043-B2A5-5EA543329118}" type="datetimeFigureOut">
              <a:rPr lang="en-US" smtClean="0"/>
              <a:t>9/19/2018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1ED19-C4DE-3543-B474-5B36FC80A6BA}" type="slidenum">
              <a:rPr lang="en-US" smtClean="0"/>
              <a:t>‹#›</a:t>
            </a:fld>
            <a:endParaRPr lang="en-US"/>
          </a:p>
        </p:txBody>
      </p:sp>
    </p:spTree>
    <p:extLst>
      <p:ext uri="{BB962C8B-B14F-4D97-AF65-F5344CB8AC3E}">
        <p14:creationId xmlns:p14="http://schemas.microsoft.com/office/powerpoint/2010/main" val="1283828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7726FA2-3EC9-4717-AD62-D8C823692DD3}"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211349765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cde.state.co.us/standardsandinstruction/essskillspdf" TargetMode="Externa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b="1" dirty="0"/>
              <a:t>Colorado Academic Standards 2020</a:t>
            </a:r>
            <a:r>
              <a:rPr lang="en-US" sz="3600" b="1" dirty="0"/>
              <a:t/>
            </a:r>
            <a:br>
              <a:rPr lang="en-US" sz="3600" b="1" dirty="0"/>
            </a:br>
            <a:r>
              <a:rPr lang="en-US" sz="2000" dirty="0">
                <a:solidFill>
                  <a:srgbClr val="FF0000"/>
                </a:solidFill>
              </a:rPr>
              <a:t>Drama and Theatre Arts</a:t>
            </a:r>
          </a:p>
        </p:txBody>
      </p:sp>
      <p:sp>
        <p:nvSpPr>
          <p:cNvPr id="3" name="Slide Number Placeholder 2"/>
          <p:cNvSpPr>
            <a:spLocks noGrp="1"/>
          </p:cNvSpPr>
          <p:nvPr>
            <p:ph type="sldNum" sz="quarter" idx="12"/>
          </p:nvPr>
        </p:nvSpPr>
        <p:spPr/>
        <p:txBody>
          <a:bodyPr/>
          <a:lstStyle/>
          <a:p>
            <a:fld id="{67726FA2-3EC9-4717-AD62-D8C823692DD3}" type="slidenum">
              <a:rPr lang="en-US" smtClean="0">
                <a:solidFill>
                  <a:prstClr val="black">
                    <a:tint val="75000"/>
                  </a:prstClr>
                </a:solidFill>
                <a:latin typeface="Calibri"/>
              </a:rPr>
              <a:pPr/>
              <a:t>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90734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Colorado Academic Standards Document</a:t>
            </a:r>
          </a:p>
        </p:txBody>
      </p:sp>
      <p:sp>
        <p:nvSpPr>
          <p:cNvPr id="3" name="Content Placeholder 2"/>
          <p:cNvSpPr>
            <a:spLocks noGrp="1"/>
          </p:cNvSpPr>
          <p:nvPr>
            <p:ph idx="1"/>
          </p:nvPr>
        </p:nvSpPr>
        <p:spPr>
          <a:xfrm>
            <a:off x="115614" y="1360701"/>
            <a:ext cx="8927647" cy="604757"/>
          </a:xfrm>
        </p:spPr>
        <p:txBody>
          <a:bodyPr>
            <a:normAutofit fontScale="92500" lnSpcReduction="10000"/>
          </a:bodyPr>
          <a:lstStyle/>
          <a:p>
            <a:r>
              <a:rPr lang="en-US" dirty="0">
                <a:solidFill>
                  <a:schemeClr val="tx1">
                    <a:lumMod val="95000"/>
                    <a:lumOff val="5000"/>
                  </a:schemeClr>
                </a:solidFill>
              </a:rPr>
              <a:t>A Reorganization to Bring Greater Focus and Stronger Connections to Process in Drama and Theatre Arts (DTA) </a:t>
            </a:r>
          </a:p>
        </p:txBody>
      </p:sp>
      <p:sp>
        <p:nvSpPr>
          <p:cNvPr id="5" name="Text Box 8"/>
          <p:cNvSpPr txBox="1"/>
          <p:nvPr/>
        </p:nvSpPr>
        <p:spPr>
          <a:xfrm>
            <a:off x="931861" y="5282117"/>
            <a:ext cx="2475548"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2010 DTA Standards</a:t>
            </a:r>
          </a:p>
        </p:txBody>
      </p:sp>
      <p:sp>
        <p:nvSpPr>
          <p:cNvPr id="7" name="Text Box 9"/>
          <p:cNvSpPr txBox="1"/>
          <p:nvPr/>
        </p:nvSpPr>
        <p:spPr>
          <a:xfrm>
            <a:off x="5540398" y="5334055"/>
            <a:ext cx="2550795"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2018 DTA Standards</a:t>
            </a:r>
          </a:p>
        </p:txBody>
      </p:sp>
      <p:sp>
        <p:nvSpPr>
          <p:cNvPr id="10" name="TextBox 9">
            <a:extLst>
              <a:ext uri="{FF2B5EF4-FFF2-40B4-BE49-F238E27FC236}">
                <a16:creationId xmlns:a16="http://schemas.microsoft.com/office/drawing/2014/main" xmlns="" id="{C17B7A50-B821-2C46-B730-35E08F9151F6}"/>
              </a:ext>
            </a:extLst>
          </p:cNvPr>
          <p:cNvSpPr txBox="1"/>
          <p:nvPr/>
        </p:nvSpPr>
        <p:spPr>
          <a:xfrm>
            <a:off x="115614" y="5694814"/>
            <a:ext cx="8927646" cy="584775"/>
          </a:xfrm>
          <a:prstGeom prst="rect">
            <a:avLst/>
          </a:prstGeom>
          <a:noFill/>
        </p:spPr>
        <p:txBody>
          <a:bodyPr wrap="square" rtlCol="0">
            <a:spAutoFit/>
          </a:bodyPr>
          <a:lstStyle/>
          <a:p>
            <a:r>
              <a:rPr lang="en-US" sz="1600" dirty="0"/>
              <a:t>The committee combined and refined the language of individual EOs. Any changes made were to add specificity and clarity, not to fundamentally change what students are expected to learn.</a:t>
            </a:r>
          </a:p>
        </p:txBody>
      </p:sp>
      <p:pic>
        <p:nvPicPr>
          <p:cNvPr id="11" name="Picture 10">
            <a:extLst>
              <a:ext uri="{FF2B5EF4-FFF2-40B4-BE49-F238E27FC236}">
                <a16:creationId xmlns:a16="http://schemas.microsoft.com/office/drawing/2014/main" xmlns="" id="{3E323CE6-FDCC-8C41-881D-7FFB3465B0E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5614" y="2024376"/>
            <a:ext cx="4108043" cy="3201628"/>
          </a:xfrm>
          <a:prstGeom prst="rect">
            <a:avLst/>
          </a:prstGeom>
        </p:spPr>
      </p:pic>
      <p:pic>
        <p:nvPicPr>
          <p:cNvPr id="12" name="Picture 11">
            <a:extLst>
              <a:ext uri="{FF2B5EF4-FFF2-40B4-BE49-F238E27FC236}">
                <a16:creationId xmlns:a16="http://schemas.microsoft.com/office/drawing/2014/main" xmlns="" id="{4AA10263-0E30-3E44-BD45-B12CE6B4929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776352" y="2222342"/>
            <a:ext cx="4078889" cy="3062580"/>
          </a:xfrm>
          <a:prstGeom prst="rect">
            <a:avLst/>
          </a:prstGeom>
        </p:spPr>
      </p:pic>
    </p:spTree>
    <p:extLst>
      <p:ext uri="{BB962C8B-B14F-4D97-AF65-F5344CB8AC3E}">
        <p14:creationId xmlns:p14="http://schemas.microsoft.com/office/powerpoint/2010/main" val="3417297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Colorado Academic Standards Document</a:t>
            </a:r>
          </a:p>
        </p:txBody>
      </p:sp>
      <p:sp>
        <p:nvSpPr>
          <p:cNvPr id="3" name="Content Placeholder 2"/>
          <p:cNvSpPr>
            <a:spLocks noGrp="1"/>
          </p:cNvSpPr>
          <p:nvPr>
            <p:ph idx="1"/>
          </p:nvPr>
        </p:nvSpPr>
        <p:spPr>
          <a:xfrm>
            <a:off x="113159" y="1318297"/>
            <a:ext cx="8883607" cy="807989"/>
          </a:xfrm>
        </p:spPr>
        <p:txBody>
          <a:bodyPr>
            <a:normAutofit/>
          </a:bodyPr>
          <a:lstStyle/>
          <a:p>
            <a:r>
              <a:rPr lang="en-US" dirty="0">
                <a:solidFill>
                  <a:schemeClr val="tx1"/>
                </a:solidFill>
              </a:rPr>
              <a:t>Prepared Graduate Competencies VS Prepared Graduate Statements in DTA</a:t>
            </a:r>
          </a:p>
        </p:txBody>
      </p:sp>
      <p:sp>
        <p:nvSpPr>
          <p:cNvPr id="5" name="Text Box 1"/>
          <p:cNvSpPr txBox="1"/>
          <p:nvPr/>
        </p:nvSpPr>
        <p:spPr>
          <a:xfrm>
            <a:off x="817238" y="5177349"/>
            <a:ext cx="2290286"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2010 Prepared Graduate Competencies in DTA</a:t>
            </a:r>
          </a:p>
        </p:txBody>
      </p:sp>
      <p:sp>
        <p:nvSpPr>
          <p:cNvPr id="7" name="Text Box 5"/>
          <p:cNvSpPr txBox="1"/>
          <p:nvPr/>
        </p:nvSpPr>
        <p:spPr>
          <a:xfrm>
            <a:off x="5122107" y="5245193"/>
            <a:ext cx="2701766"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2018 Dance Prepared Graduate Statements in DTA</a:t>
            </a:r>
          </a:p>
        </p:txBody>
      </p:sp>
      <p:sp>
        <p:nvSpPr>
          <p:cNvPr id="10" name="TextBox 9">
            <a:extLst>
              <a:ext uri="{FF2B5EF4-FFF2-40B4-BE49-F238E27FC236}">
                <a16:creationId xmlns:a16="http://schemas.microsoft.com/office/drawing/2014/main" xmlns="" id="{E8C23682-BBB7-7B4F-BE23-BEC6695406C3}"/>
              </a:ext>
            </a:extLst>
          </p:cNvPr>
          <p:cNvSpPr txBox="1"/>
          <p:nvPr/>
        </p:nvSpPr>
        <p:spPr>
          <a:xfrm>
            <a:off x="113159" y="5845858"/>
            <a:ext cx="8641959" cy="800219"/>
          </a:xfrm>
          <a:prstGeom prst="rect">
            <a:avLst/>
          </a:prstGeom>
          <a:noFill/>
        </p:spPr>
        <p:txBody>
          <a:bodyPr wrap="square" rtlCol="0">
            <a:spAutoFit/>
          </a:bodyPr>
          <a:lstStyle/>
          <a:p>
            <a:r>
              <a:rPr lang="en-US" sz="1400" dirty="0"/>
              <a:t>In the 2018 revision, the term </a:t>
            </a:r>
            <a:r>
              <a:rPr lang="en-US" sz="1400" i="1" dirty="0"/>
              <a:t>Prepared Graduate Competencies</a:t>
            </a:r>
            <a:r>
              <a:rPr lang="en-US" sz="1400" dirty="0"/>
              <a:t> was changed to </a:t>
            </a:r>
            <a:r>
              <a:rPr lang="en-US" sz="1400" i="1" dirty="0"/>
              <a:t>Prepared Graduate</a:t>
            </a:r>
            <a:r>
              <a:rPr lang="en-US" sz="1400" dirty="0"/>
              <a:t> </a:t>
            </a:r>
            <a:r>
              <a:rPr lang="en-US" sz="1400" i="1" dirty="0"/>
              <a:t>statements</a:t>
            </a:r>
            <a:r>
              <a:rPr lang="en-US" sz="1400" dirty="0"/>
              <a:t> and the eight DTA concepts and skills were expanded to eleven statements.</a:t>
            </a:r>
          </a:p>
          <a:p>
            <a:endParaRPr lang="en-US" dirty="0"/>
          </a:p>
        </p:txBody>
      </p:sp>
      <p:pic>
        <p:nvPicPr>
          <p:cNvPr id="11" name="Picture 10">
            <a:extLst>
              <a:ext uri="{FF2B5EF4-FFF2-40B4-BE49-F238E27FC236}">
                <a16:creationId xmlns:a16="http://schemas.microsoft.com/office/drawing/2014/main" xmlns="" id="{1BC3BEF5-2004-C44B-9E6C-0CF6C5371DC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3159" y="2216258"/>
            <a:ext cx="3698445" cy="2894757"/>
          </a:xfrm>
          <a:prstGeom prst="rect">
            <a:avLst/>
          </a:prstGeom>
        </p:spPr>
      </p:pic>
      <p:pic>
        <p:nvPicPr>
          <p:cNvPr id="12" name="Picture 11">
            <a:extLst>
              <a:ext uri="{FF2B5EF4-FFF2-40B4-BE49-F238E27FC236}">
                <a16:creationId xmlns:a16="http://schemas.microsoft.com/office/drawing/2014/main" xmlns="" id="{6A714B8D-C0E9-A341-98D1-D67F3C9D387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312119" y="2216257"/>
            <a:ext cx="4321742" cy="2894757"/>
          </a:xfrm>
          <a:prstGeom prst="rect">
            <a:avLst/>
          </a:prstGeom>
        </p:spPr>
      </p:pic>
    </p:spTree>
    <p:extLst>
      <p:ext uri="{BB962C8B-B14F-4D97-AF65-F5344CB8AC3E}">
        <p14:creationId xmlns:p14="http://schemas.microsoft.com/office/powerpoint/2010/main" val="1678230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BEC3FC-96C6-9749-8F4C-28FA5D7AFC74}"/>
              </a:ext>
            </a:extLst>
          </p:cNvPr>
          <p:cNvSpPr>
            <a:spLocks noGrp="1"/>
          </p:cNvSpPr>
          <p:nvPr>
            <p:ph type="title"/>
          </p:nvPr>
        </p:nvSpPr>
        <p:spPr/>
        <p:txBody>
          <a:bodyPr/>
          <a:lstStyle/>
          <a:p>
            <a:r>
              <a:rPr lang="en-US" dirty="0"/>
              <a:t>Revised Colorado Academic Standards Document</a:t>
            </a:r>
          </a:p>
        </p:txBody>
      </p:sp>
      <p:sp>
        <p:nvSpPr>
          <p:cNvPr id="3" name="Content Placeholder 2">
            <a:extLst>
              <a:ext uri="{FF2B5EF4-FFF2-40B4-BE49-F238E27FC236}">
                <a16:creationId xmlns:a16="http://schemas.microsoft.com/office/drawing/2014/main" xmlns="" id="{A1916C0D-93B2-264C-AD9D-DC7914CC1B04}"/>
              </a:ext>
            </a:extLst>
          </p:cNvPr>
          <p:cNvSpPr>
            <a:spLocks noGrp="1"/>
          </p:cNvSpPr>
          <p:nvPr>
            <p:ph idx="1"/>
          </p:nvPr>
        </p:nvSpPr>
        <p:spPr>
          <a:xfrm>
            <a:off x="127000" y="1289786"/>
            <a:ext cx="9017000" cy="664142"/>
          </a:xfrm>
        </p:spPr>
        <p:txBody>
          <a:bodyPr>
            <a:normAutofit/>
          </a:bodyPr>
          <a:lstStyle/>
          <a:p>
            <a:r>
              <a:rPr lang="en-US" sz="1400" dirty="0">
                <a:solidFill>
                  <a:schemeClr val="tx1">
                    <a:lumMod val="95000"/>
                    <a:lumOff val="5000"/>
                  </a:schemeClr>
                </a:solidFill>
              </a:rPr>
              <a:t>In addition, the committee aligned all </a:t>
            </a:r>
            <a:r>
              <a:rPr lang="en-US" sz="1400" i="1" dirty="0">
                <a:solidFill>
                  <a:schemeClr val="tx1">
                    <a:lumMod val="95000"/>
                    <a:lumOff val="5000"/>
                  </a:schemeClr>
                </a:solidFill>
              </a:rPr>
              <a:t>Prepared Graduate</a:t>
            </a:r>
            <a:r>
              <a:rPr lang="en-US" sz="1400" dirty="0">
                <a:solidFill>
                  <a:schemeClr val="tx1">
                    <a:lumMod val="95000"/>
                    <a:lumOff val="5000"/>
                  </a:schemeClr>
                </a:solidFill>
              </a:rPr>
              <a:t> statements and </a:t>
            </a:r>
            <a:r>
              <a:rPr lang="en-US" sz="1400" i="1" dirty="0">
                <a:solidFill>
                  <a:schemeClr val="tx1">
                    <a:lumMod val="95000"/>
                    <a:lumOff val="5000"/>
                  </a:schemeClr>
                </a:solidFill>
              </a:rPr>
              <a:t>Grade Level Expectations</a:t>
            </a:r>
            <a:r>
              <a:rPr lang="en-US" sz="1400" dirty="0">
                <a:solidFill>
                  <a:schemeClr val="tx1">
                    <a:lumMod val="95000"/>
                    <a:lumOff val="5000"/>
                  </a:schemeClr>
                </a:solidFill>
              </a:rPr>
              <a:t> to span across grade levels preschool through twelfth-grade.  This insures that students gain consistency of instruction, information and creative skills from one grade to the next and also across all grade bands. </a:t>
            </a:r>
          </a:p>
        </p:txBody>
      </p:sp>
      <p:sp>
        <p:nvSpPr>
          <p:cNvPr id="4" name="Slide Number Placeholder 3">
            <a:extLst>
              <a:ext uri="{FF2B5EF4-FFF2-40B4-BE49-F238E27FC236}">
                <a16:creationId xmlns:a16="http://schemas.microsoft.com/office/drawing/2014/main" xmlns="" id="{1E36D0B4-13FC-2241-89EC-2F434E8FDAA8}"/>
              </a:ext>
            </a:extLst>
          </p:cNvPr>
          <p:cNvSpPr>
            <a:spLocks noGrp="1"/>
          </p:cNvSpPr>
          <p:nvPr>
            <p:ph type="sldNum" sz="quarter" idx="12"/>
          </p:nvPr>
        </p:nvSpPr>
        <p:spPr/>
        <p:txBody>
          <a:bodyPr/>
          <a:lstStyle/>
          <a:p>
            <a:fld id="{67726FA2-3EC9-4717-AD62-D8C823692DD3}" type="slidenum">
              <a:rPr lang="en-US" smtClean="0">
                <a:solidFill>
                  <a:prstClr val="black">
                    <a:tint val="75000"/>
                  </a:prstClr>
                </a:solidFill>
                <a:latin typeface="Calibri"/>
              </a:rPr>
              <a:pPr/>
              <a:t>12</a:t>
            </a:fld>
            <a:endParaRPr lang="en-US" dirty="0">
              <a:solidFill>
                <a:prstClr val="black">
                  <a:tint val="75000"/>
                </a:prstClr>
              </a:solidFill>
              <a:latin typeface="Calibri"/>
            </a:endParaRPr>
          </a:p>
        </p:txBody>
      </p:sp>
      <p:graphicFrame>
        <p:nvGraphicFramePr>
          <p:cNvPr id="6" name="Table 5">
            <a:extLst>
              <a:ext uri="{FF2B5EF4-FFF2-40B4-BE49-F238E27FC236}">
                <a16:creationId xmlns:a16="http://schemas.microsoft.com/office/drawing/2014/main" xmlns="" id="{2DC49159-5AD0-C345-9DD9-3F3F057E055B}"/>
              </a:ext>
            </a:extLst>
          </p:cNvPr>
          <p:cNvGraphicFramePr>
            <a:graphicFrameLocks noGrp="1"/>
          </p:cNvGraphicFramePr>
          <p:nvPr>
            <p:extLst>
              <p:ext uri="{D42A27DB-BD31-4B8C-83A1-F6EECF244321}">
                <p14:modId xmlns:p14="http://schemas.microsoft.com/office/powerpoint/2010/main" val="1619022124"/>
              </p:ext>
            </p:extLst>
          </p:nvPr>
        </p:nvGraphicFramePr>
        <p:xfrm>
          <a:off x="365759" y="1953928"/>
          <a:ext cx="7690585" cy="4904068"/>
        </p:xfrm>
        <a:graphic>
          <a:graphicData uri="http://schemas.openxmlformats.org/drawingml/2006/table">
            <a:tbl>
              <a:tblPr>
                <a:tableStyleId>{5C22544A-7EE6-4342-B048-85BDC9FD1C3A}</a:tableStyleId>
              </a:tblPr>
              <a:tblGrid>
                <a:gridCol w="726749">
                  <a:extLst>
                    <a:ext uri="{9D8B030D-6E8A-4147-A177-3AD203B41FA5}">
                      <a16:colId xmlns:a16="http://schemas.microsoft.com/office/drawing/2014/main" xmlns="" val="3165746030"/>
                    </a:ext>
                  </a:extLst>
                </a:gridCol>
                <a:gridCol w="1869506">
                  <a:extLst>
                    <a:ext uri="{9D8B030D-6E8A-4147-A177-3AD203B41FA5}">
                      <a16:colId xmlns:a16="http://schemas.microsoft.com/office/drawing/2014/main" xmlns="" val="172569991"/>
                    </a:ext>
                  </a:extLst>
                </a:gridCol>
                <a:gridCol w="2547165">
                  <a:extLst>
                    <a:ext uri="{9D8B030D-6E8A-4147-A177-3AD203B41FA5}">
                      <a16:colId xmlns:a16="http://schemas.microsoft.com/office/drawing/2014/main" xmlns="" val="1653145707"/>
                    </a:ext>
                  </a:extLst>
                </a:gridCol>
                <a:gridCol w="2547165">
                  <a:extLst>
                    <a:ext uri="{9D8B030D-6E8A-4147-A177-3AD203B41FA5}">
                      <a16:colId xmlns:a16="http://schemas.microsoft.com/office/drawing/2014/main" xmlns="" val="1538645125"/>
                    </a:ext>
                  </a:extLst>
                </a:gridCol>
              </a:tblGrid>
              <a:tr h="217490">
                <a:tc gridSpan="4">
                  <a:txBody>
                    <a:bodyPr/>
                    <a:lstStyle/>
                    <a:p>
                      <a:pPr marL="0" marR="0" algn="ctr">
                        <a:spcBef>
                          <a:spcPts val="0"/>
                        </a:spcBef>
                        <a:spcAft>
                          <a:spcPts val="800"/>
                        </a:spcAft>
                      </a:pPr>
                      <a:r>
                        <a:rPr lang="en-US" sz="1000">
                          <a:effectLst/>
                        </a:rPr>
                        <a:t>Preschool - 12th Grade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501" marR="20501" marT="20501" marB="20501"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799161731"/>
                  </a:ext>
                </a:extLst>
              </a:tr>
              <a:tr h="217490">
                <a:tc>
                  <a:txBody>
                    <a:bodyPr/>
                    <a:lstStyle/>
                    <a:p>
                      <a:pPr marL="0" marR="0" algn="ctr">
                        <a:spcBef>
                          <a:spcPts val="0"/>
                        </a:spcBef>
                        <a:spcAft>
                          <a:spcPts val="800"/>
                        </a:spcAft>
                      </a:pPr>
                      <a:r>
                        <a:rPr lang="en-US" sz="1000">
                          <a:effectLst/>
                        </a:rPr>
                        <a:t>Standard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501" marR="20501" marT="20501" marB="20501" anchor="ctr"/>
                </a:tc>
                <a:tc>
                  <a:txBody>
                    <a:bodyPr/>
                    <a:lstStyle/>
                    <a:p>
                      <a:pPr marL="0" marR="0" algn="ctr">
                        <a:spcBef>
                          <a:spcPts val="0"/>
                        </a:spcBef>
                        <a:spcAft>
                          <a:spcPts val="8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501" marR="20501" marT="20501" marB="20501" anchor="ctr"/>
                </a:tc>
                <a:tc>
                  <a:txBody>
                    <a:bodyPr/>
                    <a:lstStyle/>
                    <a:p>
                      <a:pPr marL="0" marR="0" algn="ctr">
                        <a:spcBef>
                          <a:spcPts val="0"/>
                        </a:spcBef>
                        <a:spcAft>
                          <a:spcPts val="800"/>
                        </a:spcAft>
                      </a:pPr>
                      <a:r>
                        <a:rPr lang="en-US" sz="1000">
                          <a:effectLst/>
                        </a:rPr>
                        <a:t>Grade Level Expectation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501" marR="20501" marT="20501" marB="20501" anchor="ctr"/>
                </a:tc>
                <a:tc>
                  <a:txBody>
                    <a:bodyPr/>
                    <a:lstStyle/>
                    <a:p>
                      <a:pPr marL="0" marR="0" algn="ctr">
                        <a:spcBef>
                          <a:spcPts val="0"/>
                        </a:spcBef>
                        <a:spcAft>
                          <a:spcPts val="800"/>
                        </a:spcAft>
                      </a:pPr>
                      <a:r>
                        <a:rPr lang="en-US" sz="1000">
                          <a:effectLst/>
                        </a:rPr>
                        <a:t>Prepared Graduate Statement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501" marR="20501" marT="20501" marB="20501" anchor="ctr"/>
                </a:tc>
                <a:extLst>
                  <a:ext uri="{0D108BD9-81ED-4DB2-BD59-A6C34878D82A}">
                    <a16:rowId xmlns:a16="http://schemas.microsoft.com/office/drawing/2014/main" xmlns="" val="1811337540"/>
                  </a:ext>
                </a:extLst>
              </a:tr>
              <a:tr h="411521">
                <a:tc rowSpan="4">
                  <a:txBody>
                    <a:bodyPr/>
                    <a:lstStyle/>
                    <a:p>
                      <a:pPr marL="0" marR="0" algn="ctr">
                        <a:spcBef>
                          <a:spcPts val="0"/>
                        </a:spcBef>
                        <a:spcAft>
                          <a:spcPts val="800"/>
                        </a:spcAft>
                      </a:pPr>
                      <a:r>
                        <a:rPr lang="en-US" sz="1000">
                          <a:effectLst/>
                        </a:rPr>
                        <a:t>1. Create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501" marR="20501" marT="20501" marB="20501" anchor="ctr"/>
                </a:tc>
                <a:tc>
                  <a:txBody>
                    <a:bodyPr/>
                    <a:lstStyle/>
                    <a:p>
                      <a:pPr marL="0" marR="0" algn="ctr">
                        <a:spcBef>
                          <a:spcPts val="0"/>
                        </a:spcBef>
                        <a:spcAft>
                          <a:spcPts val="800"/>
                        </a:spcAft>
                      </a:pPr>
                      <a:endParaRPr lang="en-US" sz="800">
                        <a:effectLst/>
                        <a:latin typeface="Montserrat"/>
                        <a:ea typeface="Montserrat"/>
                        <a:cs typeface="Montserrat"/>
                      </a:endParaRPr>
                    </a:p>
                  </a:txBody>
                  <a:tcPr marL="20501" marR="20501" marT="20501" marB="20501" anchor="ctr"/>
                </a:tc>
                <a:tc>
                  <a:txBody>
                    <a:bodyPr/>
                    <a:lstStyle/>
                    <a:p>
                      <a:pPr marL="0" marR="0" algn="ctr">
                        <a:spcBef>
                          <a:spcPts val="0"/>
                        </a:spcBef>
                        <a:spcAft>
                          <a:spcPts val="800"/>
                        </a:spcAft>
                      </a:pPr>
                      <a:r>
                        <a:rPr lang="en-US" sz="800">
                          <a:effectLst/>
                        </a:rPr>
                        <a:t>Generate and conceptualize artistic ideas and work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501" marR="20501" marT="20501" marB="20501" anchor="ctr"/>
                </a:tc>
                <a:tc>
                  <a:txBody>
                    <a:bodyPr/>
                    <a:lstStyle/>
                    <a:p>
                      <a:pPr marL="0" marR="0" algn="ctr">
                        <a:spcBef>
                          <a:spcPts val="0"/>
                        </a:spcBef>
                        <a:spcAft>
                          <a:spcPts val="800"/>
                        </a:spcAft>
                      </a:pPr>
                      <a:r>
                        <a:rPr lang="en-US" sz="800">
                          <a:effectLst/>
                        </a:rPr>
                        <a:t>Theatre artists rely on intuition, curiosity, and critical inquiry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501" marR="20501" marT="20501" marB="20501" anchor="ctr"/>
                </a:tc>
                <a:extLst>
                  <a:ext uri="{0D108BD9-81ED-4DB2-BD59-A6C34878D82A}">
                    <a16:rowId xmlns:a16="http://schemas.microsoft.com/office/drawing/2014/main" xmlns="" val="367869347"/>
                  </a:ext>
                </a:extLst>
              </a:tr>
              <a:tr h="322761">
                <a:tc vMerge="1">
                  <a:txBody>
                    <a:bodyPr/>
                    <a:lstStyle/>
                    <a:p>
                      <a:endParaRPr lang="en-US"/>
                    </a:p>
                  </a:txBody>
                  <a:tcPr/>
                </a:tc>
                <a:tc>
                  <a:txBody>
                    <a:bodyPr/>
                    <a:lstStyle/>
                    <a:p>
                      <a:pPr marL="0" marR="0" algn="ctr">
                        <a:spcBef>
                          <a:spcPts val="0"/>
                        </a:spcBef>
                        <a:spcAft>
                          <a:spcPts val="800"/>
                        </a:spcAft>
                      </a:pPr>
                      <a:endParaRPr lang="en-US" sz="800">
                        <a:effectLst/>
                        <a:latin typeface="Montserrat"/>
                        <a:ea typeface="Montserrat"/>
                        <a:cs typeface="Montserrat"/>
                      </a:endParaRPr>
                    </a:p>
                  </a:txBody>
                  <a:tcPr marL="20501" marR="20501" marT="20501" marB="20501" anchor="ctr"/>
                </a:tc>
                <a:tc>
                  <a:txBody>
                    <a:bodyPr/>
                    <a:lstStyle/>
                    <a:p>
                      <a:pPr marL="0" marR="0" algn="ctr">
                        <a:spcBef>
                          <a:spcPts val="0"/>
                        </a:spcBef>
                        <a:spcAft>
                          <a:spcPts val="800"/>
                        </a:spcAft>
                      </a:pPr>
                      <a:r>
                        <a:rPr lang="en-US" sz="800">
                          <a:effectLst/>
                        </a:rPr>
                        <a:t>Organize and develop artistic ideas and work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501" marR="20501" marT="20501" marB="20501" anchor="ctr"/>
                </a:tc>
                <a:tc>
                  <a:txBody>
                    <a:bodyPr/>
                    <a:lstStyle/>
                    <a:p>
                      <a:pPr marL="0" marR="0" algn="ctr">
                        <a:spcBef>
                          <a:spcPts val="0"/>
                        </a:spcBef>
                        <a:spcAft>
                          <a:spcPts val="800"/>
                        </a:spcAft>
                      </a:pPr>
                      <a:r>
                        <a:rPr lang="en-US" sz="800">
                          <a:effectLst/>
                        </a:rPr>
                        <a:t>Theatre artists work to discover different ways of communicating meaning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501" marR="20501" marT="20501" marB="20501" anchor="ctr"/>
                </a:tc>
                <a:extLst>
                  <a:ext uri="{0D108BD9-81ED-4DB2-BD59-A6C34878D82A}">
                    <a16:rowId xmlns:a16="http://schemas.microsoft.com/office/drawing/2014/main" xmlns="" val="2430501052"/>
                  </a:ext>
                </a:extLst>
              </a:tr>
              <a:tr h="322761">
                <a:tc vMerge="1">
                  <a:txBody>
                    <a:bodyPr/>
                    <a:lstStyle/>
                    <a:p>
                      <a:endParaRPr lang="en-US"/>
                    </a:p>
                  </a:txBody>
                  <a:tcPr/>
                </a:tc>
                <a:tc>
                  <a:txBody>
                    <a:bodyPr/>
                    <a:lstStyle/>
                    <a:p>
                      <a:pPr marL="0" marR="0" algn="ctr">
                        <a:spcBef>
                          <a:spcPts val="0"/>
                        </a:spcBef>
                        <a:spcAft>
                          <a:spcPts val="800"/>
                        </a:spcAft>
                      </a:pPr>
                      <a:endParaRPr lang="en-US" sz="800">
                        <a:effectLst/>
                        <a:latin typeface="Montserrat"/>
                        <a:ea typeface="Montserrat"/>
                        <a:cs typeface="Montserrat"/>
                      </a:endParaRPr>
                    </a:p>
                  </a:txBody>
                  <a:tcPr marL="20501" marR="20501" marT="20501" marB="20501" anchor="ctr"/>
                </a:tc>
                <a:tc>
                  <a:txBody>
                    <a:bodyPr/>
                    <a:lstStyle/>
                    <a:p>
                      <a:pPr marL="0" marR="0" algn="ctr">
                        <a:spcBef>
                          <a:spcPts val="0"/>
                        </a:spcBef>
                        <a:spcAft>
                          <a:spcPts val="800"/>
                        </a:spcAft>
                      </a:pPr>
                      <a:r>
                        <a:rPr lang="en-US" sz="800">
                          <a:effectLst/>
                        </a:rPr>
                        <a:t>Refine and complete artistic work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501" marR="20501" marT="20501" marB="20501" anchor="ctr"/>
                </a:tc>
                <a:tc>
                  <a:txBody>
                    <a:bodyPr/>
                    <a:lstStyle/>
                    <a:p>
                      <a:pPr marL="0" marR="0" algn="ctr">
                        <a:spcBef>
                          <a:spcPts val="0"/>
                        </a:spcBef>
                        <a:spcAft>
                          <a:spcPts val="800"/>
                        </a:spcAft>
                      </a:pPr>
                      <a:r>
                        <a:rPr lang="en-US" sz="800">
                          <a:effectLst/>
                        </a:rPr>
                        <a:t>Theatre artists refine their work and practice their craft through rehearsal.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501" marR="20501" marT="20501" marB="20501" anchor="ctr"/>
                </a:tc>
                <a:extLst>
                  <a:ext uri="{0D108BD9-81ED-4DB2-BD59-A6C34878D82A}">
                    <a16:rowId xmlns:a16="http://schemas.microsoft.com/office/drawing/2014/main" xmlns="" val="2036574733"/>
                  </a:ext>
                </a:extLst>
              </a:tr>
              <a:tr h="461087">
                <a:tc vMerge="1">
                  <a:txBody>
                    <a:bodyPr/>
                    <a:lstStyle/>
                    <a:p>
                      <a:endParaRPr lang="en-US"/>
                    </a:p>
                  </a:txBody>
                  <a:tcPr/>
                </a:tc>
                <a:tc>
                  <a:txBody>
                    <a:bodyPr/>
                    <a:lstStyle/>
                    <a:p>
                      <a:pPr marL="0" marR="0" algn="ctr">
                        <a:spcBef>
                          <a:spcPts val="0"/>
                        </a:spcBef>
                        <a:spcAft>
                          <a:spcPts val="800"/>
                        </a:spcAft>
                      </a:pPr>
                      <a:endParaRPr lang="en-US" sz="800">
                        <a:effectLst/>
                        <a:latin typeface="Montserrat"/>
                        <a:ea typeface="Montserrat"/>
                        <a:cs typeface="Montserrat"/>
                      </a:endParaRPr>
                    </a:p>
                  </a:txBody>
                  <a:tcPr marL="20501" marR="20501" marT="20501" marB="20501" anchor="ctr"/>
                </a:tc>
                <a:tc>
                  <a:txBody>
                    <a:bodyPr/>
                    <a:lstStyle/>
                    <a:p>
                      <a:pPr marL="0" marR="0" algn="ctr">
                        <a:spcBef>
                          <a:spcPts val="0"/>
                        </a:spcBef>
                        <a:spcAft>
                          <a:spcPts val="800"/>
                        </a:spcAft>
                      </a:pPr>
                      <a:r>
                        <a:rPr lang="en-US" sz="800">
                          <a:effectLst/>
                        </a:rPr>
                        <a:t>Synthesize and relate knowledge and personal experience to make art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501" marR="20501" marT="20501" marB="20501" anchor="ctr"/>
                </a:tc>
                <a:tc>
                  <a:txBody>
                    <a:bodyPr/>
                    <a:lstStyle/>
                    <a:p>
                      <a:pPr marL="0" marR="0" algn="ctr">
                        <a:spcBef>
                          <a:spcPts val="0"/>
                        </a:spcBef>
                        <a:spcAft>
                          <a:spcPts val="800"/>
                        </a:spcAft>
                      </a:pPr>
                      <a:r>
                        <a:rPr lang="en-US" sz="800">
                          <a:effectLst/>
                        </a:rPr>
                        <a:t>Theatre artists allow awareness of interrelationships between self and others to influence and inform their work.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501" marR="20501" marT="20501" marB="20501" anchor="ctr"/>
                </a:tc>
                <a:extLst>
                  <a:ext uri="{0D108BD9-81ED-4DB2-BD59-A6C34878D82A}">
                    <a16:rowId xmlns:a16="http://schemas.microsoft.com/office/drawing/2014/main" xmlns="" val="3869400406"/>
                  </a:ext>
                </a:extLst>
              </a:tr>
              <a:tr h="322761">
                <a:tc rowSpan="3">
                  <a:txBody>
                    <a:bodyPr/>
                    <a:lstStyle/>
                    <a:p>
                      <a:pPr marL="0" marR="0" algn="ctr">
                        <a:spcBef>
                          <a:spcPts val="0"/>
                        </a:spcBef>
                        <a:spcAft>
                          <a:spcPts val="800"/>
                        </a:spcAft>
                      </a:pPr>
                      <a:r>
                        <a:rPr lang="en-US" sz="1000">
                          <a:effectLst/>
                        </a:rPr>
                        <a:t>2. Perform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501" marR="20501" marT="20501" marB="20501" anchor="ctr"/>
                </a:tc>
                <a:tc>
                  <a:txBody>
                    <a:bodyPr/>
                    <a:lstStyle/>
                    <a:p>
                      <a:pPr marL="0" marR="0" algn="ctr">
                        <a:spcBef>
                          <a:spcPts val="0"/>
                        </a:spcBef>
                        <a:spcAft>
                          <a:spcPts val="800"/>
                        </a:spcAft>
                      </a:pPr>
                      <a:endParaRPr lang="en-US" sz="800">
                        <a:effectLst/>
                        <a:latin typeface="Montserrat"/>
                        <a:ea typeface="Montserrat"/>
                        <a:cs typeface="Montserrat"/>
                      </a:endParaRPr>
                    </a:p>
                  </a:txBody>
                  <a:tcPr marL="20501" marR="20501" marT="20501" marB="20501" anchor="ctr"/>
                </a:tc>
                <a:tc>
                  <a:txBody>
                    <a:bodyPr/>
                    <a:lstStyle/>
                    <a:p>
                      <a:pPr marL="0" marR="0" algn="ctr">
                        <a:spcBef>
                          <a:spcPts val="0"/>
                        </a:spcBef>
                        <a:spcAft>
                          <a:spcPts val="800"/>
                        </a:spcAft>
                      </a:pPr>
                      <a:r>
                        <a:rPr lang="en-US" sz="800">
                          <a:effectLst/>
                        </a:rPr>
                        <a:t>Select, analyze, and interpret artistic work for presentation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501" marR="20501" marT="20501" marB="20501" anchor="ctr"/>
                </a:tc>
                <a:tc>
                  <a:txBody>
                    <a:bodyPr/>
                    <a:lstStyle/>
                    <a:p>
                      <a:pPr marL="0" marR="0" algn="ctr">
                        <a:spcBef>
                          <a:spcPts val="0"/>
                        </a:spcBef>
                        <a:spcAft>
                          <a:spcPts val="800"/>
                        </a:spcAft>
                      </a:pPr>
                      <a:r>
                        <a:rPr lang="en-US" sz="800">
                          <a:effectLst/>
                        </a:rPr>
                        <a:t>Theatre artists make strong choices to effectively convey meaning.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501" marR="20501" marT="20501" marB="20501" anchor="ctr"/>
                </a:tc>
                <a:extLst>
                  <a:ext uri="{0D108BD9-81ED-4DB2-BD59-A6C34878D82A}">
                    <a16:rowId xmlns:a16="http://schemas.microsoft.com/office/drawing/2014/main" xmlns="" val="678314433"/>
                  </a:ext>
                </a:extLst>
              </a:tr>
              <a:tr h="322761">
                <a:tc vMerge="1">
                  <a:txBody>
                    <a:bodyPr/>
                    <a:lstStyle/>
                    <a:p>
                      <a:endParaRPr lang="en-US"/>
                    </a:p>
                  </a:txBody>
                  <a:tcPr/>
                </a:tc>
                <a:tc>
                  <a:txBody>
                    <a:bodyPr/>
                    <a:lstStyle/>
                    <a:p>
                      <a:pPr marL="0" marR="0" algn="ctr">
                        <a:spcBef>
                          <a:spcPts val="0"/>
                        </a:spcBef>
                        <a:spcAft>
                          <a:spcPts val="800"/>
                        </a:spcAft>
                      </a:pPr>
                      <a:endParaRPr lang="en-US" sz="800">
                        <a:effectLst/>
                        <a:latin typeface="Montserrat"/>
                        <a:ea typeface="Montserrat"/>
                        <a:cs typeface="Montserrat"/>
                      </a:endParaRPr>
                    </a:p>
                  </a:txBody>
                  <a:tcPr marL="20501" marR="20501" marT="20501" marB="20501" anchor="ctr"/>
                </a:tc>
                <a:tc>
                  <a:txBody>
                    <a:bodyPr/>
                    <a:lstStyle/>
                    <a:p>
                      <a:pPr marL="0" marR="0" algn="ctr">
                        <a:spcBef>
                          <a:spcPts val="0"/>
                        </a:spcBef>
                        <a:spcAft>
                          <a:spcPts val="800"/>
                        </a:spcAft>
                      </a:pPr>
                      <a:r>
                        <a:rPr lang="en-US" sz="800">
                          <a:effectLst/>
                        </a:rPr>
                        <a:t>Develop and refine artistic techniques, choices, and work for presentation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501" marR="20501" marT="20501" marB="20501" anchor="ctr"/>
                </a:tc>
                <a:tc>
                  <a:txBody>
                    <a:bodyPr/>
                    <a:lstStyle/>
                    <a:p>
                      <a:pPr marL="0" marR="0" algn="ctr">
                        <a:spcBef>
                          <a:spcPts val="0"/>
                        </a:spcBef>
                        <a:spcAft>
                          <a:spcPts val="800"/>
                        </a:spcAft>
                      </a:pPr>
                      <a:r>
                        <a:rPr lang="en-US" sz="800">
                          <a:effectLst/>
                        </a:rPr>
                        <a:t>Theatre artists develop personal processes and skills for a performance or design.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501" marR="20501" marT="20501" marB="20501" anchor="ctr"/>
                </a:tc>
                <a:extLst>
                  <a:ext uri="{0D108BD9-81ED-4DB2-BD59-A6C34878D82A}">
                    <a16:rowId xmlns:a16="http://schemas.microsoft.com/office/drawing/2014/main" xmlns="" val="2743221673"/>
                  </a:ext>
                </a:extLst>
              </a:tr>
              <a:tr h="461087">
                <a:tc vMerge="1">
                  <a:txBody>
                    <a:bodyPr/>
                    <a:lstStyle/>
                    <a:p>
                      <a:endParaRPr lang="en-US"/>
                    </a:p>
                  </a:txBody>
                  <a:tcPr/>
                </a:tc>
                <a:tc>
                  <a:txBody>
                    <a:bodyPr/>
                    <a:lstStyle/>
                    <a:p>
                      <a:pPr marL="0" marR="0" algn="ctr">
                        <a:spcBef>
                          <a:spcPts val="0"/>
                        </a:spcBef>
                        <a:spcAft>
                          <a:spcPts val="800"/>
                        </a:spcAft>
                      </a:pPr>
                      <a:endParaRPr lang="en-US" sz="800">
                        <a:effectLst/>
                        <a:latin typeface="Montserrat"/>
                        <a:ea typeface="Montserrat"/>
                        <a:cs typeface="Montserrat"/>
                      </a:endParaRPr>
                    </a:p>
                  </a:txBody>
                  <a:tcPr marL="20501" marR="20501" marT="20501" marB="20501" anchor="ctr"/>
                </a:tc>
                <a:tc>
                  <a:txBody>
                    <a:bodyPr/>
                    <a:lstStyle/>
                    <a:p>
                      <a:pPr marL="0" marR="0" algn="ctr">
                        <a:spcBef>
                          <a:spcPts val="0"/>
                        </a:spcBef>
                        <a:spcAft>
                          <a:spcPts val="800"/>
                        </a:spcAft>
                      </a:pPr>
                      <a:r>
                        <a:rPr lang="en-US" sz="800">
                          <a:effectLst/>
                        </a:rPr>
                        <a:t>Convey meaning through the presentation of artistic work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501" marR="20501" marT="20501" marB="20501" anchor="ctr"/>
                </a:tc>
                <a:tc>
                  <a:txBody>
                    <a:bodyPr/>
                    <a:lstStyle/>
                    <a:p>
                      <a:pPr marL="0" marR="0" algn="ctr">
                        <a:spcBef>
                          <a:spcPts val="0"/>
                        </a:spcBef>
                        <a:spcAft>
                          <a:spcPts val="800"/>
                        </a:spcAft>
                      </a:pPr>
                      <a:r>
                        <a:rPr lang="en-US" sz="800">
                          <a:effectLst/>
                        </a:rPr>
                        <a:t>Theatre artists share and present stories, ideas, and envisioned worlds to explore the human experience.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501" marR="20501" marT="20501" marB="20501" anchor="ctr"/>
                </a:tc>
                <a:extLst>
                  <a:ext uri="{0D108BD9-81ED-4DB2-BD59-A6C34878D82A}">
                    <a16:rowId xmlns:a16="http://schemas.microsoft.com/office/drawing/2014/main" xmlns="" val="821097677"/>
                  </a:ext>
                </a:extLst>
              </a:tr>
              <a:tr h="461087">
                <a:tc rowSpan="4">
                  <a:txBody>
                    <a:bodyPr/>
                    <a:lstStyle/>
                    <a:p>
                      <a:pPr marL="0" marR="0" algn="ctr">
                        <a:spcBef>
                          <a:spcPts val="0"/>
                        </a:spcBef>
                        <a:spcAft>
                          <a:spcPts val="800"/>
                        </a:spcAft>
                      </a:pPr>
                      <a:r>
                        <a:rPr lang="en-US" sz="1000">
                          <a:effectLst/>
                        </a:rPr>
                        <a:t>3. Critically Respond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501" marR="20501" marT="20501" marB="20501" anchor="ctr"/>
                </a:tc>
                <a:tc>
                  <a:txBody>
                    <a:bodyPr/>
                    <a:lstStyle/>
                    <a:p>
                      <a:pPr marL="0" marR="0" algn="ctr">
                        <a:spcBef>
                          <a:spcPts val="0"/>
                        </a:spcBef>
                        <a:spcAft>
                          <a:spcPts val="800"/>
                        </a:spcAft>
                      </a:pPr>
                      <a:endParaRPr lang="en-US" sz="800">
                        <a:effectLst/>
                        <a:latin typeface="Montserrat"/>
                        <a:ea typeface="Montserrat"/>
                        <a:cs typeface="Montserrat"/>
                      </a:endParaRPr>
                    </a:p>
                  </a:txBody>
                  <a:tcPr marL="20501" marR="20501" marT="20501" marB="20501" anchor="ctr"/>
                </a:tc>
                <a:tc>
                  <a:txBody>
                    <a:bodyPr/>
                    <a:lstStyle/>
                    <a:p>
                      <a:pPr marL="0" marR="0" algn="ctr">
                        <a:spcBef>
                          <a:spcPts val="0"/>
                        </a:spcBef>
                        <a:spcAft>
                          <a:spcPts val="800"/>
                        </a:spcAft>
                      </a:pPr>
                      <a:r>
                        <a:rPr lang="en-US" sz="800">
                          <a:effectLst/>
                        </a:rPr>
                        <a:t>Perceive and analyze artistic work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501" marR="20501" marT="20501" marB="20501" anchor="ctr"/>
                </a:tc>
                <a:tc>
                  <a:txBody>
                    <a:bodyPr/>
                    <a:lstStyle/>
                    <a:p>
                      <a:pPr marL="0" marR="0" algn="ctr">
                        <a:spcBef>
                          <a:spcPts val="0"/>
                        </a:spcBef>
                        <a:spcAft>
                          <a:spcPts val="800"/>
                        </a:spcAft>
                      </a:pPr>
                      <a:r>
                        <a:rPr lang="en-US" sz="800">
                          <a:effectLst/>
                        </a:rPr>
                        <a:t>Theatre artists reflect to understand the impact of drama processes and theatre experiences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501" marR="20501" marT="20501" marB="20501" anchor="ctr"/>
                </a:tc>
                <a:extLst>
                  <a:ext uri="{0D108BD9-81ED-4DB2-BD59-A6C34878D82A}">
                    <a16:rowId xmlns:a16="http://schemas.microsoft.com/office/drawing/2014/main" xmlns="" val="3650698492"/>
                  </a:ext>
                </a:extLst>
              </a:tr>
              <a:tr h="461087">
                <a:tc vMerge="1">
                  <a:txBody>
                    <a:bodyPr/>
                    <a:lstStyle/>
                    <a:p>
                      <a:endParaRPr lang="en-US"/>
                    </a:p>
                  </a:txBody>
                  <a:tcPr/>
                </a:tc>
                <a:tc>
                  <a:txBody>
                    <a:bodyPr/>
                    <a:lstStyle/>
                    <a:p>
                      <a:pPr marL="0" marR="0" algn="ctr">
                        <a:spcBef>
                          <a:spcPts val="0"/>
                        </a:spcBef>
                        <a:spcAft>
                          <a:spcPts val="800"/>
                        </a:spcAft>
                      </a:pPr>
                      <a:endParaRPr lang="en-US" sz="800">
                        <a:effectLst/>
                        <a:latin typeface="Montserrat"/>
                        <a:ea typeface="Montserrat"/>
                        <a:cs typeface="Montserrat"/>
                      </a:endParaRPr>
                    </a:p>
                  </a:txBody>
                  <a:tcPr marL="20501" marR="20501" marT="20501" marB="20501" anchor="ctr"/>
                </a:tc>
                <a:tc>
                  <a:txBody>
                    <a:bodyPr/>
                    <a:lstStyle/>
                    <a:p>
                      <a:pPr marL="0" marR="0" algn="ctr">
                        <a:spcBef>
                          <a:spcPts val="0"/>
                        </a:spcBef>
                        <a:spcAft>
                          <a:spcPts val="800"/>
                        </a:spcAft>
                      </a:pPr>
                      <a:r>
                        <a:rPr lang="en-US" sz="800">
                          <a:effectLst/>
                        </a:rPr>
                        <a:t>Interpret intent and meaning in artistic work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501" marR="20501" marT="20501" marB="20501" anchor="ctr"/>
                </a:tc>
                <a:tc>
                  <a:txBody>
                    <a:bodyPr/>
                    <a:lstStyle/>
                    <a:p>
                      <a:pPr marL="0" marR="0" algn="ctr">
                        <a:spcBef>
                          <a:spcPts val="0"/>
                        </a:spcBef>
                        <a:spcAft>
                          <a:spcPts val="800"/>
                        </a:spcAft>
                      </a:pPr>
                      <a:r>
                        <a:rPr lang="en-US" sz="800">
                          <a:effectLst/>
                        </a:rPr>
                        <a:t>Theatre artists' interpretations of drama/theatre work are influenced by personal experiences and aesthetics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501" marR="20501" marT="20501" marB="20501" anchor="ctr"/>
                </a:tc>
                <a:extLst>
                  <a:ext uri="{0D108BD9-81ED-4DB2-BD59-A6C34878D82A}">
                    <a16:rowId xmlns:a16="http://schemas.microsoft.com/office/drawing/2014/main" xmlns="" val="4272048055"/>
                  </a:ext>
                </a:extLst>
              </a:tr>
              <a:tr h="322761">
                <a:tc vMerge="1">
                  <a:txBody>
                    <a:bodyPr/>
                    <a:lstStyle/>
                    <a:p>
                      <a:endParaRPr lang="en-US"/>
                    </a:p>
                  </a:txBody>
                  <a:tcPr/>
                </a:tc>
                <a:tc>
                  <a:txBody>
                    <a:bodyPr/>
                    <a:lstStyle/>
                    <a:p>
                      <a:pPr marL="0" marR="0" algn="ctr">
                        <a:spcBef>
                          <a:spcPts val="0"/>
                        </a:spcBef>
                        <a:spcAft>
                          <a:spcPts val="800"/>
                        </a:spcAft>
                      </a:pPr>
                      <a:endParaRPr lang="en-US" sz="800">
                        <a:effectLst/>
                        <a:latin typeface="Montserrat"/>
                        <a:ea typeface="Montserrat"/>
                        <a:cs typeface="Montserrat"/>
                      </a:endParaRPr>
                    </a:p>
                  </a:txBody>
                  <a:tcPr marL="20501" marR="20501" marT="20501" marB="20501" anchor="ctr"/>
                </a:tc>
                <a:tc>
                  <a:txBody>
                    <a:bodyPr/>
                    <a:lstStyle/>
                    <a:p>
                      <a:pPr marL="0" marR="0" algn="ctr">
                        <a:spcBef>
                          <a:spcPts val="0"/>
                        </a:spcBef>
                        <a:spcAft>
                          <a:spcPts val="800"/>
                        </a:spcAft>
                      </a:pPr>
                      <a:r>
                        <a:rPr lang="en-US" sz="800">
                          <a:effectLst/>
                        </a:rPr>
                        <a:t>Apply criteria to evaluate artistic work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501" marR="20501" marT="20501" marB="20501" anchor="ctr"/>
                </a:tc>
                <a:tc>
                  <a:txBody>
                    <a:bodyPr/>
                    <a:lstStyle/>
                    <a:p>
                      <a:pPr marL="0" marR="0" algn="ctr">
                        <a:spcBef>
                          <a:spcPts val="0"/>
                        </a:spcBef>
                        <a:spcAft>
                          <a:spcPts val="800"/>
                        </a:spcAft>
                      </a:pPr>
                      <a:r>
                        <a:rPr lang="en-US" sz="800" dirty="0">
                          <a:effectLst/>
                        </a:rPr>
                        <a:t>Theatre artists apply criteria to investigate, explore, and assess drama and theatre work</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501" marR="20501" marT="20501" marB="20501" anchor="ctr"/>
                </a:tc>
                <a:extLst>
                  <a:ext uri="{0D108BD9-81ED-4DB2-BD59-A6C34878D82A}">
                    <a16:rowId xmlns:a16="http://schemas.microsoft.com/office/drawing/2014/main" xmlns="" val="1499303105"/>
                  </a:ext>
                </a:extLst>
              </a:tr>
              <a:tr h="599414">
                <a:tc vMerge="1">
                  <a:txBody>
                    <a:bodyPr/>
                    <a:lstStyle/>
                    <a:p>
                      <a:endParaRPr lang="en-US"/>
                    </a:p>
                  </a:txBody>
                  <a:tcPr/>
                </a:tc>
                <a:tc>
                  <a:txBody>
                    <a:bodyPr/>
                    <a:lstStyle/>
                    <a:p>
                      <a:pPr marL="0" marR="0" algn="ctr">
                        <a:spcBef>
                          <a:spcPts val="0"/>
                        </a:spcBef>
                        <a:spcAft>
                          <a:spcPts val="800"/>
                        </a:spcAft>
                      </a:pPr>
                      <a:endParaRPr lang="en-US" sz="800">
                        <a:effectLst/>
                        <a:latin typeface="Montserrat"/>
                        <a:ea typeface="Montserrat"/>
                        <a:cs typeface="Montserrat"/>
                      </a:endParaRPr>
                    </a:p>
                  </a:txBody>
                  <a:tcPr marL="20501" marR="20501" marT="20501" marB="20501" anchor="ctr"/>
                </a:tc>
                <a:tc>
                  <a:txBody>
                    <a:bodyPr/>
                    <a:lstStyle/>
                    <a:p>
                      <a:pPr marL="0" marR="0" algn="ctr">
                        <a:spcBef>
                          <a:spcPts val="0"/>
                        </a:spcBef>
                        <a:spcAft>
                          <a:spcPts val="800"/>
                        </a:spcAft>
                      </a:pPr>
                      <a:r>
                        <a:rPr lang="en-US" sz="800">
                          <a:effectLst/>
                        </a:rPr>
                        <a:t>Relate artistic ideas and works with societal, cultural, and historical context to deepen understanding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501" marR="20501" marT="20501" marB="20501" anchor="ctr"/>
                </a:tc>
                <a:tc>
                  <a:txBody>
                    <a:bodyPr/>
                    <a:lstStyle/>
                    <a:p>
                      <a:pPr marL="0" marR="0" algn="ctr">
                        <a:spcBef>
                          <a:spcPts val="0"/>
                        </a:spcBef>
                        <a:spcAft>
                          <a:spcPts val="800"/>
                        </a:spcAft>
                      </a:pPr>
                      <a:r>
                        <a:rPr lang="en-US" sz="800" dirty="0">
                          <a:effectLst/>
                        </a:rPr>
                        <a:t>Theatre artists critically inquire into the ways others have thought about and created drama processes and productions to inform their own work</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501" marR="20501" marT="20501" marB="20501" anchor="ctr"/>
                </a:tc>
                <a:extLst>
                  <a:ext uri="{0D108BD9-81ED-4DB2-BD59-A6C34878D82A}">
                    <a16:rowId xmlns:a16="http://schemas.microsoft.com/office/drawing/2014/main" xmlns="" val="3615831805"/>
                  </a:ext>
                </a:extLst>
              </a:tr>
            </a:tbl>
          </a:graphicData>
        </a:graphic>
      </p:graphicFrame>
    </p:spTree>
    <p:extLst>
      <p:ext uri="{BB962C8B-B14F-4D97-AF65-F5344CB8AC3E}">
        <p14:creationId xmlns:p14="http://schemas.microsoft.com/office/powerpoint/2010/main" val="1261540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Colorado Academic Standards Document</a:t>
            </a:r>
          </a:p>
        </p:txBody>
      </p:sp>
      <p:sp>
        <p:nvSpPr>
          <p:cNvPr id="3" name="Content Placeholder 2"/>
          <p:cNvSpPr>
            <a:spLocks noGrp="1"/>
          </p:cNvSpPr>
          <p:nvPr>
            <p:ph idx="1"/>
          </p:nvPr>
        </p:nvSpPr>
        <p:spPr>
          <a:xfrm>
            <a:off x="108489" y="1433344"/>
            <a:ext cx="8880527" cy="591992"/>
          </a:xfrm>
        </p:spPr>
        <p:txBody>
          <a:bodyPr>
            <a:normAutofit/>
          </a:bodyPr>
          <a:lstStyle/>
          <a:p>
            <a:r>
              <a:rPr lang="en-US" dirty="0">
                <a:solidFill>
                  <a:schemeClr val="tx1"/>
                </a:solidFill>
              </a:rPr>
              <a:t>Right Side categories for DTA</a:t>
            </a:r>
          </a:p>
        </p:txBody>
      </p:sp>
      <p:sp>
        <p:nvSpPr>
          <p:cNvPr id="5" name="Text Box 10"/>
          <p:cNvSpPr txBox="1"/>
          <p:nvPr/>
        </p:nvSpPr>
        <p:spPr>
          <a:xfrm>
            <a:off x="5723996" y="4871910"/>
            <a:ext cx="2290286"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2018 DTA Standards</a:t>
            </a:r>
          </a:p>
        </p:txBody>
      </p:sp>
      <p:sp>
        <p:nvSpPr>
          <p:cNvPr id="8" name="Text Box 10">
            <a:extLst>
              <a:ext uri="{FF2B5EF4-FFF2-40B4-BE49-F238E27FC236}">
                <a16:creationId xmlns:a16="http://schemas.microsoft.com/office/drawing/2014/main" xmlns="" id="{CA71DB5C-6443-7D48-9B86-3057D2ADA41D}"/>
              </a:ext>
            </a:extLst>
          </p:cNvPr>
          <p:cNvSpPr txBox="1"/>
          <p:nvPr/>
        </p:nvSpPr>
        <p:spPr>
          <a:xfrm>
            <a:off x="1017936" y="4819973"/>
            <a:ext cx="2290286"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2010 DTA Standards</a:t>
            </a:r>
          </a:p>
        </p:txBody>
      </p:sp>
      <p:sp>
        <p:nvSpPr>
          <p:cNvPr id="9" name="TextBox 8">
            <a:extLst>
              <a:ext uri="{FF2B5EF4-FFF2-40B4-BE49-F238E27FC236}">
                <a16:creationId xmlns:a16="http://schemas.microsoft.com/office/drawing/2014/main" xmlns="" id="{64E38912-F9AD-784C-A12F-BB0682F5185E}"/>
              </a:ext>
            </a:extLst>
          </p:cNvPr>
          <p:cNvSpPr txBox="1"/>
          <p:nvPr/>
        </p:nvSpPr>
        <p:spPr>
          <a:xfrm>
            <a:off x="108490" y="5357338"/>
            <a:ext cx="8593809" cy="1077218"/>
          </a:xfrm>
          <a:prstGeom prst="rect">
            <a:avLst/>
          </a:prstGeom>
          <a:noFill/>
        </p:spPr>
        <p:txBody>
          <a:bodyPr wrap="square" rtlCol="0">
            <a:spAutoFit/>
          </a:bodyPr>
          <a:lstStyle/>
          <a:p>
            <a:r>
              <a:rPr lang="en-US" sz="1600" dirty="0"/>
              <a:t>The committee replaced the </a:t>
            </a:r>
            <a:r>
              <a:rPr lang="en-US" sz="1600" i="1" dirty="0"/>
              <a:t>21</a:t>
            </a:r>
            <a:r>
              <a:rPr lang="en-US" sz="1600" i="1" baseline="30000" dirty="0"/>
              <a:t>st</a:t>
            </a:r>
            <a:r>
              <a:rPr lang="en-US" sz="1600" i="1" dirty="0"/>
              <a:t> Century Skills and Readiness Competencies</a:t>
            </a:r>
            <a:r>
              <a:rPr lang="en-US" sz="1600" dirty="0"/>
              <a:t> subheading with </a:t>
            </a:r>
            <a:r>
              <a:rPr lang="en-US" sz="1600" i="1" dirty="0"/>
              <a:t>Colorado Essential Skills</a:t>
            </a:r>
            <a:r>
              <a:rPr lang="en-US" sz="1600" dirty="0"/>
              <a:t>.  These skills are content specific and connect directly to the </a:t>
            </a:r>
            <a:r>
              <a:rPr lang="en-US" sz="1600" i="1" u="sng" dirty="0">
                <a:hlinkClick r:id="rId2"/>
              </a:rPr>
              <a:t>Essential Skills Guidance Resource</a:t>
            </a:r>
            <a:r>
              <a:rPr lang="en-US" sz="1600" i="1" dirty="0"/>
              <a:t> </a:t>
            </a:r>
            <a:r>
              <a:rPr lang="en-US" sz="1600" dirty="0"/>
              <a:t>document. The categories of </a:t>
            </a:r>
            <a:r>
              <a:rPr lang="en-US" sz="1600" i="1" dirty="0"/>
              <a:t>Relevance and Application</a:t>
            </a:r>
            <a:r>
              <a:rPr lang="en-US" sz="1600" dirty="0"/>
              <a:t> and </a:t>
            </a:r>
            <a:r>
              <a:rPr lang="en-US" sz="1600" i="1" dirty="0"/>
              <a:t>Nature of Drama and Theatre Arts</a:t>
            </a:r>
            <a:r>
              <a:rPr lang="en-US" sz="1600" dirty="0"/>
              <a:t> were deleted all together, leaving the category of</a:t>
            </a:r>
            <a:r>
              <a:rPr lang="en-US" sz="1600" i="1" dirty="0"/>
              <a:t> Inquiry Questions.</a:t>
            </a:r>
            <a:r>
              <a:rPr lang="en-US" sz="1600" dirty="0"/>
              <a:t> </a:t>
            </a:r>
          </a:p>
        </p:txBody>
      </p:sp>
      <p:pic>
        <p:nvPicPr>
          <p:cNvPr id="10" name="Picture 9">
            <a:extLst>
              <a:ext uri="{FF2B5EF4-FFF2-40B4-BE49-F238E27FC236}">
                <a16:creationId xmlns:a16="http://schemas.microsoft.com/office/drawing/2014/main" xmlns="" id="{55ADDCBC-A1FF-FC44-BDAA-87E4E19E36B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84418" y="2025337"/>
            <a:ext cx="4438382" cy="2700344"/>
          </a:xfrm>
          <a:prstGeom prst="rect">
            <a:avLst/>
          </a:prstGeom>
        </p:spPr>
      </p:pic>
      <p:pic>
        <p:nvPicPr>
          <p:cNvPr id="11" name="Picture 10">
            <a:extLst>
              <a:ext uri="{FF2B5EF4-FFF2-40B4-BE49-F238E27FC236}">
                <a16:creationId xmlns:a16="http://schemas.microsoft.com/office/drawing/2014/main" xmlns="" id="{F50FD32E-77FC-B144-8C03-D1C53EDC455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864100" y="2196059"/>
            <a:ext cx="4047551" cy="2623914"/>
          </a:xfrm>
          <a:prstGeom prst="rect">
            <a:avLst/>
          </a:prstGeom>
        </p:spPr>
      </p:pic>
    </p:spTree>
    <p:extLst>
      <p:ext uri="{BB962C8B-B14F-4D97-AF65-F5344CB8AC3E}">
        <p14:creationId xmlns:p14="http://schemas.microsoft.com/office/powerpoint/2010/main" val="2761670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Information and Purpose</a:t>
            </a:r>
          </a:p>
        </p:txBody>
      </p:sp>
      <p:sp>
        <p:nvSpPr>
          <p:cNvPr id="3" name="Content Placeholder 2"/>
          <p:cNvSpPr>
            <a:spLocks noGrp="1"/>
          </p:cNvSpPr>
          <p:nvPr>
            <p:ph idx="1"/>
          </p:nvPr>
        </p:nvSpPr>
        <p:spPr/>
        <p:txBody>
          <a:bodyPr>
            <a:normAutofit/>
          </a:bodyPr>
          <a:lstStyle/>
          <a:p>
            <a:pPr marL="342900" indent="-342900" algn="l">
              <a:buFont typeface="Arial" panose="020B0604020202020204" pitchFamily="34" charset="0"/>
              <a:buChar char="•"/>
            </a:pPr>
            <a:r>
              <a:rPr lang="en-US" dirty="0">
                <a:solidFill>
                  <a:schemeClr val="tx1"/>
                </a:solidFill>
              </a:rPr>
              <a:t>Provide an overview of the standards review and revision process</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What to look for in the revised Colorado academic standards document. </a:t>
            </a: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3632592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Guiding Principles for the Review and Revision</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b="1" dirty="0">
                <a:solidFill>
                  <a:schemeClr val="tx1"/>
                </a:solidFill>
              </a:rPr>
              <a:t>Transparent</a:t>
            </a:r>
          </a:p>
          <a:p>
            <a:pPr marL="342900" indent="-342900">
              <a:buFont typeface="Arial" panose="020B0604020202020204" pitchFamily="34" charset="0"/>
              <a:buChar char="•"/>
            </a:pPr>
            <a:r>
              <a:rPr lang="en-US" b="1" dirty="0">
                <a:solidFill>
                  <a:schemeClr val="tx1"/>
                </a:solidFill>
              </a:rPr>
              <a:t>Inclusive</a:t>
            </a:r>
          </a:p>
          <a:p>
            <a:pPr marL="342900" indent="-342900">
              <a:buFont typeface="Arial" panose="020B0604020202020204" pitchFamily="34" charset="0"/>
              <a:buChar char="•"/>
            </a:pPr>
            <a:r>
              <a:rPr lang="en-US" b="1" dirty="0">
                <a:solidFill>
                  <a:schemeClr val="tx1"/>
                </a:solidFill>
              </a:rPr>
              <a:t>Research-informed</a:t>
            </a:r>
          </a:p>
          <a:p>
            <a:pPr marL="342900" indent="-342900">
              <a:buFont typeface="Arial" panose="020B0604020202020204" pitchFamily="34" charset="0"/>
              <a:buChar char="•"/>
            </a:pPr>
            <a:r>
              <a:rPr lang="en-US" b="1" dirty="0">
                <a:solidFill>
                  <a:schemeClr val="tx1"/>
                </a:solidFill>
              </a:rPr>
              <a:t>Consistent</a:t>
            </a:r>
          </a:p>
          <a:p>
            <a:pPr marL="342900" indent="-342900">
              <a:buFont typeface="Arial" panose="020B0604020202020204" pitchFamily="34" charset="0"/>
              <a:buChar char="•"/>
            </a:pPr>
            <a:r>
              <a:rPr lang="en-US" b="1" dirty="0">
                <a:solidFill>
                  <a:schemeClr val="tx1"/>
                </a:solidFill>
              </a:rPr>
              <a:t>Substantive</a:t>
            </a:r>
          </a:p>
          <a:p>
            <a:pPr marL="342900" indent="-342900">
              <a:buFont typeface="Arial" panose="020B0604020202020204" pitchFamily="34" charset="0"/>
              <a:buChar char="•"/>
            </a:pPr>
            <a:r>
              <a:rPr lang="en-US" b="1" dirty="0">
                <a:solidFill>
                  <a:schemeClr val="tx1"/>
                </a:solidFill>
              </a:rPr>
              <a:t>Improvement-oriented</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760231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Standards Review and Revision:</a:t>
            </a:r>
            <a:br>
              <a:rPr lang="en-US" sz="2800" dirty="0"/>
            </a:br>
            <a:r>
              <a:rPr lang="en-US" sz="2800" dirty="0"/>
              <a:t>Roles and Responsibilities</a:t>
            </a:r>
            <a:endParaRPr lang="en-US" sz="2800" dirty="0">
              <a:solidFill>
                <a:schemeClr val="tx1"/>
              </a:solidFill>
            </a:endParaRPr>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4</a:t>
            </a:fld>
            <a:endParaRPr lang="en-US" dirty="0">
              <a:solidFill>
                <a:prstClr val="black">
                  <a:tint val="75000"/>
                </a:prstClr>
              </a:solidFill>
            </a:endParaRPr>
          </a:p>
        </p:txBody>
      </p:sp>
      <p:graphicFrame>
        <p:nvGraphicFramePr>
          <p:cNvPr id="5" name="Diagram 4"/>
          <p:cNvGraphicFramePr/>
          <p:nvPr>
            <p:extLst>
              <p:ext uri="{D42A27DB-BD31-4B8C-83A1-F6EECF244321}">
                <p14:modId xmlns:p14="http://schemas.microsoft.com/office/powerpoint/2010/main" val="411724879"/>
              </p:ext>
            </p:extLst>
          </p:nvPr>
        </p:nvGraphicFramePr>
        <p:xfrm>
          <a:off x="0" y="1176145"/>
          <a:ext cx="8762259" cy="5093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1807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Committee Decision Making Process</a:t>
            </a:r>
            <a:endParaRPr lang="en-US" sz="2800" dirty="0">
              <a:solidFill>
                <a:schemeClr val="tx1"/>
              </a:solidFill>
            </a:endParaRPr>
          </a:p>
        </p:txBody>
      </p:sp>
      <p:sp>
        <p:nvSpPr>
          <p:cNvPr id="3" name="Content Placeholder 2"/>
          <p:cNvSpPr>
            <a:spLocks noGrp="1"/>
          </p:cNvSpPr>
          <p:nvPr>
            <p:ph idx="1"/>
          </p:nvPr>
        </p:nvSpPr>
        <p:spPr/>
        <p:txBody>
          <a:bodyPr>
            <a:normAutofit/>
          </a:bodyPr>
          <a:lstStyle/>
          <a:p>
            <a:pPr marL="457200" lvl="1" indent="0">
              <a:buNone/>
            </a:pPr>
            <a:endParaRPr lang="en-US" dirty="0"/>
          </a:p>
          <a:p>
            <a:pPr marL="457200" lvl="1" indent="0">
              <a:buNone/>
            </a:pPr>
            <a:endParaRPr lang="en-US" dirty="0"/>
          </a:p>
          <a:p>
            <a:endParaRPr lang="en-US" dirty="0"/>
          </a:p>
          <a:p>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5</a:t>
            </a:fld>
            <a:endParaRPr lang="en-US" dirty="0">
              <a:solidFill>
                <a:prstClr val="black">
                  <a:tint val="75000"/>
                </a:prstClr>
              </a:solidFill>
            </a:endParaRPr>
          </a:p>
        </p:txBody>
      </p:sp>
      <p:sp>
        <p:nvSpPr>
          <p:cNvPr id="7" name="Content Placeholder 4"/>
          <p:cNvSpPr txBox="1">
            <a:spLocks/>
          </p:cNvSpPr>
          <p:nvPr/>
        </p:nvSpPr>
        <p:spPr>
          <a:xfrm>
            <a:off x="628650" y="1684451"/>
            <a:ext cx="7886700" cy="5037025"/>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rgbClr val="5C6670"/>
                </a:solidFill>
                <a:latin typeface="Trebuchet MS" panose="020B0603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committees considered the following factors as they proposed revisions to the standards:</a:t>
            </a:r>
          </a:p>
          <a:p>
            <a:pPr lvl="1"/>
            <a:r>
              <a:rPr lang="en-US" dirty="0"/>
              <a:t>How high is the demand for change (i.e., number of stakeholders, variety of stakeholders, number of sources)?</a:t>
            </a:r>
          </a:p>
          <a:p>
            <a:pPr lvl="1"/>
            <a:r>
              <a:rPr lang="en-US" dirty="0"/>
              <a:t>What is the scope of the proposed change (i.e., one grade level, many grade levels, many subject areas)?</a:t>
            </a:r>
          </a:p>
          <a:p>
            <a:pPr lvl="1"/>
            <a:r>
              <a:rPr lang="en-US" dirty="0"/>
              <a:t>What would be the effect (positive or negative) on classroom teaching and student learning?</a:t>
            </a:r>
          </a:p>
          <a:p>
            <a:pPr lvl="1"/>
            <a:r>
              <a:rPr lang="en-US" dirty="0"/>
              <a:t>What might be the potential cost (i.e., financial, staff time and training)?</a:t>
            </a:r>
          </a:p>
          <a:p>
            <a:pPr lvl="1"/>
            <a:r>
              <a:rPr lang="en-US" b="1" u="sng" dirty="0"/>
              <a:t>Do the benefits of a proposed change outweigh the costs?</a:t>
            </a:r>
          </a:p>
          <a:p>
            <a:pPr lvl="1"/>
            <a:endParaRPr lang="en-US" dirty="0"/>
          </a:p>
          <a:p>
            <a:pPr lvl="1"/>
            <a:endParaRPr lang="en-US" dirty="0"/>
          </a:p>
        </p:txBody>
      </p:sp>
    </p:spTree>
    <p:extLst>
      <p:ext uri="{BB962C8B-B14F-4D97-AF65-F5344CB8AC3E}">
        <p14:creationId xmlns:p14="http://schemas.microsoft.com/office/powerpoint/2010/main" val="4023395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a:t>Turn and Talk</a:t>
            </a:r>
            <a:br>
              <a:rPr lang="en-US" dirty="0"/>
            </a:br>
            <a:r>
              <a:rPr lang="en-US" sz="2200" dirty="0"/>
              <a:t>Consider your school or district staff and other stakeholders:</a:t>
            </a:r>
            <a:br>
              <a:rPr lang="en-US" sz="2200" dirty="0"/>
            </a:br>
            <a:r>
              <a:rPr lang="en-US" sz="2200" dirty="0"/>
              <a:t/>
            </a:r>
            <a:br>
              <a:rPr lang="en-US" sz="2200" dirty="0"/>
            </a:br>
            <a:r>
              <a:rPr lang="en-US" sz="2200" dirty="0"/>
              <a:t>What impact do you anticipate the revisions might have on the work you do collectively with them?</a:t>
            </a: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85727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Standards Final Approval  </a:t>
            </a:r>
          </a:p>
        </p:txBody>
      </p:sp>
      <p:sp>
        <p:nvSpPr>
          <p:cNvPr id="7" name="Oval 6"/>
          <p:cNvSpPr/>
          <p:nvPr/>
        </p:nvSpPr>
        <p:spPr>
          <a:xfrm>
            <a:off x="57098" y="48115"/>
            <a:ext cx="1075207" cy="10752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8" y="57761"/>
            <a:ext cx="1028753" cy="1028753"/>
          </a:xfrm>
          <a:prstGeom prst="rect">
            <a:avLst/>
          </a:prstGeom>
        </p:spPr>
      </p:pic>
      <p:sp>
        <p:nvSpPr>
          <p:cNvPr id="3" name="TextBox 2"/>
          <p:cNvSpPr txBox="1"/>
          <p:nvPr/>
        </p:nvSpPr>
        <p:spPr>
          <a:xfrm>
            <a:off x="2120464" y="1360520"/>
            <a:ext cx="6286500" cy="1338828"/>
          </a:xfrm>
          <a:prstGeom prst="rect">
            <a:avLst/>
          </a:prstGeom>
          <a:noFill/>
        </p:spPr>
        <p:txBody>
          <a:bodyPr wrap="square" rtlCol="0">
            <a:spAutoFit/>
          </a:bodyPr>
          <a:lstStyle/>
          <a:p>
            <a:r>
              <a:rPr lang="en-US" sz="2700" dirty="0">
                <a:solidFill>
                  <a:srgbClr val="70AD47">
                    <a:lumMod val="75000"/>
                  </a:srgbClr>
                </a:solidFill>
                <a:latin typeface="Trebuchet MS" panose="020B0603020202020204" pitchFamily="34" charset="0"/>
              </a:rPr>
              <a:t>8</a:t>
            </a:r>
            <a:r>
              <a:rPr lang="en-US" sz="2700" dirty="0">
                <a:solidFill>
                  <a:prstClr val="black"/>
                </a:solidFill>
                <a:latin typeface="Trebuchet MS" panose="020B0603020202020204" pitchFamily="34" charset="0"/>
              </a:rPr>
              <a:t> Sets of Standards/</a:t>
            </a:r>
            <a:r>
              <a:rPr lang="en-US" sz="2700" dirty="0">
                <a:solidFill>
                  <a:srgbClr val="0070C0"/>
                </a:solidFill>
                <a:latin typeface="Trebuchet MS" panose="020B0603020202020204" pitchFamily="34" charset="0"/>
              </a:rPr>
              <a:t>16</a:t>
            </a:r>
            <a:r>
              <a:rPr lang="en-US" sz="2700" dirty="0">
                <a:solidFill>
                  <a:prstClr val="black"/>
                </a:solidFill>
                <a:latin typeface="Trebuchet MS" panose="020B0603020202020204" pitchFamily="34" charset="0"/>
              </a:rPr>
              <a:t> Subjects 			</a:t>
            </a:r>
          </a:p>
          <a:p>
            <a:endParaRPr lang="en-US" sz="2700" dirty="0">
              <a:solidFill>
                <a:prstClr val="black"/>
              </a:solidFill>
              <a:latin typeface="Trebuchet MS" panose="020B0603020202020204" pitchFamily="34" charset="0"/>
            </a:endParaRPr>
          </a:p>
        </p:txBody>
      </p:sp>
      <p:pic>
        <p:nvPicPr>
          <p:cNvPr id="1033" name="Picture 59" descr="content area icon for visual and performing ar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21" y="1920281"/>
            <a:ext cx="1536994" cy="16941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60" descr="content area icon for comprehensive health and physical edu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6765" y="3252147"/>
            <a:ext cx="1747385" cy="151659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61" descr="content area icon for computer scie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3409" y="2075449"/>
            <a:ext cx="1900611" cy="165103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192" descr="content area icon for reading, writing, and communicat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8443" y="4097232"/>
            <a:ext cx="1794557" cy="15579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63" descr="content area icon for mathematic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7839" y="2103541"/>
            <a:ext cx="1811482" cy="15752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93" descr="content area icon for scienc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10201" y="3148161"/>
            <a:ext cx="1885596" cy="16422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94" descr="content area icon for social studi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1735" y="3969308"/>
            <a:ext cx="1775195" cy="1535843"/>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95" descr="content area icon for world languag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8041" y="4183341"/>
            <a:ext cx="1877132" cy="16268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1"/>
          <p:cNvSpPr>
            <a:spLocks noChangeArrowheads="1"/>
          </p:cNvSpPr>
          <p:nvPr/>
        </p:nvSpPr>
        <p:spPr bwMode="auto">
          <a:xfrm>
            <a:off x="114300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solidFill>
                <a:prstClr val="black"/>
              </a:solidFill>
            </a:endParaRPr>
          </a:p>
        </p:txBody>
      </p:sp>
      <p:sp>
        <p:nvSpPr>
          <p:cNvPr id="5" name="Rectangle 12"/>
          <p:cNvSpPr>
            <a:spLocks noChangeArrowheads="1"/>
          </p:cNvSpPr>
          <p:nvPr/>
        </p:nvSpPr>
        <p:spPr bwMode="auto">
          <a:xfrm>
            <a:off x="4278331" y="2253564"/>
            <a:ext cx="58734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9" name="Rectangle 13"/>
          <p:cNvSpPr>
            <a:spLocks noChangeArrowheads="1"/>
          </p:cNvSpPr>
          <p:nvPr/>
        </p:nvSpPr>
        <p:spPr bwMode="auto">
          <a:xfrm>
            <a:off x="4390540" y="3117958"/>
            <a:ext cx="36292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0" name="Rectangle 14"/>
          <p:cNvSpPr>
            <a:spLocks noChangeArrowheads="1"/>
          </p:cNvSpPr>
          <p:nvPr/>
        </p:nvSpPr>
        <p:spPr bwMode="auto">
          <a:xfrm>
            <a:off x="4438630" y="3775183"/>
            <a:ext cx="26674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1" name="Rectangle 15"/>
          <p:cNvSpPr>
            <a:spLocks noChangeArrowheads="1"/>
          </p:cNvSpPr>
          <p:nvPr/>
        </p:nvSpPr>
        <p:spPr bwMode="auto">
          <a:xfrm>
            <a:off x="4472294" y="4389546"/>
            <a:ext cx="19941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r>
              <a:rPr lang="en-US" altLang="en-US" sz="825" b="1">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2" name="Rectangle 16"/>
          <p:cNvSpPr>
            <a:spLocks noChangeArrowheads="1"/>
          </p:cNvSpPr>
          <p:nvPr/>
        </p:nvSpPr>
        <p:spPr bwMode="auto">
          <a:xfrm>
            <a:off x="4470690" y="4996764"/>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3" name="Rectangle 17"/>
          <p:cNvSpPr>
            <a:spLocks noChangeArrowheads="1"/>
          </p:cNvSpPr>
          <p:nvPr/>
        </p:nvSpPr>
        <p:spPr bwMode="auto">
          <a:xfrm>
            <a:off x="1143000" y="5457245"/>
            <a:ext cx="2988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675">
              <a:solidFill>
                <a:prstClr val="black"/>
              </a:solidFill>
              <a:latin typeface="Arial" panose="020B0604020202020204" pitchFamily="34" charset="0"/>
            </a:endParaRPr>
          </a:p>
          <a:p>
            <a:pPr eaLnBrk="0" fontAlgn="base" hangingPunct="0">
              <a:spcBef>
                <a:spcPct val="0"/>
              </a:spcBef>
              <a:spcAft>
                <a:spcPct val="0"/>
              </a:spcAft>
            </a:pPr>
            <a:endParaRPr lang="en-US" altLang="en-US" sz="1350">
              <a:solidFill>
                <a:prstClr val="black"/>
              </a:solidFill>
              <a:latin typeface="Arial" panose="020B0604020202020204" pitchFamily="34" charset="0"/>
            </a:endParaRPr>
          </a:p>
        </p:txBody>
      </p:sp>
      <p:sp>
        <p:nvSpPr>
          <p:cNvPr id="14" name="Rectangle 18"/>
          <p:cNvSpPr>
            <a:spLocks noChangeArrowheads="1"/>
          </p:cNvSpPr>
          <p:nvPr/>
        </p:nvSpPr>
        <p:spPr bwMode="auto">
          <a:xfrm>
            <a:off x="4470690" y="6989870"/>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5" name="Rectangle 19"/>
          <p:cNvSpPr>
            <a:spLocks noChangeArrowheads="1"/>
          </p:cNvSpPr>
          <p:nvPr/>
        </p:nvSpPr>
        <p:spPr bwMode="auto">
          <a:xfrm>
            <a:off x="4454660" y="7568514"/>
            <a:ext cx="23468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6" name="Rectangle 20"/>
          <p:cNvSpPr>
            <a:spLocks noChangeArrowheads="1"/>
          </p:cNvSpPr>
          <p:nvPr/>
        </p:nvSpPr>
        <p:spPr bwMode="auto">
          <a:xfrm>
            <a:off x="4470690" y="8118582"/>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7" name="Rectangle 31"/>
          <p:cNvSpPr>
            <a:spLocks noChangeArrowheads="1"/>
          </p:cNvSpPr>
          <p:nvPr/>
        </p:nvSpPr>
        <p:spPr bwMode="auto">
          <a:xfrm>
            <a:off x="1257301" y="10045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solidFill>
                <a:prstClr val="black"/>
              </a:solidFill>
            </a:endParaRPr>
          </a:p>
        </p:txBody>
      </p:sp>
      <p:sp>
        <p:nvSpPr>
          <p:cNvPr id="18" name="Rectangle 32"/>
          <p:cNvSpPr>
            <a:spLocks noChangeArrowheads="1"/>
          </p:cNvSpPr>
          <p:nvPr/>
        </p:nvSpPr>
        <p:spPr bwMode="auto">
          <a:xfrm>
            <a:off x="4392631" y="2367864"/>
            <a:ext cx="58734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9" name="Rectangle 33"/>
          <p:cNvSpPr>
            <a:spLocks noChangeArrowheads="1"/>
          </p:cNvSpPr>
          <p:nvPr/>
        </p:nvSpPr>
        <p:spPr bwMode="auto">
          <a:xfrm>
            <a:off x="4504840" y="3232258"/>
            <a:ext cx="36292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0" name="Rectangle 34"/>
          <p:cNvSpPr>
            <a:spLocks noChangeArrowheads="1"/>
          </p:cNvSpPr>
          <p:nvPr/>
        </p:nvSpPr>
        <p:spPr bwMode="auto">
          <a:xfrm>
            <a:off x="4552930" y="3889483"/>
            <a:ext cx="26674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dirty="0">
              <a:solidFill>
                <a:prstClr val="black"/>
              </a:solidFill>
              <a:latin typeface="Arial" panose="020B0604020202020204" pitchFamily="34" charset="0"/>
            </a:endParaRPr>
          </a:p>
        </p:txBody>
      </p:sp>
      <p:sp>
        <p:nvSpPr>
          <p:cNvPr id="21" name="Rectangle 35"/>
          <p:cNvSpPr>
            <a:spLocks noChangeArrowheads="1"/>
          </p:cNvSpPr>
          <p:nvPr/>
        </p:nvSpPr>
        <p:spPr bwMode="auto">
          <a:xfrm>
            <a:off x="4586594" y="4503846"/>
            <a:ext cx="19941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r>
              <a:rPr lang="en-US" altLang="en-US" sz="825" b="1"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dirty="0">
              <a:solidFill>
                <a:prstClr val="black"/>
              </a:solidFill>
              <a:latin typeface="Arial" panose="020B0604020202020204" pitchFamily="34" charset="0"/>
            </a:endParaRPr>
          </a:p>
        </p:txBody>
      </p:sp>
      <p:sp>
        <p:nvSpPr>
          <p:cNvPr id="22" name="Rectangle 36"/>
          <p:cNvSpPr>
            <a:spLocks noChangeArrowheads="1"/>
          </p:cNvSpPr>
          <p:nvPr/>
        </p:nvSpPr>
        <p:spPr bwMode="auto">
          <a:xfrm>
            <a:off x="4584990" y="5111064"/>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3" name="Rectangle 37"/>
          <p:cNvSpPr>
            <a:spLocks noChangeArrowheads="1"/>
          </p:cNvSpPr>
          <p:nvPr/>
        </p:nvSpPr>
        <p:spPr bwMode="auto">
          <a:xfrm>
            <a:off x="1257300" y="5571545"/>
            <a:ext cx="2988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900"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675" dirty="0">
              <a:solidFill>
                <a:prstClr val="black"/>
              </a:solidFill>
              <a:latin typeface="Arial" panose="020B0604020202020204" pitchFamily="34" charset="0"/>
            </a:endParaRPr>
          </a:p>
          <a:p>
            <a:pPr eaLnBrk="0" fontAlgn="base" hangingPunct="0">
              <a:spcBef>
                <a:spcPct val="0"/>
              </a:spcBef>
              <a:spcAft>
                <a:spcPct val="0"/>
              </a:spcAft>
            </a:pPr>
            <a:endParaRPr lang="en-US" altLang="en-US" sz="1350" dirty="0">
              <a:solidFill>
                <a:prstClr val="black"/>
              </a:solidFill>
              <a:latin typeface="Arial" panose="020B0604020202020204" pitchFamily="34" charset="0"/>
            </a:endParaRPr>
          </a:p>
        </p:txBody>
      </p:sp>
      <p:sp>
        <p:nvSpPr>
          <p:cNvPr id="24" name="Rectangle 38"/>
          <p:cNvSpPr>
            <a:spLocks noChangeArrowheads="1"/>
          </p:cNvSpPr>
          <p:nvPr/>
        </p:nvSpPr>
        <p:spPr bwMode="auto">
          <a:xfrm>
            <a:off x="4584990" y="7104170"/>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5" name="Rectangle 39"/>
          <p:cNvSpPr>
            <a:spLocks noChangeArrowheads="1"/>
          </p:cNvSpPr>
          <p:nvPr/>
        </p:nvSpPr>
        <p:spPr bwMode="auto">
          <a:xfrm>
            <a:off x="4568960" y="7682814"/>
            <a:ext cx="23468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6" name="Rectangle 40"/>
          <p:cNvSpPr>
            <a:spLocks noChangeArrowheads="1"/>
          </p:cNvSpPr>
          <p:nvPr/>
        </p:nvSpPr>
        <p:spPr bwMode="auto">
          <a:xfrm>
            <a:off x="4584990" y="8232882"/>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52" name="Left Arrow Callout 51"/>
          <p:cNvSpPr/>
          <p:nvPr/>
        </p:nvSpPr>
        <p:spPr>
          <a:xfrm>
            <a:off x="1031214" y="4923276"/>
            <a:ext cx="1897072" cy="1040926"/>
          </a:xfrm>
          <a:prstGeom prst="leftArrowCallout">
            <a:avLst>
              <a:gd name="adj1" fmla="val 8688"/>
              <a:gd name="adj2" fmla="val 31525"/>
              <a:gd name="adj3" fmla="val 65780"/>
              <a:gd name="adj4" fmla="val 64977"/>
            </a:avLst>
          </a:prstGeom>
          <a:solidFill>
            <a:schemeClr val="bg1"/>
          </a:solidFill>
          <a:ln>
            <a:solidFill>
              <a:srgbClr val="9E54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dirty="0">
                <a:solidFill>
                  <a:srgbClr val="44546A"/>
                </a:solidFill>
              </a:rPr>
              <a:t>History</a:t>
            </a:r>
          </a:p>
          <a:p>
            <a:pPr algn="ctr"/>
            <a:r>
              <a:rPr lang="en-US" sz="1200" dirty="0">
                <a:solidFill>
                  <a:srgbClr val="44546A"/>
                </a:solidFill>
              </a:rPr>
              <a:t>Geography</a:t>
            </a:r>
          </a:p>
          <a:p>
            <a:pPr algn="ctr"/>
            <a:r>
              <a:rPr lang="en-US" sz="1200" dirty="0">
                <a:solidFill>
                  <a:srgbClr val="44546A"/>
                </a:solidFill>
              </a:rPr>
              <a:t>Economics</a:t>
            </a:r>
          </a:p>
          <a:p>
            <a:pPr algn="ctr"/>
            <a:r>
              <a:rPr lang="en-US" sz="1200" dirty="0">
                <a:solidFill>
                  <a:srgbClr val="44546A"/>
                </a:solidFill>
              </a:rPr>
              <a:t>Civics</a:t>
            </a:r>
          </a:p>
          <a:p>
            <a:pPr algn="ctr"/>
            <a:r>
              <a:rPr lang="en-US" sz="1200" dirty="0">
                <a:solidFill>
                  <a:srgbClr val="44546A"/>
                </a:solidFill>
              </a:rPr>
              <a:t>Financial Literacy</a:t>
            </a:r>
          </a:p>
        </p:txBody>
      </p:sp>
      <p:grpSp>
        <p:nvGrpSpPr>
          <p:cNvPr id="32" name="Group 31"/>
          <p:cNvGrpSpPr/>
          <p:nvPr/>
        </p:nvGrpSpPr>
        <p:grpSpPr>
          <a:xfrm>
            <a:off x="932183" y="3079799"/>
            <a:ext cx="1623408" cy="953967"/>
            <a:chOff x="766989" y="3026599"/>
            <a:chExt cx="2164544" cy="1271956"/>
          </a:xfrm>
        </p:grpSpPr>
        <p:sp>
          <p:nvSpPr>
            <p:cNvPr id="30" name="Left Arrow Callout 29"/>
            <p:cNvSpPr/>
            <p:nvPr/>
          </p:nvSpPr>
          <p:spPr>
            <a:xfrm>
              <a:off x="766989" y="3026599"/>
              <a:ext cx="2164544" cy="1271956"/>
            </a:xfrm>
            <a:prstGeom prst="leftArrowCallout">
              <a:avLst>
                <a:gd name="adj1" fmla="val 11950"/>
                <a:gd name="adj2" fmla="val 25000"/>
                <a:gd name="adj3" fmla="val 73937"/>
                <a:gd name="adj4" fmla="val 649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dirty="0">
                  <a:solidFill>
                    <a:srgbClr val="44546A"/>
                  </a:solidFill>
                </a:rPr>
                <a:t>Drama/ Theatre</a:t>
              </a:r>
            </a:p>
            <a:p>
              <a:pPr algn="ctr"/>
              <a:r>
                <a:rPr lang="en-US" sz="1200" dirty="0">
                  <a:solidFill>
                    <a:srgbClr val="44546A"/>
                  </a:solidFill>
                </a:rPr>
                <a:t>Dance</a:t>
              </a:r>
            </a:p>
            <a:p>
              <a:pPr algn="ctr"/>
              <a:r>
                <a:rPr lang="en-US" sz="1200" dirty="0">
                  <a:solidFill>
                    <a:srgbClr val="44546A"/>
                  </a:solidFill>
                </a:rPr>
                <a:t>Music</a:t>
              </a:r>
            </a:p>
            <a:p>
              <a:pPr algn="ctr"/>
              <a:r>
                <a:rPr lang="en-US" sz="1200" dirty="0">
                  <a:solidFill>
                    <a:srgbClr val="44546A"/>
                  </a:solidFill>
                </a:rPr>
                <a:t>Visual Arts</a:t>
              </a:r>
            </a:p>
          </p:txBody>
        </p:sp>
        <p:sp>
          <p:nvSpPr>
            <p:cNvPr id="31" name="Rectangle 30"/>
            <p:cNvSpPr/>
            <p:nvPr/>
          </p:nvSpPr>
          <p:spPr>
            <a:xfrm>
              <a:off x="1177957" y="3319935"/>
              <a:ext cx="515525" cy="738664"/>
            </a:xfrm>
            <a:prstGeom prst="rect">
              <a:avLst/>
            </a:prstGeom>
          </p:spPr>
          <p:txBody>
            <a:bodyPr wrap="none">
              <a:spAutoFit/>
            </a:bodyPr>
            <a:lstStyle/>
            <a:p>
              <a:r>
                <a:rPr lang="en-US" sz="3000" dirty="0">
                  <a:solidFill>
                    <a:srgbClr val="0070C0"/>
                  </a:solidFill>
                  <a:latin typeface="Trebuchet MS" panose="020B0603020202020204" pitchFamily="34" charset="0"/>
                </a:rPr>
                <a:t>4</a:t>
              </a:r>
              <a:endParaRPr lang="en-US" sz="3000" dirty="0">
                <a:solidFill>
                  <a:srgbClr val="0070C0"/>
                </a:solidFill>
              </a:endParaRPr>
            </a:p>
          </p:txBody>
        </p:sp>
      </p:grpSp>
      <p:sp>
        <p:nvSpPr>
          <p:cNvPr id="54" name="Rectangle 53"/>
          <p:cNvSpPr/>
          <p:nvPr/>
        </p:nvSpPr>
        <p:spPr>
          <a:xfrm>
            <a:off x="1387865" y="5100638"/>
            <a:ext cx="386644" cy="553998"/>
          </a:xfrm>
          <a:prstGeom prst="rect">
            <a:avLst/>
          </a:prstGeom>
        </p:spPr>
        <p:txBody>
          <a:bodyPr wrap="none">
            <a:spAutoFit/>
          </a:bodyPr>
          <a:lstStyle/>
          <a:p>
            <a:r>
              <a:rPr lang="en-US" sz="3000" dirty="0">
                <a:solidFill>
                  <a:srgbClr val="0070C0"/>
                </a:solidFill>
                <a:latin typeface="Trebuchet MS" panose="020B0603020202020204" pitchFamily="34" charset="0"/>
              </a:rPr>
              <a:t>5</a:t>
            </a:r>
            <a:endParaRPr lang="en-US" sz="3000" dirty="0">
              <a:solidFill>
                <a:srgbClr val="0070C0"/>
              </a:solidFill>
            </a:endParaRPr>
          </a:p>
        </p:txBody>
      </p:sp>
      <p:sp>
        <p:nvSpPr>
          <p:cNvPr id="55" name="Rectangle 54"/>
          <p:cNvSpPr/>
          <p:nvPr/>
        </p:nvSpPr>
        <p:spPr>
          <a:xfrm>
            <a:off x="3192314" y="3036939"/>
            <a:ext cx="386644" cy="553998"/>
          </a:xfrm>
          <a:prstGeom prst="rect">
            <a:avLst/>
          </a:prstGeom>
          <a:ln>
            <a:solidFill>
              <a:srgbClr val="00B050"/>
            </a:solidFill>
          </a:ln>
        </p:spPr>
        <p:txBody>
          <a:bodyPr wrap="none">
            <a:spAutoFit/>
          </a:bodyPr>
          <a:lstStyle/>
          <a:p>
            <a:r>
              <a:rPr lang="en-US" sz="3000" dirty="0">
                <a:solidFill>
                  <a:srgbClr val="0070C0"/>
                </a:solidFill>
                <a:latin typeface="Trebuchet MS" panose="020B0603020202020204" pitchFamily="34" charset="0"/>
              </a:rPr>
              <a:t>2</a:t>
            </a:r>
            <a:endParaRPr lang="en-US" sz="3000" dirty="0">
              <a:solidFill>
                <a:srgbClr val="0070C0"/>
              </a:solidFill>
            </a:endParaRPr>
          </a:p>
        </p:txBody>
      </p:sp>
    </p:spTree>
    <p:extLst>
      <p:ext uri="{BB962C8B-B14F-4D97-AF65-F5344CB8AC3E}">
        <p14:creationId xmlns:p14="http://schemas.microsoft.com/office/powerpoint/2010/main" val="376772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fill="hold"/>
                                        <p:tgtEl>
                                          <p:spTgt spid="54"/>
                                        </p:tgtEl>
                                        <p:attrNameLst>
                                          <p:attrName>ppt_x</p:attrName>
                                        </p:attrNameLst>
                                      </p:cBhvr>
                                      <p:tavLst>
                                        <p:tav tm="0">
                                          <p:val>
                                            <p:strVal val="#ppt_x"/>
                                          </p:val>
                                        </p:tav>
                                        <p:tav tm="100000">
                                          <p:val>
                                            <p:strVal val="#ppt_x"/>
                                          </p:val>
                                        </p:tav>
                                      </p:tavLst>
                                    </p:anim>
                                    <p:anim calcmode="lin" valueType="num">
                                      <p:cBhvr additive="base">
                                        <p:cTn id="1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30347" y="170942"/>
            <a:ext cx="7886700" cy="710141"/>
          </a:xfrm>
        </p:spPr>
        <p:txBody>
          <a:bodyPr>
            <a:normAutofit/>
          </a:bodyPr>
          <a:lstStyle/>
          <a:p>
            <a:r>
              <a:rPr lang="en-US" dirty="0"/>
              <a:t>Recommendations – All Subjects</a:t>
            </a:r>
          </a:p>
        </p:txBody>
      </p:sp>
      <p:sp>
        <p:nvSpPr>
          <p:cNvPr id="5" name="Content Placeholder 4"/>
          <p:cNvSpPr>
            <a:spLocks noGrp="1"/>
          </p:cNvSpPr>
          <p:nvPr>
            <p:ph idx="1"/>
          </p:nvPr>
        </p:nvSpPr>
        <p:spPr/>
        <p:txBody>
          <a:bodyPr>
            <a:normAutofit/>
          </a:bodyPr>
          <a:lstStyle/>
          <a:p>
            <a:pPr marL="257175" indent="-257175">
              <a:buFont typeface="Arial" panose="020B0604020202020204" pitchFamily="34" charset="0"/>
              <a:buChar char="•"/>
            </a:pPr>
            <a:r>
              <a:rPr lang="en-US" dirty="0">
                <a:solidFill>
                  <a:schemeClr val="tx1"/>
                </a:solidFill>
              </a:rPr>
              <a:t>New Preschool Template- all content was written in collaboration with Office of Early Childhood and Development team</a:t>
            </a:r>
          </a:p>
          <a:p>
            <a:pPr marL="257175" indent="-257175">
              <a:buFont typeface="Arial" panose="020B0604020202020204" pitchFamily="34" charset="0"/>
              <a:buChar char="•"/>
            </a:pPr>
            <a:r>
              <a:rPr lang="en-US" dirty="0">
                <a:solidFill>
                  <a:schemeClr val="tx1"/>
                </a:solidFill>
              </a:rPr>
              <a:t>Prepared Graduate Competencies changed to Prepared Graduate Statements</a:t>
            </a:r>
          </a:p>
          <a:p>
            <a:pPr marL="257175" indent="-257175">
              <a:buFont typeface="Arial" panose="020B0604020202020204" pitchFamily="34" charset="0"/>
              <a:buChar char="•"/>
            </a:pPr>
            <a:r>
              <a:rPr lang="en-US" dirty="0">
                <a:solidFill>
                  <a:schemeClr val="tx1"/>
                </a:solidFill>
              </a:rPr>
              <a:t>Right side of template changed from 21</a:t>
            </a:r>
            <a:r>
              <a:rPr lang="en-US" baseline="30000" dirty="0">
                <a:solidFill>
                  <a:schemeClr val="tx1"/>
                </a:solidFill>
              </a:rPr>
              <a:t>st</a:t>
            </a:r>
            <a:r>
              <a:rPr lang="en-US" dirty="0">
                <a:solidFill>
                  <a:schemeClr val="tx1"/>
                </a:solidFill>
              </a:rPr>
              <a:t> Century Skills and Readiness to Academic Context and Connections</a:t>
            </a:r>
          </a:p>
          <a:p>
            <a:pPr marL="771525" lvl="1" indent="-257175"/>
            <a:r>
              <a:rPr lang="en-US" dirty="0"/>
              <a:t>1</a:t>
            </a:r>
            <a:r>
              <a:rPr lang="en-US" baseline="30000" dirty="0"/>
              <a:t>st</a:t>
            </a:r>
            <a:r>
              <a:rPr lang="en-US" dirty="0"/>
              <a:t> bullet-Essential Skills (previously 21</a:t>
            </a:r>
            <a:r>
              <a:rPr lang="en-US" baseline="30000" dirty="0"/>
              <a:t>st</a:t>
            </a:r>
            <a:r>
              <a:rPr lang="en-US" dirty="0"/>
              <a:t> century skills)</a:t>
            </a:r>
          </a:p>
          <a:p>
            <a:pPr marL="771525" lvl="1" indent="-257175"/>
            <a:r>
              <a:rPr lang="en-US" dirty="0"/>
              <a:t>2</a:t>
            </a:r>
            <a:r>
              <a:rPr lang="en-US" baseline="30000" dirty="0"/>
              <a:t>nd</a:t>
            </a:r>
            <a:r>
              <a:rPr lang="en-US" dirty="0"/>
              <a:t> bullet- Inquiry Questions (as applicable)</a:t>
            </a:r>
          </a:p>
          <a:p>
            <a:pPr marL="771525" lvl="1" indent="-257175"/>
            <a:r>
              <a:rPr lang="en-US" dirty="0"/>
              <a:t>Remaining bullet/s-Unique to Discipline</a:t>
            </a:r>
          </a:p>
          <a:p>
            <a:endParaRPr lang="en-US" dirty="0"/>
          </a:p>
        </p:txBody>
      </p:sp>
      <p:grpSp>
        <p:nvGrpSpPr>
          <p:cNvPr id="7" name="Group 6"/>
          <p:cNvGrpSpPr/>
          <p:nvPr/>
        </p:nvGrpSpPr>
        <p:grpSpPr>
          <a:xfrm>
            <a:off x="178367" y="0"/>
            <a:ext cx="1075207" cy="1075207"/>
            <a:chOff x="87840" y="134578"/>
            <a:chExt cx="1433609" cy="1433609"/>
          </a:xfrm>
        </p:grpSpPr>
        <p:sp>
          <p:nvSpPr>
            <p:cNvPr id="8" name="Oval 7"/>
            <p:cNvSpPr/>
            <p:nvPr/>
          </p:nvSpPr>
          <p:spPr>
            <a:xfrm>
              <a:off x="87840" y="134578"/>
              <a:ext cx="1433609" cy="1433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09" y="134578"/>
              <a:ext cx="1371670" cy="1371670"/>
            </a:xfrm>
            <a:prstGeom prst="rect">
              <a:avLst/>
            </a:prstGeom>
          </p:spPr>
        </p:pic>
      </p:grpSp>
    </p:spTree>
    <p:extLst>
      <p:ext uri="{BB962C8B-B14F-4D97-AF65-F5344CB8AC3E}">
        <p14:creationId xmlns:p14="http://schemas.microsoft.com/office/powerpoint/2010/main" val="2627529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solidFill>
                  <a:schemeClr val="tx1"/>
                </a:solidFill>
              </a:rPr>
              <a:t>Revised Standards Document</a:t>
            </a:r>
          </a:p>
        </p:txBody>
      </p:sp>
      <p:sp>
        <p:nvSpPr>
          <p:cNvPr id="3" name="Slide Number Placeholder 2"/>
          <p:cNvSpPr>
            <a:spLocks noGrp="1"/>
          </p:cNvSpPr>
          <p:nvPr>
            <p:ph type="sldNum" sz="quarter" idx="12"/>
          </p:nvPr>
        </p:nvSpPr>
        <p:spPr/>
        <p:txBody>
          <a:bodyPr/>
          <a:lstStyle/>
          <a:p>
            <a:fld id="{67726FA2-3EC9-4717-AD62-D8C823692DD3}" type="slidenum">
              <a:rPr lang="en-US" smtClean="0">
                <a:solidFill>
                  <a:prstClr val="white"/>
                </a:solidFill>
              </a:rPr>
              <a:pPr/>
              <a:t>9</a:t>
            </a:fld>
            <a:endParaRPr lang="en-US" dirty="0">
              <a:solidFill>
                <a:prstClr val="white"/>
              </a:solidFill>
            </a:endParaRPr>
          </a:p>
        </p:txBody>
      </p:sp>
    </p:spTree>
    <p:extLst>
      <p:ext uri="{BB962C8B-B14F-4D97-AF65-F5344CB8AC3E}">
        <p14:creationId xmlns:p14="http://schemas.microsoft.com/office/powerpoint/2010/main" val="1069703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TotalTime>
  <Words>1041</Words>
  <Application>Microsoft Office PowerPoint</Application>
  <PresentationFormat>On-screen Show (4:3)</PresentationFormat>
  <Paragraphs>142</Paragraphs>
  <Slides>13</Slides>
  <Notes>4</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Light Blue to Green Theme</vt:lpstr>
      <vt:lpstr>Colorado Academic Standards 2020 Drama and Theatre Arts</vt:lpstr>
      <vt:lpstr>Information and Purpose</vt:lpstr>
      <vt:lpstr>Guiding Principles for the Review and Revision</vt:lpstr>
      <vt:lpstr>Standards Review and Revision: Roles and Responsibilities</vt:lpstr>
      <vt:lpstr>Committee Decision Making Process</vt:lpstr>
      <vt:lpstr>Turn and Talk Consider your school or district staff and other stakeholders:  What impact do you anticipate the revisions might have on the work you do collectively with them?</vt:lpstr>
      <vt:lpstr>Standards Final Approval  </vt:lpstr>
      <vt:lpstr>Recommendations – All Subjects</vt:lpstr>
      <vt:lpstr>Revised Standards Document</vt:lpstr>
      <vt:lpstr>Revised Colorado Academic Standards Document</vt:lpstr>
      <vt:lpstr>Revised Colorado Academic Standards Document</vt:lpstr>
      <vt:lpstr>Revised Colorado Academic Standards Document</vt:lpstr>
      <vt:lpstr>Revised Colorado Academic Standards Document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and Purpose</dc:title>
  <dc:creator>Karol Gates</dc:creator>
  <cp:lastModifiedBy>Bruno, Joanna</cp:lastModifiedBy>
  <cp:revision>37</cp:revision>
  <dcterms:created xsi:type="dcterms:W3CDTF">2018-08-28T12:32:07Z</dcterms:created>
  <dcterms:modified xsi:type="dcterms:W3CDTF">2018-09-19T16:31:07Z</dcterms:modified>
</cp:coreProperties>
</file>