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5"/>
  </p:notesMasterIdLst>
  <p:sldIdLst>
    <p:sldId id="273" r:id="rId3"/>
    <p:sldId id="257" r:id="rId4"/>
    <p:sldId id="258" r:id="rId5"/>
    <p:sldId id="259" r:id="rId6"/>
    <p:sldId id="263" r:id="rId7"/>
    <p:sldId id="27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41"/>
    <p:restoredTop sz="94646"/>
  </p:normalViewPr>
  <p:slideViewPr>
    <p:cSldViewPr snapToGrid="0" snapToObjects="1">
      <p:cViewPr>
        <p:scale>
          <a:sx n="165" d="100"/>
          <a:sy n="165" d="100"/>
        </p:scale>
        <p:origin x="3634" y="256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a:solidFill>
                <a:schemeClr val="tx1"/>
              </a:solidFill>
            </a:rPr>
            <a:t>State Board of Education</a:t>
          </a:r>
        </a:p>
        <a:p>
          <a:r>
            <a:rPr lang="en-US" sz="1400" b="0" dirty="0">
              <a:solidFill>
                <a:schemeClr val="tx1"/>
              </a:solidFill>
            </a:rPr>
            <a:t>Made decisions to guide the review and revision process; approve revisions</a:t>
          </a: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a:t>Stakeholders</a:t>
          </a:r>
        </a:p>
        <a:p>
          <a:r>
            <a:rPr lang="en-US" sz="1400" dirty="0"/>
            <a:t>Provided feedback  on standards review process and proposed revisions </a:t>
          </a:r>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a:solidFill>
                <a:schemeClr val="tx1"/>
              </a:solidFill>
            </a:rPr>
            <a:t>Review Committees</a:t>
          </a:r>
        </a:p>
        <a:p>
          <a:r>
            <a:rPr lang="en-US" sz="1400" dirty="0">
              <a:solidFill>
                <a:schemeClr val="tx1"/>
              </a:solidFill>
            </a:rPr>
            <a:t>Proposed revisions to the standards for State Board consideration</a:t>
          </a: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a:solidFill>
                <a:schemeClr val="tx1"/>
              </a:solidFill>
            </a:rPr>
            <a:t>CDE Staff</a:t>
          </a:r>
        </a:p>
        <a:p>
          <a:r>
            <a:rPr lang="en-US" sz="1400" b="0" dirty="0">
              <a:solidFill>
                <a:schemeClr val="tx1"/>
              </a:solidFill>
            </a:rPr>
            <a:t>Facilitated the review and revision process and staff the content area committees</a:t>
          </a: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pt>
    <dgm:pt modelId="{BE09B83B-199C-451A-900A-C761CCB9BE19}" type="pres">
      <dgm:prSet presAssocID="{B7A5C74A-1414-4B07-9B5F-FDC4678B3164}" presName="sibTrans" presStyleLbl="sibTrans2D1" presStyleIdx="0" presStyleCnt="3"/>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6450A782-B48D-9944-9472-A8AB7828E855}" type="presOf" srcId="{8D34F5E8-70F2-4295-8995-64CC15962967}" destId="{0E65177F-B103-4CA2-9654-2A3261D3A6A0}" srcOrd="0" destOrd="0" presId="urn:microsoft.com/office/officeart/2005/8/layout/radial6"/>
    <dgm:cxn modelId="{4EF9C9D1-A657-49CC-9F13-C39227FD01A6}" srcId="{FD21A1CD-8103-4535-829F-1B9DA3FEF400}" destId="{A7D3272E-0BD8-4442-A301-B8E300D757D2}" srcOrd="2" destOrd="0" parTransId="{7326FD97-A437-4B9C-8C5C-AF5FE586BDA9}" sibTransId="{AFB901E0-478B-47DE-BC4F-02A9EEFF6230}"/>
    <dgm:cxn modelId="{B8F3AB79-BF32-6342-A57F-98FA1C252E29}" type="presOf" srcId="{A7D3272E-0BD8-4442-A301-B8E300D757D2}" destId="{637A54D8-82D1-4E05-AF12-B739F649EF5E}" srcOrd="0" destOrd="0" presId="urn:microsoft.com/office/officeart/2005/8/layout/radial6"/>
    <dgm:cxn modelId="{E7CD2E65-2BD2-674A-BC09-C5BF0E7F26AF}" type="presOf" srcId="{09F3DB4E-F1CA-4914-9820-2F157ED95E3C}" destId="{1A9D1790-7B7E-4F40-AA4A-DFF9793548A3}"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39AE47B2-E75C-964C-909F-3E266EC9ED7E}" type="presOf" srcId="{AFB901E0-478B-47DE-BC4F-02A9EEFF6230}" destId="{88AF5EEB-5DF6-41FC-AD7C-174CCCBCE613}" srcOrd="0" destOrd="0" presId="urn:microsoft.com/office/officeart/2005/8/layout/radial6"/>
    <dgm:cxn modelId="{74B49866-1A3A-DE41-9DA7-BD9DF2582303}" type="presOf" srcId="{F2C90BB1-2298-483D-8A3C-E21C9FAA4D45}" destId="{2F525C0B-B82E-4B88-B485-CB21158A752A}" srcOrd="0" destOrd="0" presId="urn:microsoft.com/office/officeart/2005/8/layout/radial6"/>
    <dgm:cxn modelId="{2493FF11-66A4-4A35-AFB9-C0FEF90C19F9}" srcId="{FD21A1CD-8103-4535-829F-1B9DA3FEF400}" destId="{0EA12872-5FFB-4BF4-91CF-5D705C486987}" srcOrd="1" destOrd="0" parTransId="{26A2A579-D543-47E5-A3E5-00B050EACC4F}" sibTransId="{09F3DB4E-F1CA-4914-9820-2F157ED95E3C}"/>
    <dgm:cxn modelId="{A78546A2-C25A-2B45-AC97-5DF9E2A35859}" type="presOf" srcId="{0EA12872-5FFB-4BF4-91CF-5D705C486987}" destId="{53D2C58A-EF77-45AB-A202-44147190645A}" srcOrd="0" destOrd="0" presId="urn:microsoft.com/office/officeart/2005/8/layout/radial6"/>
    <dgm:cxn modelId="{C0E6D329-1C0F-43BC-A790-EE1B3621F388}" srcId="{FD21A1CD-8103-4535-829F-1B9DA3FEF400}" destId="{F2C90BB1-2298-483D-8A3C-E21C9FAA4D45}" srcOrd="0" destOrd="0" parTransId="{DD48AFCF-9B0B-4105-82F9-C2909F833B7F}" sibTransId="{B7A5C74A-1414-4B07-9B5F-FDC4678B3164}"/>
    <dgm:cxn modelId="{97159985-6C75-0F4F-8032-23AC85B16D42}" type="presOf" srcId="{B7A5C74A-1414-4B07-9B5F-FDC4678B3164}" destId="{BE09B83B-199C-451A-900A-C761CCB9BE19}" srcOrd="0" destOrd="0" presId="urn:microsoft.com/office/officeart/2005/8/layout/radial6"/>
    <dgm:cxn modelId="{F6BC1968-5A26-1B40-A5FA-E3A77A9C4132}" type="presOf" srcId="{FD21A1CD-8103-4535-829F-1B9DA3FEF400}" destId="{63C349C8-A34F-4FC4-9356-C8EEA926A355}" srcOrd="0" destOrd="0" presId="urn:microsoft.com/office/officeart/2005/8/layout/radial6"/>
    <dgm:cxn modelId="{DD91F2A0-525F-DB43-93E6-F7F536FE3287}" type="presParOf" srcId="{0E65177F-B103-4CA2-9654-2A3261D3A6A0}" destId="{63C349C8-A34F-4FC4-9356-C8EEA926A355}" srcOrd="0" destOrd="0" presId="urn:microsoft.com/office/officeart/2005/8/layout/radial6"/>
    <dgm:cxn modelId="{B59A51A0-1921-994A-A8F2-CD658B2DF955}" type="presParOf" srcId="{0E65177F-B103-4CA2-9654-2A3261D3A6A0}" destId="{2F525C0B-B82E-4B88-B485-CB21158A752A}" srcOrd="1" destOrd="0" presId="urn:microsoft.com/office/officeart/2005/8/layout/radial6"/>
    <dgm:cxn modelId="{2BFC9CF0-449A-9146-85F1-B4861711CC40}" type="presParOf" srcId="{0E65177F-B103-4CA2-9654-2A3261D3A6A0}" destId="{7E6CFF04-7C12-432E-BE63-2177135CBEEE}" srcOrd="2" destOrd="0" presId="urn:microsoft.com/office/officeart/2005/8/layout/radial6"/>
    <dgm:cxn modelId="{159634C4-A2A7-1C4A-B6FA-71C18A61485F}" type="presParOf" srcId="{0E65177F-B103-4CA2-9654-2A3261D3A6A0}" destId="{BE09B83B-199C-451A-900A-C761CCB9BE19}" srcOrd="3" destOrd="0" presId="urn:microsoft.com/office/officeart/2005/8/layout/radial6"/>
    <dgm:cxn modelId="{FEE40933-8844-B443-9AE7-79C789D2D2FC}" type="presParOf" srcId="{0E65177F-B103-4CA2-9654-2A3261D3A6A0}" destId="{53D2C58A-EF77-45AB-A202-44147190645A}" srcOrd="4" destOrd="0" presId="urn:microsoft.com/office/officeart/2005/8/layout/radial6"/>
    <dgm:cxn modelId="{BFC9B424-6794-6E44-BCD0-14244D417C2E}" type="presParOf" srcId="{0E65177F-B103-4CA2-9654-2A3261D3A6A0}" destId="{E6D71BEA-5AA7-4C30-8BC2-345E562E8CF4}" srcOrd="5" destOrd="0" presId="urn:microsoft.com/office/officeart/2005/8/layout/radial6"/>
    <dgm:cxn modelId="{DF0901C4-1B5F-5147-B941-002FF404A05B}" type="presParOf" srcId="{0E65177F-B103-4CA2-9654-2A3261D3A6A0}" destId="{1A9D1790-7B7E-4F40-AA4A-DFF9793548A3}" srcOrd="6" destOrd="0" presId="urn:microsoft.com/office/officeart/2005/8/layout/radial6"/>
    <dgm:cxn modelId="{5386B041-1760-F54C-9F85-06CA3AD2C940}" type="presParOf" srcId="{0E65177F-B103-4CA2-9654-2A3261D3A6A0}" destId="{637A54D8-82D1-4E05-AF12-B739F649EF5E}" srcOrd="7" destOrd="0" presId="urn:microsoft.com/office/officeart/2005/8/layout/radial6"/>
    <dgm:cxn modelId="{75048A08-1FF9-C045-B533-A85EA1CB3097}" type="presParOf" srcId="{0E65177F-B103-4CA2-9654-2A3261D3A6A0}" destId="{EDDAB019-8374-4EA2-94A8-4DECA7E6B0E0}" srcOrd="8" destOrd="0" presId="urn:microsoft.com/office/officeart/2005/8/layout/radial6"/>
    <dgm:cxn modelId="{3D2DAB20-BDD2-D140-A1CD-24DE137C49F9}"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85301" y="763636"/>
          <a:ext cx="4191655" cy="4191655"/>
        </a:xfrm>
        <a:prstGeom prst="blockArc">
          <a:avLst>
            <a:gd name="adj1" fmla="val 9000000"/>
            <a:gd name="adj2" fmla="val 16200000"/>
            <a:gd name="adj3" fmla="val 464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85301" y="763636"/>
          <a:ext cx="4191655" cy="4191655"/>
        </a:xfrm>
        <a:prstGeom prst="blockArc">
          <a:avLst>
            <a:gd name="adj1" fmla="val 1800000"/>
            <a:gd name="adj2" fmla="val 9000000"/>
            <a:gd name="adj3" fmla="val 464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285301" y="763636"/>
          <a:ext cx="4191655" cy="4191655"/>
        </a:xfrm>
        <a:prstGeom prst="blockArc">
          <a:avLst>
            <a:gd name="adj1" fmla="val 16200000"/>
            <a:gd name="adj2" fmla="val 18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6339" y="1894675"/>
          <a:ext cx="1929579" cy="19295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State Board of Education</a:t>
          </a:r>
        </a:p>
        <a:p>
          <a:pPr lvl="0" algn="ctr" defTabSz="622300">
            <a:lnSpc>
              <a:spcPct val="90000"/>
            </a:lnSpc>
            <a:spcBef>
              <a:spcPct val="0"/>
            </a:spcBef>
            <a:spcAft>
              <a:spcPct val="35000"/>
            </a:spcAft>
          </a:pPr>
          <a:r>
            <a:rPr lang="en-US" sz="1400" b="0" kern="1200" dirty="0">
              <a:solidFill>
                <a:schemeClr val="tx1"/>
              </a:solidFill>
            </a:rPr>
            <a:t>Made decisions to guide the review and revision process; approve revisions</a:t>
          </a:r>
        </a:p>
      </dsp:txBody>
      <dsp:txXfrm>
        <a:off x="3698919" y="2177255"/>
        <a:ext cx="1364419" cy="1364419"/>
      </dsp:txXfrm>
    </dsp:sp>
    <dsp:sp modelId="{2F525C0B-B82E-4B88-B485-CB21158A752A}">
      <dsp:nvSpPr>
        <dsp:cNvPr id="0" name=""/>
        <dsp:cNvSpPr/>
      </dsp:nvSpPr>
      <dsp:spPr>
        <a:xfrm>
          <a:off x="3436337" y="-133663"/>
          <a:ext cx="1889583" cy="18918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Stakeholders</a:t>
          </a:r>
        </a:p>
        <a:p>
          <a:pPr lvl="0" algn="ctr" defTabSz="622300">
            <a:lnSpc>
              <a:spcPct val="90000"/>
            </a:lnSpc>
            <a:spcBef>
              <a:spcPct val="0"/>
            </a:spcBef>
            <a:spcAft>
              <a:spcPct val="35000"/>
            </a:spcAft>
          </a:pPr>
          <a:r>
            <a:rPr lang="en-US" sz="1400" kern="1200" dirty="0"/>
            <a:t>Provided feedback  on standards review process and proposed revisions </a:t>
          </a:r>
        </a:p>
      </dsp:txBody>
      <dsp:txXfrm>
        <a:off x="3713060" y="143392"/>
        <a:ext cx="1336137" cy="1337742"/>
      </dsp:txXfrm>
    </dsp:sp>
    <dsp:sp modelId="{53D2C58A-EF77-45AB-A202-44147190645A}">
      <dsp:nvSpPr>
        <dsp:cNvPr id="0" name=""/>
        <dsp:cNvSpPr/>
      </dsp:nvSpPr>
      <dsp:spPr>
        <a:xfrm>
          <a:off x="5209267" y="2937139"/>
          <a:ext cx="1889583" cy="1891852"/>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Review Committees</a:t>
          </a:r>
        </a:p>
        <a:p>
          <a:pPr lvl="0" algn="ctr" defTabSz="622300">
            <a:lnSpc>
              <a:spcPct val="90000"/>
            </a:lnSpc>
            <a:spcBef>
              <a:spcPct val="0"/>
            </a:spcBef>
            <a:spcAft>
              <a:spcPct val="35000"/>
            </a:spcAft>
          </a:pPr>
          <a:r>
            <a:rPr lang="en-US" sz="1400" kern="1200" dirty="0">
              <a:solidFill>
                <a:schemeClr val="tx1"/>
              </a:solidFill>
            </a:rPr>
            <a:t>Proposed revisions to the standards for State Board consideration</a:t>
          </a:r>
        </a:p>
      </dsp:txBody>
      <dsp:txXfrm>
        <a:off x="5485990" y="3214194"/>
        <a:ext cx="1336137" cy="1337742"/>
      </dsp:txXfrm>
    </dsp:sp>
    <dsp:sp modelId="{637A54D8-82D1-4E05-AF12-B739F649EF5E}">
      <dsp:nvSpPr>
        <dsp:cNvPr id="0" name=""/>
        <dsp:cNvSpPr/>
      </dsp:nvSpPr>
      <dsp:spPr>
        <a:xfrm>
          <a:off x="1663408" y="2937139"/>
          <a:ext cx="1889583" cy="1891852"/>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CDE Staff</a:t>
          </a:r>
        </a:p>
        <a:p>
          <a:pPr lvl="0" algn="ctr" defTabSz="622300">
            <a:lnSpc>
              <a:spcPct val="90000"/>
            </a:lnSpc>
            <a:spcBef>
              <a:spcPct val="0"/>
            </a:spcBef>
            <a:spcAft>
              <a:spcPct val="35000"/>
            </a:spcAft>
          </a:pPr>
          <a:r>
            <a:rPr lang="en-US" sz="1400" b="0" kern="1200" dirty="0">
              <a:solidFill>
                <a:schemeClr val="tx1"/>
              </a:solidFill>
            </a:rPr>
            <a:t>Facilitated the review and revision process and staff the content area committees</a:t>
          </a:r>
        </a:p>
      </dsp:txBody>
      <dsp:txXfrm>
        <a:off x="1940131" y="3214194"/>
        <a:ext cx="1336137" cy="1337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A477C-FCB9-FA4F-8B44-F96F6823696F}"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C01B-B914-8F42-887A-7C9D2717E53E}" type="slidenum">
              <a:rPr lang="en-US" smtClean="0"/>
              <a:t>‹#›</a:t>
            </a:fld>
            <a:endParaRPr lang="en-US"/>
          </a:p>
        </p:txBody>
      </p:sp>
    </p:spTree>
    <p:extLst>
      <p:ext uri="{BB962C8B-B14F-4D97-AF65-F5344CB8AC3E}">
        <p14:creationId xmlns:p14="http://schemas.microsoft.com/office/powerpoint/2010/main" val="359379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163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a:solidFill>
                  <a:schemeClr val="tx1"/>
                </a:solidFill>
              </a:rPr>
              <a:t>Transparent: </a:t>
            </a:r>
            <a:r>
              <a:rPr lang="en-US" dirty="0">
                <a:solidFill>
                  <a:schemeClr val="tx1"/>
                </a:solidFill>
              </a:rPr>
              <a:t>The department will make every attempt to ensure the decisions and processes for the standards review and revision process are public.</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Inclusive: </a:t>
            </a:r>
            <a:r>
              <a:rPr lang="en-US" dirty="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Research-informed: </a:t>
            </a:r>
            <a:r>
              <a:rPr lang="en-US" dirty="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Consistent: </a:t>
            </a:r>
            <a:r>
              <a:rPr lang="en-US" dirty="0">
                <a:solidFill>
                  <a:schemeClr val="tx1"/>
                </a:solidFill>
              </a:rPr>
              <a:t>The standards review and revision process will be consistent with statutory requirements and with past standards reviews.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Substantive: </a:t>
            </a:r>
            <a:r>
              <a:rPr lang="en-US" dirty="0">
                <a:solidFill>
                  <a:schemeClr val="tx1"/>
                </a:solidFill>
              </a:rPr>
              <a:t>The standards review and revision process will focus on the substance of the actual standards themselves.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Improvement-oriented: </a:t>
            </a:r>
            <a:r>
              <a:rPr lang="en-US" dirty="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3</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70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9/19/2018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3486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5007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401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60483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754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01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91543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38650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28876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16813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081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88074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038690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36034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724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1844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263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DECC94-1832-0043-B2A5-5EA543329118}"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66132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DECC94-1832-0043-B2A5-5EA543329118}"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889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CC94-1832-0043-B2A5-5EA543329118}"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3043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91947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1745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CC94-1832-0043-B2A5-5EA543329118}"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1ED19-C4DE-3543-B474-5B36FC80A6BA}" type="slidenum">
              <a:rPr lang="en-US" smtClean="0"/>
              <a:t>‹#›</a:t>
            </a:fld>
            <a:endParaRPr lang="en-US"/>
          </a:p>
        </p:txBody>
      </p:sp>
    </p:spTree>
    <p:extLst>
      <p:ext uri="{BB962C8B-B14F-4D97-AF65-F5344CB8AC3E}">
        <p14:creationId xmlns:p14="http://schemas.microsoft.com/office/powerpoint/2010/main" val="128382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726FA2-3EC9-4717-AD62-D8C823692DD3}"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497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hyperlink" Target="https://www.cde.state.co.us/standardsandinstruction/essskill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Colorado Academic Standards 2020</a:t>
            </a:r>
            <a:r>
              <a:rPr lang="en-US" sz="3600" b="1" dirty="0"/>
              <a:t/>
            </a:r>
            <a:br>
              <a:rPr lang="en-US" sz="3600" b="1" dirty="0"/>
            </a:br>
            <a:r>
              <a:rPr lang="en-US" sz="2000" dirty="0">
                <a:solidFill>
                  <a:srgbClr val="FF0000"/>
                </a:solidFill>
              </a:rPr>
              <a:t/>
            </a:r>
            <a:br>
              <a:rPr lang="en-US" sz="2000" dirty="0">
                <a:solidFill>
                  <a:srgbClr val="FF0000"/>
                </a:solidFill>
              </a:rPr>
            </a:br>
            <a:r>
              <a:rPr lang="en-US" sz="2000" dirty="0">
                <a:solidFill>
                  <a:srgbClr val="FF0000"/>
                </a:solidFill>
              </a:rPr>
              <a:t>ADD SUBJECT AREA HERE</a:t>
            </a: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073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115614" y="1360701"/>
            <a:ext cx="8927647" cy="604757"/>
          </a:xfrm>
        </p:spPr>
        <p:txBody>
          <a:bodyPr>
            <a:normAutofit fontScale="92500" lnSpcReduction="10000"/>
          </a:bodyPr>
          <a:lstStyle/>
          <a:p>
            <a:r>
              <a:rPr lang="en-US" dirty="0">
                <a:solidFill>
                  <a:schemeClr val="tx1"/>
                </a:solidFill>
              </a:rPr>
              <a:t>Consolidation of dance content to add clarity and stronger connections across grade levels</a:t>
            </a:r>
          </a:p>
          <a:p>
            <a:endParaRPr lang="en-US" dirty="0"/>
          </a:p>
        </p:txBody>
      </p:sp>
      <p:sp>
        <p:nvSpPr>
          <p:cNvPr id="5" name="Text Box 8"/>
          <p:cNvSpPr txBox="1"/>
          <p:nvPr/>
        </p:nvSpPr>
        <p:spPr>
          <a:xfrm>
            <a:off x="673609" y="5284922"/>
            <a:ext cx="2475548"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2010 Dance Standards</a:t>
            </a:r>
          </a:p>
        </p:txBody>
      </p:sp>
      <p:sp>
        <p:nvSpPr>
          <p:cNvPr id="7" name="Text Box 9"/>
          <p:cNvSpPr txBox="1"/>
          <p:nvPr/>
        </p:nvSpPr>
        <p:spPr>
          <a:xfrm>
            <a:off x="5254019" y="5339732"/>
            <a:ext cx="2550795"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Dance Standards</a:t>
            </a:r>
          </a:p>
        </p:txBody>
      </p:sp>
      <p:pic>
        <p:nvPicPr>
          <p:cNvPr id="8" name="Picture 7">
            <a:extLst>
              <a:ext uri="{FF2B5EF4-FFF2-40B4-BE49-F238E27FC236}">
                <a16:creationId xmlns:a16="http://schemas.microsoft.com/office/drawing/2014/main" xmlns="" id="{BBA0CFD1-38A1-994B-8B49-F1AA6CF9EAC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243" y="2029712"/>
            <a:ext cx="4107051" cy="3190956"/>
          </a:xfrm>
          <a:prstGeom prst="rect">
            <a:avLst/>
          </a:prstGeom>
        </p:spPr>
      </p:pic>
      <p:pic>
        <p:nvPicPr>
          <p:cNvPr id="9" name="Picture 8">
            <a:extLst>
              <a:ext uri="{FF2B5EF4-FFF2-40B4-BE49-F238E27FC236}">
                <a16:creationId xmlns:a16="http://schemas.microsoft.com/office/drawing/2014/main" xmlns="" id="{8DCFE8C9-B412-4A48-A402-C81E94445F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414343" y="2084522"/>
            <a:ext cx="4628917" cy="3200400"/>
          </a:xfrm>
          <a:prstGeom prst="rect">
            <a:avLst/>
          </a:prstGeom>
        </p:spPr>
      </p:pic>
      <p:sp>
        <p:nvSpPr>
          <p:cNvPr id="10" name="TextBox 9">
            <a:extLst>
              <a:ext uri="{FF2B5EF4-FFF2-40B4-BE49-F238E27FC236}">
                <a16:creationId xmlns:a16="http://schemas.microsoft.com/office/drawing/2014/main" xmlns="" id="{C17B7A50-B821-2C46-B730-35E08F9151F6}"/>
              </a:ext>
            </a:extLst>
          </p:cNvPr>
          <p:cNvSpPr txBox="1"/>
          <p:nvPr/>
        </p:nvSpPr>
        <p:spPr>
          <a:xfrm>
            <a:off x="115614" y="5694814"/>
            <a:ext cx="8927646" cy="461665"/>
          </a:xfrm>
          <a:prstGeom prst="rect">
            <a:avLst/>
          </a:prstGeom>
          <a:noFill/>
        </p:spPr>
        <p:txBody>
          <a:bodyPr wrap="square" rtlCol="0">
            <a:spAutoFit/>
          </a:bodyPr>
          <a:lstStyle/>
          <a:p>
            <a:r>
              <a:rPr lang="en-US" sz="1200" dirty="0"/>
              <a:t>The revision committee combined EOs, specifically in grades K-5. In all but a small number of cases, the committee retained the language of individual EOs. Any changes made were to add specificity and clarity, not to fundamentally change what students are expected to learn.</a:t>
            </a:r>
          </a:p>
        </p:txBody>
      </p:sp>
    </p:spTree>
    <p:extLst>
      <p:ext uri="{BB962C8B-B14F-4D97-AF65-F5344CB8AC3E}">
        <p14:creationId xmlns:p14="http://schemas.microsoft.com/office/powerpoint/2010/main" val="341729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113159" y="1318297"/>
            <a:ext cx="8883607" cy="807989"/>
          </a:xfrm>
        </p:spPr>
        <p:txBody>
          <a:bodyPr>
            <a:normAutofit/>
          </a:bodyPr>
          <a:lstStyle/>
          <a:p>
            <a:r>
              <a:rPr lang="en-US" dirty="0">
                <a:solidFill>
                  <a:schemeClr val="tx1"/>
                </a:solidFill>
              </a:rPr>
              <a:t>Prepared Graduate Competencies VS Prepared Graduate Statements in Dance</a:t>
            </a:r>
          </a:p>
        </p:txBody>
      </p:sp>
      <p:sp>
        <p:nvSpPr>
          <p:cNvPr id="5" name="Text Box 1"/>
          <p:cNvSpPr txBox="1"/>
          <p:nvPr/>
        </p:nvSpPr>
        <p:spPr>
          <a:xfrm>
            <a:off x="960953" y="5233950"/>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2010 Prepared Graduate Competencies in Dance</a:t>
            </a:r>
          </a:p>
        </p:txBody>
      </p:sp>
      <p:sp>
        <p:nvSpPr>
          <p:cNvPr id="7" name="Text Box 5"/>
          <p:cNvSpPr txBox="1"/>
          <p:nvPr/>
        </p:nvSpPr>
        <p:spPr>
          <a:xfrm>
            <a:off x="5449265" y="5279473"/>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Dance Prepared Graduate Statements in Dance</a:t>
            </a:r>
          </a:p>
        </p:txBody>
      </p:sp>
      <p:pic>
        <p:nvPicPr>
          <p:cNvPr id="8" name="Picture 7">
            <a:extLst>
              <a:ext uri="{FF2B5EF4-FFF2-40B4-BE49-F238E27FC236}">
                <a16:creationId xmlns:a16="http://schemas.microsoft.com/office/drawing/2014/main" xmlns="" id="{2D705B96-6411-7543-A539-984CCFD67A8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3159" y="2216258"/>
            <a:ext cx="3985875" cy="2891769"/>
          </a:xfrm>
          <a:prstGeom prst="rect">
            <a:avLst/>
          </a:prstGeom>
        </p:spPr>
      </p:pic>
      <p:pic>
        <p:nvPicPr>
          <p:cNvPr id="9" name="Picture 8">
            <a:extLst>
              <a:ext uri="{FF2B5EF4-FFF2-40B4-BE49-F238E27FC236}">
                <a16:creationId xmlns:a16="http://schemas.microsoft.com/office/drawing/2014/main" xmlns="" id="{39C75A62-1F6E-B440-B893-93DE015A08A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03531" y="2216258"/>
            <a:ext cx="4393235" cy="3063215"/>
          </a:xfrm>
          <a:prstGeom prst="rect">
            <a:avLst/>
          </a:prstGeom>
        </p:spPr>
      </p:pic>
      <p:sp>
        <p:nvSpPr>
          <p:cNvPr id="10" name="TextBox 9">
            <a:extLst>
              <a:ext uri="{FF2B5EF4-FFF2-40B4-BE49-F238E27FC236}">
                <a16:creationId xmlns:a16="http://schemas.microsoft.com/office/drawing/2014/main" xmlns="" id="{E8C23682-BBB7-7B4F-BE23-BEC6695406C3}"/>
              </a:ext>
            </a:extLst>
          </p:cNvPr>
          <p:cNvSpPr txBox="1"/>
          <p:nvPr/>
        </p:nvSpPr>
        <p:spPr>
          <a:xfrm>
            <a:off x="113159" y="5845858"/>
            <a:ext cx="8641959" cy="800219"/>
          </a:xfrm>
          <a:prstGeom prst="rect">
            <a:avLst/>
          </a:prstGeom>
          <a:noFill/>
        </p:spPr>
        <p:txBody>
          <a:bodyPr wrap="square" rtlCol="0">
            <a:spAutoFit/>
          </a:bodyPr>
          <a:lstStyle/>
          <a:p>
            <a:r>
              <a:rPr lang="en-US" sz="1400" dirty="0"/>
              <a:t>In the 2018 revision, the term </a:t>
            </a:r>
            <a:r>
              <a:rPr lang="en-US" sz="1400" i="1" dirty="0"/>
              <a:t>Prepared Graduate Competencies</a:t>
            </a:r>
            <a:r>
              <a:rPr lang="en-US" sz="1400" dirty="0"/>
              <a:t> was changed to </a:t>
            </a:r>
            <a:r>
              <a:rPr lang="en-US" sz="1400" i="1" dirty="0"/>
              <a:t>Prepared Graduate</a:t>
            </a:r>
            <a:r>
              <a:rPr lang="en-US" sz="1400" dirty="0"/>
              <a:t> </a:t>
            </a:r>
            <a:r>
              <a:rPr lang="en-US" sz="1400" i="1" dirty="0"/>
              <a:t>statements</a:t>
            </a:r>
            <a:r>
              <a:rPr lang="en-US" sz="1400" dirty="0"/>
              <a:t> and consolidated the twelve concepts and skills to nine statements.</a:t>
            </a:r>
          </a:p>
          <a:p>
            <a:endParaRPr lang="en-US" dirty="0"/>
          </a:p>
        </p:txBody>
      </p:sp>
    </p:spTree>
    <p:extLst>
      <p:ext uri="{BB962C8B-B14F-4D97-AF65-F5344CB8AC3E}">
        <p14:creationId xmlns:p14="http://schemas.microsoft.com/office/powerpoint/2010/main" val="167823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108489" y="1433344"/>
            <a:ext cx="8880527" cy="591992"/>
          </a:xfrm>
        </p:spPr>
        <p:txBody>
          <a:bodyPr>
            <a:normAutofit/>
          </a:bodyPr>
          <a:lstStyle/>
          <a:p>
            <a:r>
              <a:rPr lang="en-US" dirty="0">
                <a:solidFill>
                  <a:schemeClr val="tx1"/>
                </a:solidFill>
              </a:rPr>
              <a:t>Right Side categories for Dance</a:t>
            </a:r>
          </a:p>
        </p:txBody>
      </p:sp>
      <p:sp>
        <p:nvSpPr>
          <p:cNvPr id="5" name="Text Box 10"/>
          <p:cNvSpPr txBox="1"/>
          <p:nvPr/>
        </p:nvSpPr>
        <p:spPr>
          <a:xfrm>
            <a:off x="5723996" y="4871910"/>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Dance Standards</a:t>
            </a:r>
          </a:p>
        </p:txBody>
      </p:sp>
      <p:pic>
        <p:nvPicPr>
          <p:cNvPr id="6" name="Picture 5">
            <a:extLst>
              <a:ext uri="{FF2B5EF4-FFF2-40B4-BE49-F238E27FC236}">
                <a16:creationId xmlns:a16="http://schemas.microsoft.com/office/drawing/2014/main" xmlns="" id="{EBB3898B-92C3-6D46-BFC8-D6A96B060EA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489" y="2146515"/>
            <a:ext cx="4109181" cy="2586973"/>
          </a:xfrm>
          <a:prstGeom prst="rect">
            <a:avLst/>
          </a:prstGeom>
        </p:spPr>
      </p:pic>
      <p:pic>
        <p:nvPicPr>
          <p:cNvPr id="7" name="Picture 6">
            <a:extLst>
              <a:ext uri="{FF2B5EF4-FFF2-40B4-BE49-F238E27FC236}">
                <a16:creationId xmlns:a16="http://schemas.microsoft.com/office/drawing/2014/main" xmlns="" id="{479AFB2B-C145-3E4C-812F-80621241D07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97974" y="2247254"/>
            <a:ext cx="3542331" cy="2572719"/>
          </a:xfrm>
          <a:prstGeom prst="rect">
            <a:avLst/>
          </a:prstGeom>
        </p:spPr>
      </p:pic>
      <p:sp>
        <p:nvSpPr>
          <p:cNvPr id="8" name="Text Box 10">
            <a:extLst>
              <a:ext uri="{FF2B5EF4-FFF2-40B4-BE49-F238E27FC236}">
                <a16:creationId xmlns:a16="http://schemas.microsoft.com/office/drawing/2014/main" xmlns="" id="{CA71DB5C-6443-7D48-9B86-3057D2ADA41D}"/>
              </a:ext>
            </a:extLst>
          </p:cNvPr>
          <p:cNvSpPr txBox="1"/>
          <p:nvPr/>
        </p:nvSpPr>
        <p:spPr>
          <a:xfrm>
            <a:off x="1017936" y="4819973"/>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2010 Dance Standards</a:t>
            </a:r>
          </a:p>
        </p:txBody>
      </p:sp>
      <p:sp>
        <p:nvSpPr>
          <p:cNvPr id="9" name="TextBox 8">
            <a:extLst>
              <a:ext uri="{FF2B5EF4-FFF2-40B4-BE49-F238E27FC236}">
                <a16:creationId xmlns:a16="http://schemas.microsoft.com/office/drawing/2014/main" xmlns="" id="{64E38912-F9AD-784C-A12F-BB0682F5185E}"/>
              </a:ext>
            </a:extLst>
          </p:cNvPr>
          <p:cNvSpPr txBox="1"/>
          <p:nvPr/>
        </p:nvSpPr>
        <p:spPr>
          <a:xfrm>
            <a:off x="108490" y="5357338"/>
            <a:ext cx="8593809" cy="954107"/>
          </a:xfrm>
          <a:prstGeom prst="rect">
            <a:avLst/>
          </a:prstGeom>
          <a:noFill/>
        </p:spPr>
        <p:txBody>
          <a:bodyPr wrap="square" rtlCol="0">
            <a:spAutoFit/>
          </a:bodyPr>
          <a:lstStyle/>
          <a:p>
            <a:r>
              <a:rPr lang="en-US" sz="1400" dirty="0"/>
              <a:t>The committee replaced the </a:t>
            </a:r>
            <a:r>
              <a:rPr lang="en-US" sz="1400" i="1" dirty="0"/>
              <a:t>21</a:t>
            </a:r>
            <a:r>
              <a:rPr lang="en-US" sz="1400" i="1" baseline="30000" dirty="0"/>
              <a:t>st</a:t>
            </a:r>
            <a:r>
              <a:rPr lang="en-US" sz="1400" i="1" dirty="0"/>
              <a:t> Century Skills and Readiness Competencies</a:t>
            </a:r>
            <a:r>
              <a:rPr lang="en-US" sz="1400" dirty="0"/>
              <a:t> subheading with </a:t>
            </a:r>
            <a:r>
              <a:rPr lang="en-US" sz="1400" i="1" dirty="0"/>
              <a:t>Colorado Essential Skills</a:t>
            </a:r>
            <a:r>
              <a:rPr lang="en-US" sz="1400" dirty="0"/>
              <a:t>.  These skills are content specific and connect directly to the </a:t>
            </a:r>
            <a:r>
              <a:rPr lang="en-US" sz="1400" i="1" u="sng" dirty="0">
                <a:hlinkClick r:id="rId4"/>
              </a:rPr>
              <a:t>Essential Skills Guidance Resource</a:t>
            </a:r>
            <a:r>
              <a:rPr lang="en-US" sz="1400" i="1" dirty="0"/>
              <a:t> </a:t>
            </a:r>
            <a:r>
              <a:rPr lang="en-US" sz="1400" dirty="0"/>
              <a:t>document. The category of </a:t>
            </a:r>
            <a:r>
              <a:rPr lang="en-US" sz="1400" i="1" dirty="0"/>
              <a:t>Relevance and Application</a:t>
            </a:r>
            <a:r>
              <a:rPr lang="en-US" sz="1400" dirty="0"/>
              <a:t> was deleted all together, leaving the categories of</a:t>
            </a:r>
            <a:r>
              <a:rPr lang="en-US" sz="1400" i="1" dirty="0"/>
              <a:t> Inquiry Questions</a:t>
            </a:r>
            <a:r>
              <a:rPr lang="en-US" sz="1400" dirty="0"/>
              <a:t> and </a:t>
            </a:r>
            <a:r>
              <a:rPr lang="en-US" sz="1400" i="1" dirty="0"/>
              <a:t>Nature of Dance.</a:t>
            </a:r>
            <a:r>
              <a:rPr lang="en-US" sz="1400" dirty="0"/>
              <a:t> </a:t>
            </a:r>
          </a:p>
        </p:txBody>
      </p:sp>
    </p:spTree>
    <p:extLst>
      <p:ext uri="{BB962C8B-B14F-4D97-AF65-F5344CB8AC3E}">
        <p14:creationId xmlns:p14="http://schemas.microsoft.com/office/powerpoint/2010/main" val="276167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Information and Purpose</a:t>
            </a:r>
          </a:p>
        </p:txBody>
      </p:sp>
      <p:sp>
        <p:nvSpPr>
          <p:cNvPr id="3" name="Content Placeholder 2"/>
          <p:cNvSpPr>
            <a:spLocks noGrp="1"/>
          </p:cNvSpPr>
          <p:nvPr>
            <p:ph idx="1"/>
          </p:nvPr>
        </p:nvSpPr>
        <p:spPr/>
        <p:txBody>
          <a:bodyPr>
            <a:normAutofit/>
          </a:bodyPr>
          <a:lstStyle/>
          <a:p>
            <a:pPr marL="342900" indent="-342900" algn="l">
              <a:buFont typeface="Arial" panose="020B0604020202020204" pitchFamily="34" charset="0"/>
              <a:buChar char="•"/>
            </a:pPr>
            <a:r>
              <a:rPr lang="en-US" dirty="0">
                <a:solidFill>
                  <a:schemeClr val="tx1"/>
                </a:solidFill>
              </a:rPr>
              <a:t>Provide an overview of the standards review and revision process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What to look for in the revised Colorado academic standards document. </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3259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Guiding Principles for the Review and Revision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1" dirty="0">
                <a:solidFill>
                  <a:schemeClr val="tx1"/>
                </a:solidFill>
              </a:rPr>
              <a:t>Transparent</a:t>
            </a:r>
          </a:p>
          <a:p>
            <a:pPr marL="342900" indent="-342900">
              <a:buFont typeface="Arial" panose="020B0604020202020204" pitchFamily="34" charset="0"/>
              <a:buChar char="•"/>
            </a:pPr>
            <a:r>
              <a:rPr lang="en-US" b="1" dirty="0">
                <a:solidFill>
                  <a:schemeClr val="tx1"/>
                </a:solidFill>
              </a:rPr>
              <a:t>Inclusive</a:t>
            </a:r>
          </a:p>
          <a:p>
            <a:pPr marL="342900" indent="-342900">
              <a:buFont typeface="Arial" panose="020B0604020202020204" pitchFamily="34" charset="0"/>
              <a:buChar char="•"/>
            </a:pPr>
            <a:r>
              <a:rPr lang="en-US" b="1" dirty="0">
                <a:solidFill>
                  <a:schemeClr val="tx1"/>
                </a:solidFill>
              </a:rPr>
              <a:t>Research-informed</a:t>
            </a:r>
          </a:p>
          <a:p>
            <a:pPr marL="342900" indent="-342900">
              <a:buFont typeface="Arial" panose="020B0604020202020204" pitchFamily="34" charset="0"/>
              <a:buChar char="•"/>
            </a:pPr>
            <a:r>
              <a:rPr lang="en-US" b="1" dirty="0">
                <a:solidFill>
                  <a:schemeClr val="tx1"/>
                </a:solidFill>
              </a:rPr>
              <a:t>Consistent</a:t>
            </a:r>
          </a:p>
          <a:p>
            <a:pPr marL="342900" indent="-342900">
              <a:buFont typeface="Arial" panose="020B0604020202020204" pitchFamily="34" charset="0"/>
              <a:buChar char="•"/>
            </a:pPr>
            <a:r>
              <a:rPr lang="en-US" b="1" dirty="0">
                <a:solidFill>
                  <a:schemeClr val="tx1"/>
                </a:solidFill>
              </a:rPr>
              <a:t>Substantive</a:t>
            </a:r>
          </a:p>
          <a:p>
            <a:pPr marL="342900" indent="-342900">
              <a:buFont typeface="Arial" panose="020B0604020202020204" pitchFamily="34" charset="0"/>
              <a:buChar char="•"/>
            </a:pPr>
            <a:r>
              <a:rPr lang="en-US" b="1" dirty="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02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Standards Review and Revision:</a:t>
            </a:r>
            <a:br>
              <a:rPr lang="en-US" sz="2800" dirty="0"/>
            </a:br>
            <a:r>
              <a:rPr lang="en-US" sz="2800" dirty="0"/>
              <a:t>Roles and Responsibilities</a:t>
            </a:r>
            <a:endParaRPr lang="en-US" sz="2800" dirty="0">
              <a:solidFill>
                <a:schemeClr val="tx1"/>
              </a:solidFill>
            </a:endParaRP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411724879"/>
              </p:ext>
            </p:extLst>
          </p:nvPr>
        </p:nvGraphicFramePr>
        <p:xfrm>
          <a:off x="0" y="1176145"/>
          <a:ext cx="8762259" cy="50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80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Committee Decision Making Process</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4"/>
          <p:cNvSpPr txBox="1">
            <a:spLocks/>
          </p:cNvSpPr>
          <p:nvPr/>
        </p:nvSpPr>
        <p:spPr>
          <a:xfrm>
            <a:off x="628650" y="1684451"/>
            <a:ext cx="7886700" cy="50370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committees considered the following factors as they proposed revisions to the standards:</a:t>
            </a:r>
          </a:p>
          <a:p>
            <a:pPr lvl="1"/>
            <a:r>
              <a:rPr lang="en-US" dirty="0"/>
              <a:t>How high is the demand for change (i.e., number of stakeholders, variety of stakeholders, number of sources)?</a:t>
            </a:r>
          </a:p>
          <a:p>
            <a:pPr lvl="1"/>
            <a:r>
              <a:rPr lang="en-US" dirty="0"/>
              <a:t>What is the scope of the proposed change (i.e., one grade level, many grade levels, many subject areas)?</a:t>
            </a:r>
          </a:p>
          <a:p>
            <a:pPr lvl="1"/>
            <a:r>
              <a:rPr lang="en-US" dirty="0"/>
              <a:t>What would be the effect (positive or negative) on classroom teaching and student learning?</a:t>
            </a:r>
          </a:p>
          <a:p>
            <a:pPr lvl="1"/>
            <a:r>
              <a:rPr lang="en-US" dirty="0"/>
              <a:t>What might be the potential cost (i.e., financial, staff time and training)?</a:t>
            </a:r>
          </a:p>
          <a:p>
            <a:pPr lvl="1"/>
            <a:r>
              <a:rPr lang="en-US" b="1" u="sng" dirty="0"/>
              <a:t>Do the benefits of a proposed change outweigh the costs?</a:t>
            </a:r>
          </a:p>
          <a:p>
            <a:pPr lvl="1"/>
            <a:endParaRPr lang="en-US" dirty="0"/>
          </a:p>
          <a:p>
            <a:pPr lvl="1"/>
            <a:endParaRPr lang="en-US" dirty="0"/>
          </a:p>
        </p:txBody>
      </p:sp>
    </p:spTree>
    <p:extLst>
      <p:ext uri="{BB962C8B-B14F-4D97-AF65-F5344CB8AC3E}">
        <p14:creationId xmlns:p14="http://schemas.microsoft.com/office/powerpoint/2010/main" val="402339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Turn and Talk</a:t>
            </a:r>
            <a:br>
              <a:rPr lang="en-US" dirty="0"/>
            </a:br>
            <a:r>
              <a:rPr lang="en-US" sz="2200" dirty="0"/>
              <a:t>Consider your school or district staff and other stakeholders:</a:t>
            </a:r>
            <a:br>
              <a:rPr lang="en-US" sz="2200" dirty="0"/>
            </a:br>
            <a:r>
              <a:rPr lang="en-US" sz="2200" dirty="0"/>
              <a:t/>
            </a:r>
            <a:br>
              <a:rPr lang="en-US" sz="2200" dirty="0"/>
            </a:br>
            <a:r>
              <a:rPr lang="en-US" sz="2200" dirty="0"/>
              <a:t>What impact do you anticipate the revisions might have on the work you do collectively with them?</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572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Standards Final Approval  </a:t>
            </a:r>
          </a:p>
        </p:txBody>
      </p:sp>
      <p:sp>
        <p:nvSpPr>
          <p:cNvPr id="7" name="Oval 6"/>
          <p:cNvSpPr/>
          <p:nvPr/>
        </p:nvSpPr>
        <p:spPr>
          <a:xfrm>
            <a:off x="57098" y="48115"/>
            <a:ext cx="1075207" cy="107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8" y="57761"/>
            <a:ext cx="1028753" cy="1028753"/>
          </a:xfrm>
          <a:prstGeom prst="rect">
            <a:avLst/>
          </a:prstGeom>
        </p:spPr>
      </p:pic>
      <p:sp>
        <p:nvSpPr>
          <p:cNvPr id="3" name="TextBox 2"/>
          <p:cNvSpPr txBox="1"/>
          <p:nvPr/>
        </p:nvSpPr>
        <p:spPr>
          <a:xfrm>
            <a:off x="2120464" y="136052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Subjects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3" y="3079799"/>
            <a:ext cx="1623408"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77957" y="3319935"/>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37677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0347" y="170942"/>
            <a:ext cx="7886700" cy="710141"/>
          </a:xfrm>
        </p:spPr>
        <p:txBody>
          <a:bodyPr>
            <a:normAutofit/>
          </a:bodyPr>
          <a:lstStyle/>
          <a:p>
            <a:r>
              <a:rPr lang="en-US" dirty="0"/>
              <a:t>Recommendations – All Subjects</a:t>
            </a:r>
          </a:p>
        </p:txBody>
      </p:sp>
      <p:sp>
        <p:nvSpPr>
          <p:cNvPr id="5" name="Content Placeholder 4"/>
          <p:cNvSpPr>
            <a:spLocks noGrp="1"/>
          </p:cNvSpPr>
          <p:nvPr>
            <p:ph idx="1"/>
          </p:nvPr>
        </p:nvSpPr>
        <p:spPr/>
        <p:txBody>
          <a:bodyPr>
            <a:normAutofit/>
          </a:bodyPr>
          <a:lstStyle/>
          <a:p>
            <a:pPr marL="257175" indent="-257175">
              <a:buFont typeface="Arial" panose="020B0604020202020204" pitchFamily="34" charset="0"/>
              <a:buChar char="•"/>
            </a:pPr>
            <a:r>
              <a:rPr lang="en-US" dirty="0">
                <a:solidFill>
                  <a:schemeClr val="tx1"/>
                </a:solidFill>
              </a:rPr>
              <a:t>New Preschool Template- all content was written in collaboration with Office of Early Childhood and Development team</a:t>
            </a:r>
          </a:p>
          <a:p>
            <a:pPr marL="257175" indent="-257175">
              <a:buFont typeface="Arial" panose="020B0604020202020204" pitchFamily="34" charset="0"/>
              <a:buChar char="•"/>
            </a:pPr>
            <a:r>
              <a:rPr lang="en-US" dirty="0">
                <a:solidFill>
                  <a:schemeClr val="tx1"/>
                </a:solidFill>
              </a:rPr>
              <a:t>Prepared Graduate Competencies changed to Prepared Graduate Statements</a:t>
            </a:r>
          </a:p>
          <a:p>
            <a:pPr marL="257175" indent="-257175">
              <a:buFont typeface="Arial" panose="020B0604020202020204" pitchFamily="34" charset="0"/>
              <a:buChar char="•"/>
            </a:pPr>
            <a:r>
              <a:rPr lang="en-US" dirty="0">
                <a:solidFill>
                  <a:schemeClr val="tx1"/>
                </a:solidFill>
              </a:rPr>
              <a:t>Right side of template changed from 21</a:t>
            </a:r>
            <a:r>
              <a:rPr lang="en-US" baseline="30000" dirty="0">
                <a:solidFill>
                  <a:schemeClr val="tx1"/>
                </a:solidFill>
              </a:rPr>
              <a:t>st</a:t>
            </a:r>
            <a:r>
              <a:rPr lang="en-US" dirty="0">
                <a:solidFill>
                  <a:schemeClr val="tx1"/>
                </a:solidFill>
              </a:rPr>
              <a:t> Century Skills and Readiness to Academic Context and Connections</a:t>
            </a:r>
          </a:p>
          <a:p>
            <a:pPr marL="771525" lvl="1" indent="-257175"/>
            <a:r>
              <a:rPr lang="en-US" dirty="0"/>
              <a:t>1</a:t>
            </a:r>
            <a:r>
              <a:rPr lang="en-US" baseline="30000" dirty="0"/>
              <a:t>st</a:t>
            </a:r>
            <a:r>
              <a:rPr lang="en-US" dirty="0"/>
              <a:t> bullet-Essential Skills (previously 21</a:t>
            </a:r>
            <a:r>
              <a:rPr lang="en-US" baseline="30000" dirty="0"/>
              <a:t>st</a:t>
            </a:r>
            <a:r>
              <a:rPr lang="en-US" dirty="0"/>
              <a:t> century skills)</a:t>
            </a:r>
          </a:p>
          <a:p>
            <a:pPr marL="771525" lvl="1" indent="-257175"/>
            <a:r>
              <a:rPr lang="en-US" dirty="0"/>
              <a:t>2</a:t>
            </a:r>
            <a:r>
              <a:rPr lang="en-US" baseline="30000" dirty="0"/>
              <a:t>nd</a:t>
            </a:r>
            <a:r>
              <a:rPr lang="en-US" dirty="0"/>
              <a:t> bullet- Inquiry Questions (as applicable)</a:t>
            </a:r>
          </a:p>
          <a:p>
            <a:pPr marL="771525" lvl="1" indent="-257175"/>
            <a:r>
              <a:rPr lang="en-US" dirty="0"/>
              <a:t>Remaining bullet/s-Unique to Discipline</a:t>
            </a:r>
          </a:p>
          <a:p>
            <a:endParaRPr lang="en-US" dirty="0"/>
          </a:p>
        </p:txBody>
      </p:sp>
      <p:grpSp>
        <p:nvGrpSpPr>
          <p:cNvPr id="7" name="Group 6"/>
          <p:cNvGrpSpPr/>
          <p:nvPr/>
        </p:nvGrpSpPr>
        <p:grpSpPr>
          <a:xfrm>
            <a:off x="178367" y="0"/>
            <a:ext cx="1075207" cy="1075207"/>
            <a:chOff x="87840" y="134578"/>
            <a:chExt cx="1433609" cy="1433609"/>
          </a:xfrm>
        </p:grpSpPr>
        <p:sp>
          <p:nvSpPr>
            <p:cNvPr id="8" name="Oval 7"/>
            <p:cNvSpPr/>
            <p:nvPr/>
          </p:nvSpPr>
          <p:spPr>
            <a:xfrm>
              <a:off x="87840" y="134578"/>
              <a:ext cx="1433609" cy="143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9" y="134578"/>
              <a:ext cx="1371670" cy="1371670"/>
            </a:xfrm>
            <a:prstGeom prst="rect">
              <a:avLst/>
            </a:prstGeom>
          </p:spPr>
        </p:pic>
      </p:grpSp>
    </p:spTree>
    <p:extLst>
      <p:ext uri="{BB962C8B-B14F-4D97-AF65-F5344CB8AC3E}">
        <p14:creationId xmlns:p14="http://schemas.microsoft.com/office/powerpoint/2010/main" val="262752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solidFill>
                  <a:schemeClr val="tx1"/>
                </a:solidFill>
              </a:rPr>
              <a:t>Revised Standards Document</a:t>
            </a: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06970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724</Words>
  <Application>Microsoft Office PowerPoint</Application>
  <PresentationFormat>On-screen Show (4:3)</PresentationFormat>
  <Paragraphs>109</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Light Blue to Green Theme</vt:lpstr>
      <vt:lpstr>Colorado Academic Standards 2020  ADD SUBJECT AREA HERE</vt:lpstr>
      <vt:lpstr>Information and Purpose</vt:lpstr>
      <vt:lpstr>Guiding Principles for the Review and Revision</vt:lpstr>
      <vt:lpstr>Standards Review and Revision: Roles and Responsibilities</vt:lpstr>
      <vt:lpstr>Committee Decision Making Process</vt:lpstr>
      <vt:lpstr>Turn and Talk Consider your school or district staff and other stakeholders:  What impact do you anticipate the revisions might have on the work you do collectively with them?</vt:lpstr>
      <vt:lpstr>Standards Final Approval  </vt:lpstr>
      <vt:lpstr>Recommendations – All Subjects</vt:lpstr>
      <vt:lpstr>Revised Standards Document</vt:lpstr>
      <vt:lpstr>Revised Colorado Academic Standards Document</vt:lpstr>
      <vt:lpstr>Revised Colorado Academic Standards Document</vt:lpstr>
      <vt:lpstr>Revised Colorado Academic Standards Document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Purpose</dc:title>
  <dc:creator>Karol Gates</dc:creator>
  <cp:lastModifiedBy>Bruno, Joanna</cp:lastModifiedBy>
  <cp:revision>26</cp:revision>
  <dcterms:created xsi:type="dcterms:W3CDTF">2018-08-28T12:32:07Z</dcterms:created>
  <dcterms:modified xsi:type="dcterms:W3CDTF">2018-09-19T16:29:39Z</dcterms:modified>
</cp:coreProperties>
</file>