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16"/>
  </p:notesMasterIdLst>
  <p:sldIdLst>
    <p:sldId id="273" r:id="rId3"/>
    <p:sldId id="257" r:id="rId4"/>
    <p:sldId id="258" r:id="rId5"/>
    <p:sldId id="259" r:id="rId6"/>
    <p:sldId id="263" r:id="rId7"/>
    <p:sldId id="274" r:id="rId8"/>
    <p:sldId id="267" r:id="rId9"/>
    <p:sldId id="268" r:id="rId10"/>
    <p:sldId id="270" r:id="rId11"/>
    <p:sldId id="271" r:id="rId12"/>
    <p:sldId id="269" r:id="rId13"/>
    <p:sldId id="275"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34F5E8-70F2-4295-8995-64CC15962967}"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FD21A1CD-8103-4535-829F-1B9DA3FEF400}">
      <dgm:prSet phldrT="[Text]" custT="1"/>
      <dgm:spPr/>
      <dgm:t>
        <a:bodyPr/>
        <a:lstStyle/>
        <a:p>
          <a:r>
            <a:rPr lang="en-US" sz="1400" b="1" dirty="0" smtClean="0">
              <a:solidFill>
                <a:schemeClr val="tx1"/>
              </a:solidFill>
            </a:rPr>
            <a:t>State Board of Education</a:t>
          </a:r>
        </a:p>
        <a:p>
          <a:r>
            <a:rPr lang="en-US" sz="1400" b="0" dirty="0" smtClean="0">
              <a:solidFill>
                <a:schemeClr val="tx1"/>
              </a:solidFill>
            </a:rPr>
            <a:t>Made decisions to guide process; approve standards</a:t>
          </a:r>
          <a:endParaRPr lang="en-US" sz="1400" b="0" dirty="0">
            <a:solidFill>
              <a:schemeClr val="tx1"/>
            </a:solidFill>
          </a:endParaRPr>
        </a:p>
      </dgm:t>
    </dgm:pt>
    <dgm:pt modelId="{B6F01990-57F6-49BA-877F-EABCDFE28BCE}" type="parTrans" cxnId="{1AA5D247-26E1-4516-8DDD-3474C449150B}">
      <dgm:prSet/>
      <dgm:spPr/>
      <dgm:t>
        <a:bodyPr/>
        <a:lstStyle/>
        <a:p>
          <a:endParaRPr lang="en-US" sz="4000"/>
        </a:p>
      </dgm:t>
    </dgm:pt>
    <dgm:pt modelId="{5F3A5F07-611F-4630-BBB2-C994E9F2ECC8}" type="sibTrans" cxnId="{1AA5D247-26E1-4516-8DDD-3474C449150B}">
      <dgm:prSet/>
      <dgm:spPr/>
      <dgm:t>
        <a:bodyPr/>
        <a:lstStyle/>
        <a:p>
          <a:endParaRPr lang="en-US" sz="4000"/>
        </a:p>
      </dgm:t>
    </dgm:pt>
    <dgm:pt modelId="{F2C90BB1-2298-483D-8A3C-E21C9FAA4D45}">
      <dgm:prSet phldrT="[Text]" custT="1"/>
      <dgm:spPr/>
      <dgm:t>
        <a:bodyPr/>
        <a:lstStyle/>
        <a:p>
          <a:r>
            <a:rPr lang="en-US" sz="1400" b="1" dirty="0" smtClean="0">
              <a:solidFill>
                <a:schemeClr val="tx1">
                  <a:lumMod val="85000"/>
                  <a:lumOff val="15000"/>
                </a:schemeClr>
              </a:solidFill>
            </a:rPr>
            <a:t>Stakeholders</a:t>
          </a:r>
        </a:p>
        <a:p>
          <a:r>
            <a:rPr lang="en-US" sz="1400" dirty="0" smtClean="0">
              <a:solidFill>
                <a:schemeClr val="tx1">
                  <a:lumMod val="85000"/>
                  <a:lumOff val="15000"/>
                </a:schemeClr>
              </a:solidFill>
            </a:rPr>
            <a:t>Provided feedback  on standards development process and proposed standards</a:t>
          </a:r>
          <a:endParaRPr lang="en-US" sz="1400" dirty="0">
            <a:solidFill>
              <a:schemeClr val="tx1">
                <a:lumMod val="85000"/>
                <a:lumOff val="15000"/>
              </a:schemeClr>
            </a:solidFill>
          </a:endParaRPr>
        </a:p>
      </dgm:t>
    </dgm:pt>
    <dgm:pt modelId="{DD48AFCF-9B0B-4105-82F9-C2909F833B7F}" type="parTrans" cxnId="{C0E6D329-1C0F-43BC-A790-EE1B3621F388}">
      <dgm:prSet/>
      <dgm:spPr/>
      <dgm:t>
        <a:bodyPr/>
        <a:lstStyle/>
        <a:p>
          <a:endParaRPr lang="en-US" sz="4000"/>
        </a:p>
      </dgm:t>
    </dgm:pt>
    <dgm:pt modelId="{B7A5C74A-1414-4B07-9B5F-FDC4678B3164}" type="sibTrans" cxnId="{C0E6D329-1C0F-43BC-A790-EE1B3621F388}">
      <dgm:prSet/>
      <dgm:spPr/>
      <dgm:t>
        <a:bodyPr/>
        <a:lstStyle/>
        <a:p>
          <a:endParaRPr lang="en-US" sz="4000"/>
        </a:p>
      </dgm:t>
    </dgm:pt>
    <dgm:pt modelId="{0EA12872-5FFB-4BF4-91CF-5D705C486987}">
      <dgm:prSet phldrT="[Text]" custT="1"/>
      <dgm:spPr/>
      <dgm:t>
        <a:bodyPr/>
        <a:lstStyle/>
        <a:p>
          <a:r>
            <a:rPr lang="en-US" sz="1400" b="1" dirty="0" smtClean="0">
              <a:solidFill>
                <a:schemeClr val="tx1"/>
              </a:solidFill>
            </a:rPr>
            <a:t>Development Committee</a:t>
          </a:r>
        </a:p>
        <a:p>
          <a:r>
            <a:rPr lang="en-US" sz="1400" dirty="0" smtClean="0">
              <a:solidFill>
                <a:schemeClr val="tx1"/>
              </a:solidFill>
            </a:rPr>
            <a:t>Proposed standards for State Board consideration</a:t>
          </a:r>
          <a:endParaRPr lang="en-US" sz="1400" dirty="0">
            <a:solidFill>
              <a:schemeClr val="tx1"/>
            </a:solidFill>
          </a:endParaRPr>
        </a:p>
      </dgm:t>
    </dgm:pt>
    <dgm:pt modelId="{26A2A579-D543-47E5-A3E5-00B050EACC4F}" type="parTrans" cxnId="{2493FF11-66A4-4A35-AFB9-C0FEF90C19F9}">
      <dgm:prSet/>
      <dgm:spPr/>
      <dgm:t>
        <a:bodyPr/>
        <a:lstStyle/>
        <a:p>
          <a:endParaRPr lang="en-US" sz="4000"/>
        </a:p>
      </dgm:t>
    </dgm:pt>
    <dgm:pt modelId="{09F3DB4E-F1CA-4914-9820-2F157ED95E3C}" type="sibTrans" cxnId="{2493FF11-66A4-4A35-AFB9-C0FEF90C19F9}">
      <dgm:prSet/>
      <dgm:spPr/>
      <dgm:t>
        <a:bodyPr/>
        <a:lstStyle/>
        <a:p>
          <a:endParaRPr lang="en-US" sz="4000"/>
        </a:p>
      </dgm:t>
    </dgm:pt>
    <dgm:pt modelId="{A7D3272E-0BD8-4442-A301-B8E300D757D2}">
      <dgm:prSet phldrT="[Text]" custT="1"/>
      <dgm:spPr/>
      <dgm:t>
        <a:bodyPr/>
        <a:lstStyle/>
        <a:p>
          <a:r>
            <a:rPr lang="en-US" sz="1400" b="1" dirty="0" smtClean="0">
              <a:solidFill>
                <a:schemeClr val="tx1"/>
              </a:solidFill>
            </a:rPr>
            <a:t>CDE Staff</a:t>
          </a:r>
        </a:p>
        <a:p>
          <a:r>
            <a:rPr lang="en-US" sz="1400" b="0" dirty="0" smtClean="0">
              <a:solidFill>
                <a:schemeClr val="tx1"/>
              </a:solidFill>
            </a:rPr>
            <a:t>Facilitated the development</a:t>
          </a:r>
          <a:r>
            <a:rPr lang="en-US" sz="1400" b="0" dirty="0" smtClean="0">
              <a:solidFill>
                <a:srgbClr val="FF0000"/>
              </a:solidFill>
            </a:rPr>
            <a:t> </a:t>
          </a:r>
          <a:r>
            <a:rPr lang="en-US" sz="1400" b="0" dirty="0" smtClean="0">
              <a:solidFill>
                <a:schemeClr val="tx1"/>
              </a:solidFill>
            </a:rPr>
            <a:t>process and staff the committee</a:t>
          </a:r>
          <a:endParaRPr lang="en-US" sz="1400" b="0" dirty="0">
            <a:solidFill>
              <a:schemeClr val="tx1"/>
            </a:solidFill>
          </a:endParaRPr>
        </a:p>
      </dgm:t>
    </dgm:pt>
    <dgm:pt modelId="{7326FD97-A437-4B9C-8C5C-AF5FE586BDA9}" type="parTrans" cxnId="{4EF9C9D1-A657-49CC-9F13-C39227FD01A6}">
      <dgm:prSet/>
      <dgm:spPr/>
      <dgm:t>
        <a:bodyPr/>
        <a:lstStyle/>
        <a:p>
          <a:endParaRPr lang="en-US" sz="4000"/>
        </a:p>
      </dgm:t>
    </dgm:pt>
    <dgm:pt modelId="{AFB901E0-478B-47DE-BC4F-02A9EEFF6230}" type="sibTrans" cxnId="{4EF9C9D1-A657-49CC-9F13-C39227FD01A6}">
      <dgm:prSet/>
      <dgm:spPr/>
      <dgm:t>
        <a:bodyPr/>
        <a:lstStyle/>
        <a:p>
          <a:endParaRPr lang="en-US" sz="4000"/>
        </a:p>
      </dgm:t>
    </dgm:pt>
    <dgm:pt modelId="{0E65177F-B103-4CA2-9654-2A3261D3A6A0}" type="pres">
      <dgm:prSet presAssocID="{8D34F5E8-70F2-4295-8995-64CC15962967}" presName="Name0" presStyleCnt="0">
        <dgm:presLayoutVars>
          <dgm:chMax val="1"/>
          <dgm:dir/>
          <dgm:animLvl val="ctr"/>
          <dgm:resizeHandles val="exact"/>
        </dgm:presLayoutVars>
      </dgm:prSet>
      <dgm:spPr/>
      <dgm:t>
        <a:bodyPr/>
        <a:lstStyle/>
        <a:p>
          <a:endParaRPr lang="en-US"/>
        </a:p>
      </dgm:t>
    </dgm:pt>
    <dgm:pt modelId="{63C349C8-A34F-4FC4-9356-C8EEA926A355}" type="pres">
      <dgm:prSet presAssocID="{FD21A1CD-8103-4535-829F-1B9DA3FEF400}" presName="centerShape" presStyleLbl="node0" presStyleIdx="0" presStyleCnt="1" custLinFactNeighborX="213" custLinFactNeighborY="2935"/>
      <dgm:spPr/>
      <dgm:t>
        <a:bodyPr/>
        <a:lstStyle/>
        <a:p>
          <a:endParaRPr lang="en-US"/>
        </a:p>
      </dgm:t>
    </dgm:pt>
    <dgm:pt modelId="{2F525C0B-B82E-4B88-B485-CB21158A752A}" type="pres">
      <dgm:prSet presAssocID="{F2C90BB1-2298-483D-8A3C-E21C9FAA4D45}" presName="node" presStyleLbl="node1" presStyleIdx="0" presStyleCnt="3" custScaleX="139896" custScaleY="140064" custRadScaleRad="90225" custRadScaleInc="-2027">
        <dgm:presLayoutVars>
          <dgm:bulletEnabled val="1"/>
        </dgm:presLayoutVars>
      </dgm:prSet>
      <dgm:spPr/>
      <dgm:t>
        <a:bodyPr/>
        <a:lstStyle/>
        <a:p>
          <a:endParaRPr lang="en-US"/>
        </a:p>
      </dgm:t>
    </dgm:pt>
    <dgm:pt modelId="{7E6CFF04-7C12-432E-BE63-2177135CBEEE}" type="pres">
      <dgm:prSet presAssocID="{F2C90BB1-2298-483D-8A3C-E21C9FAA4D45}" presName="dummy" presStyleCnt="0"/>
      <dgm:spPr/>
      <dgm:t>
        <a:bodyPr/>
        <a:lstStyle/>
        <a:p>
          <a:endParaRPr lang="en-US"/>
        </a:p>
      </dgm:t>
    </dgm:pt>
    <dgm:pt modelId="{BE09B83B-199C-451A-900A-C761CCB9BE19}" type="pres">
      <dgm:prSet presAssocID="{B7A5C74A-1414-4B07-9B5F-FDC4678B3164}" presName="sibTrans" presStyleLbl="sibTrans2D1" presStyleIdx="0" presStyleCnt="3"/>
      <dgm:spPr/>
      <dgm:t>
        <a:bodyPr/>
        <a:lstStyle/>
        <a:p>
          <a:endParaRPr lang="en-US"/>
        </a:p>
      </dgm:t>
    </dgm:pt>
    <dgm:pt modelId="{53D2C58A-EF77-45AB-A202-44147190645A}" type="pres">
      <dgm:prSet presAssocID="{0EA12872-5FFB-4BF4-91CF-5D705C486987}" presName="node" presStyleLbl="node1" presStyleIdx="1" presStyleCnt="3" custScaleX="139896" custScaleY="140064">
        <dgm:presLayoutVars>
          <dgm:bulletEnabled val="1"/>
        </dgm:presLayoutVars>
      </dgm:prSet>
      <dgm:spPr/>
      <dgm:t>
        <a:bodyPr/>
        <a:lstStyle/>
        <a:p>
          <a:endParaRPr lang="en-US"/>
        </a:p>
      </dgm:t>
    </dgm:pt>
    <dgm:pt modelId="{E6D71BEA-5AA7-4C30-8BC2-345E562E8CF4}" type="pres">
      <dgm:prSet presAssocID="{0EA12872-5FFB-4BF4-91CF-5D705C486987}" presName="dummy" presStyleCnt="0"/>
      <dgm:spPr/>
      <dgm:t>
        <a:bodyPr/>
        <a:lstStyle/>
        <a:p>
          <a:endParaRPr lang="en-US"/>
        </a:p>
      </dgm:t>
    </dgm:pt>
    <dgm:pt modelId="{1A9D1790-7B7E-4F40-AA4A-DFF9793548A3}" type="pres">
      <dgm:prSet presAssocID="{09F3DB4E-F1CA-4914-9820-2F157ED95E3C}" presName="sibTrans" presStyleLbl="sibTrans2D1" presStyleIdx="1" presStyleCnt="3"/>
      <dgm:spPr/>
      <dgm:t>
        <a:bodyPr/>
        <a:lstStyle/>
        <a:p>
          <a:endParaRPr lang="en-US"/>
        </a:p>
      </dgm:t>
    </dgm:pt>
    <dgm:pt modelId="{637A54D8-82D1-4E05-AF12-B739F649EF5E}" type="pres">
      <dgm:prSet presAssocID="{A7D3272E-0BD8-4442-A301-B8E300D757D2}" presName="node" presStyleLbl="node1" presStyleIdx="2" presStyleCnt="3" custScaleX="139896" custScaleY="140064">
        <dgm:presLayoutVars>
          <dgm:bulletEnabled val="1"/>
        </dgm:presLayoutVars>
      </dgm:prSet>
      <dgm:spPr/>
      <dgm:t>
        <a:bodyPr/>
        <a:lstStyle/>
        <a:p>
          <a:endParaRPr lang="en-US"/>
        </a:p>
      </dgm:t>
    </dgm:pt>
    <dgm:pt modelId="{EDDAB019-8374-4EA2-94A8-4DECA7E6B0E0}" type="pres">
      <dgm:prSet presAssocID="{A7D3272E-0BD8-4442-A301-B8E300D757D2}" presName="dummy" presStyleCnt="0"/>
      <dgm:spPr/>
      <dgm:t>
        <a:bodyPr/>
        <a:lstStyle/>
        <a:p>
          <a:endParaRPr lang="en-US"/>
        </a:p>
      </dgm:t>
    </dgm:pt>
    <dgm:pt modelId="{88AF5EEB-5DF6-41FC-AD7C-174CCCBCE613}" type="pres">
      <dgm:prSet presAssocID="{AFB901E0-478B-47DE-BC4F-02A9EEFF6230}" presName="sibTrans" presStyleLbl="sibTrans2D1" presStyleIdx="2" presStyleCnt="3"/>
      <dgm:spPr/>
      <dgm:t>
        <a:bodyPr/>
        <a:lstStyle/>
        <a:p>
          <a:endParaRPr lang="en-US"/>
        </a:p>
      </dgm:t>
    </dgm:pt>
  </dgm:ptLst>
  <dgm:cxnLst>
    <dgm:cxn modelId="{6450A782-B48D-9944-9472-A8AB7828E855}" type="presOf" srcId="{8D34F5E8-70F2-4295-8995-64CC15962967}" destId="{0E65177F-B103-4CA2-9654-2A3261D3A6A0}" srcOrd="0" destOrd="0" presId="urn:microsoft.com/office/officeart/2005/8/layout/radial6"/>
    <dgm:cxn modelId="{4EF9C9D1-A657-49CC-9F13-C39227FD01A6}" srcId="{FD21A1CD-8103-4535-829F-1B9DA3FEF400}" destId="{A7D3272E-0BD8-4442-A301-B8E300D757D2}" srcOrd="2" destOrd="0" parTransId="{7326FD97-A437-4B9C-8C5C-AF5FE586BDA9}" sibTransId="{AFB901E0-478B-47DE-BC4F-02A9EEFF6230}"/>
    <dgm:cxn modelId="{B8F3AB79-BF32-6342-A57F-98FA1C252E29}" type="presOf" srcId="{A7D3272E-0BD8-4442-A301-B8E300D757D2}" destId="{637A54D8-82D1-4E05-AF12-B739F649EF5E}" srcOrd="0" destOrd="0" presId="urn:microsoft.com/office/officeart/2005/8/layout/radial6"/>
    <dgm:cxn modelId="{E7CD2E65-2BD2-674A-BC09-C5BF0E7F26AF}" type="presOf" srcId="{09F3DB4E-F1CA-4914-9820-2F157ED95E3C}" destId="{1A9D1790-7B7E-4F40-AA4A-DFF9793548A3}" srcOrd="0" destOrd="0" presId="urn:microsoft.com/office/officeart/2005/8/layout/radial6"/>
    <dgm:cxn modelId="{1AA5D247-26E1-4516-8DDD-3474C449150B}" srcId="{8D34F5E8-70F2-4295-8995-64CC15962967}" destId="{FD21A1CD-8103-4535-829F-1B9DA3FEF400}" srcOrd="0" destOrd="0" parTransId="{B6F01990-57F6-49BA-877F-EABCDFE28BCE}" sibTransId="{5F3A5F07-611F-4630-BBB2-C994E9F2ECC8}"/>
    <dgm:cxn modelId="{39AE47B2-E75C-964C-909F-3E266EC9ED7E}" type="presOf" srcId="{AFB901E0-478B-47DE-BC4F-02A9EEFF6230}" destId="{88AF5EEB-5DF6-41FC-AD7C-174CCCBCE613}" srcOrd="0" destOrd="0" presId="urn:microsoft.com/office/officeart/2005/8/layout/radial6"/>
    <dgm:cxn modelId="{74B49866-1A3A-DE41-9DA7-BD9DF2582303}" type="presOf" srcId="{F2C90BB1-2298-483D-8A3C-E21C9FAA4D45}" destId="{2F525C0B-B82E-4B88-B485-CB21158A752A}" srcOrd="0" destOrd="0" presId="urn:microsoft.com/office/officeart/2005/8/layout/radial6"/>
    <dgm:cxn modelId="{2493FF11-66A4-4A35-AFB9-C0FEF90C19F9}" srcId="{FD21A1CD-8103-4535-829F-1B9DA3FEF400}" destId="{0EA12872-5FFB-4BF4-91CF-5D705C486987}" srcOrd="1" destOrd="0" parTransId="{26A2A579-D543-47E5-A3E5-00B050EACC4F}" sibTransId="{09F3DB4E-F1CA-4914-9820-2F157ED95E3C}"/>
    <dgm:cxn modelId="{A78546A2-C25A-2B45-AC97-5DF9E2A35859}" type="presOf" srcId="{0EA12872-5FFB-4BF4-91CF-5D705C486987}" destId="{53D2C58A-EF77-45AB-A202-44147190645A}" srcOrd="0" destOrd="0" presId="urn:microsoft.com/office/officeart/2005/8/layout/radial6"/>
    <dgm:cxn modelId="{C0E6D329-1C0F-43BC-A790-EE1B3621F388}" srcId="{FD21A1CD-8103-4535-829F-1B9DA3FEF400}" destId="{F2C90BB1-2298-483D-8A3C-E21C9FAA4D45}" srcOrd="0" destOrd="0" parTransId="{DD48AFCF-9B0B-4105-82F9-C2909F833B7F}" sibTransId="{B7A5C74A-1414-4B07-9B5F-FDC4678B3164}"/>
    <dgm:cxn modelId="{97159985-6C75-0F4F-8032-23AC85B16D42}" type="presOf" srcId="{B7A5C74A-1414-4B07-9B5F-FDC4678B3164}" destId="{BE09B83B-199C-451A-900A-C761CCB9BE19}" srcOrd="0" destOrd="0" presId="urn:microsoft.com/office/officeart/2005/8/layout/radial6"/>
    <dgm:cxn modelId="{F6BC1968-5A26-1B40-A5FA-E3A77A9C4132}" type="presOf" srcId="{FD21A1CD-8103-4535-829F-1B9DA3FEF400}" destId="{63C349C8-A34F-4FC4-9356-C8EEA926A355}" srcOrd="0" destOrd="0" presId="urn:microsoft.com/office/officeart/2005/8/layout/radial6"/>
    <dgm:cxn modelId="{DD91F2A0-525F-DB43-93E6-F7F536FE3287}" type="presParOf" srcId="{0E65177F-B103-4CA2-9654-2A3261D3A6A0}" destId="{63C349C8-A34F-4FC4-9356-C8EEA926A355}" srcOrd="0" destOrd="0" presId="urn:microsoft.com/office/officeart/2005/8/layout/radial6"/>
    <dgm:cxn modelId="{B59A51A0-1921-994A-A8F2-CD658B2DF955}" type="presParOf" srcId="{0E65177F-B103-4CA2-9654-2A3261D3A6A0}" destId="{2F525C0B-B82E-4B88-B485-CB21158A752A}" srcOrd="1" destOrd="0" presId="urn:microsoft.com/office/officeart/2005/8/layout/radial6"/>
    <dgm:cxn modelId="{2BFC9CF0-449A-9146-85F1-B4861711CC40}" type="presParOf" srcId="{0E65177F-B103-4CA2-9654-2A3261D3A6A0}" destId="{7E6CFF04-7C12-432E-BE63-2177135CBEEE}" srcOrd="2" destOrd="0" presId="urn:microsoft.com/office/officeart/2005/8/layout/radial6"/>
    <dgm:cxn modelId="{159634C4-A2A7-1C4A-B6FA-71C18A61485F}" type="presParOf" srcId="{0E65177F-B103-4CA2-9654-2A3261D3A6A0}" destId="{BE09B83B-199C-451A-900A-C761CCB9BE19}" srcOrd="3" destOrd="0" presId="urn:microsoft.com/office/officeart/2005/8/layout/radial6"/>
    <dgm:cxn modelId="{FEE40933-8844-B443-9AE7-79C789D2D2FC}" type="presParOf" srcId="{0E65177F-B103-4CA2-9654-2A3261D3A6A0}" destId="{53D2C58A-EF77-45AB-A202-44147190645A}" srcOrd="4" destOrd="0" presId="urn:microsoft.com/office/officeart/2005/8/layout/radial6"/>
    <dgm:cxn modelId="{BFC9B424-6794-6E44-BCD0-14244D417C2E}" type="presParOf" srcId="{0E65177F-B103-4CA2-9654-2A3261D3A6A0}" destId="{E6D71BEA-5AA7-4C30-8BC2-345E562E8CF4}" srcOrd="5" destOrd="0" presId="urn:microsoft.com/office/officeart/2005/8/layout/radial6"/>
    <dgm:cxn modelId="{DF0901C4-1B5F-5147-B941-002FF404A05B}" type="presParOf" srcId="{0E65177F-B103-4CA2-9654-2A3261D3A6A0}" destId="{1A9D1790-7B7E-4F40-AA4A-DFF9793548A3}" srcOrd="6" destOrd="0" presId="urn:microsoft.com/office/officeart/2005/8/layout/radial6"/>
    <dgm:cxn modelId="{5386B041-1760-F54C-9F85-06CA3AD2C940}" type="presParOf" srcId="{0E65177F-B103-4CA2-9654-2A3261D3A6A0}" destId="{637A54D8-82D1-4E05-AF12-B739F649EF5E}" srcOrd="7" destOrd="0" presId="urn:microsoft.com/office/officeart/2005/8/layout/radial6"/>
    <dgm:cxn modelId="{75048A08-1FF9-C045-B533-A85EA1CB3097}" type="presParOf" srcId="{0E65177F-B103-4CA2-9654-2A3261D3A6A0}" destId="{EDDAB019-8374-4EA2-94A8-4DECA7E6B0E0}" srcOrd="8" destOrd="0" presId="urn:microsoft.com/office/officeart/2005/8/layout/radial6"/>
    <dgm:cxn modelId="{3D2DAB20-BDD2-D140-A1CD-24DE137C49F9}" type="presParOf" srcId="{0E65177F-B103-4CA2-9654-2A3261D3A6A0}" destId="{88AF5EEB-5DF6-41FC-AD7C-174CCCBCE613}"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F5EEB-5DF6-41FC-AD7C-174CCCBCE613}">
      <dsp:nvSpPr>
        <dsp:cNvPr id="0" name=""/>
        <dsp:cNvSpPr/>
      </dsp:nvSpPr>
      <dsp:spPr>
        <a:xfrm>
          <a:off x="2385022" y="960063"/>
          <a:ext cx="4191655" cy="4191655"/>
        </a:xfrm>
        <a:prstGeom prst="blockArc">
          <a:avLst>
            <a:gd name="adj1" fmla="val 9370099"/>
            <a:gd name="adj2" fmla="val 15988520"/>
            <a:gd name="adj3" fmla="val 464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9D1790-7B7E-4F40-AA4A-DFF9793548A3}">
      <dsp:nvSpPr>
        <dsp:cNvPr id="0" name=""/>
        <dsp:cNvSpPr/>
      </dsp:nvSpPr>
      <dsp:spPr>
        <a:xfrm>
          <a:off x="2285301" y="763636"/>
          <a:ext cx="4191655" cy="4191655"/>
        </a:xfrm>
        <a:prstGeom prst="blockArc">
          <a:avLst>
            <a:gd name="adj1" fmla="val 1800000"/>
            <a:gd name="adj2" fmla="val 9000000"/>
            <a:gd name="adj3" fmla="val 464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09B83B-199C-451A-900A-C761CCB9BE19}">
      <dsp:nvSpPr>
        <dsp:cNvPr id="0" name=""/>
        <dsp:cNvSpPr/>
      </dsp:nvSpPr>
      <dsp:spPr>
        <a:xfrm>
          <a:off x="2184473" y="962572"/>
          <a:ext cx="4191655" cy="4191655"/>
        </a:xfrm>
        <a:prstGeom prst="blockArc">
          <a:avLst>
            <a:gd name="adj1" fmla="val 16325451"/>
            <a:gd name="adj2" fmla="val 1425296"/>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C349C8-A34F-4FC4-9356-C8EEA926A355}">
      <dsp:nvSpPr>
        <dsp:cNvPr id="0" name=""/>
        <dsp:cNvSpPr/>
      </dsp:nvSpPr>
      <dsp:spPr>
        <a:xfrm>
          <a:off x="3425060" y="2014845"/>
          <a:ext cx="1929579" cy="19295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State Board of Education</a:t>
          </a:r>
        </a:p>
        <a:p>
          <a:pPr lvl="0" algn="ctr" defTabSz="622300">
            <a:lnSpc>
              <a:spcPct val="90000"/>
            </a:lnSpc>
            <a:spcBef>
              <a:spcPct val="0"/>
            </a:spcBef>
            <a:spcAft>
              <a:spcPct val="35000"/>
            </a:spcAft>
          </a:pPr>
          <a:r>
            <a:rPr lang="en-US" sz="1400" b="0" kern="1200" dirty="0" smtClean="0">
              <a:solidFill>
                <a:schemeClr val="tx1"/>
              </a:solidFill>
            </a:rPr>
            <a:t>Made decisions to guide process; approve standards</a:t>
          </a:r>
          <a:endParaRPr lang="en-US" sz="1400" b="0" kern="1200" dirty="0">
            <a:solidFill>
              <a:schemeClr val="tx1"/>
            </a:solidFill>
          </a:endParaRPr>
        </a:p>
      </dsp:txBody>
      <dsp:txXfrm>
        <a:off x="3707640" y="2297425"/>
        <a:ext cx="1364419" cy="1364419"/>
      </dsp:txXfrm>
    </dsp:sp>
    <dsp:sp modelId="{2F525C0B-B82E-4B88-B485-CB21158A752A}">
      <dsp:nvSpPr>
        <dsp:cNvPr id="0" name=""/>
        <dsp:cNvSpPr/>
      </dsp:nvSpPr>
      <dsp:spPr>
        <a:xfrm>
          <a:off x="3410200" y="66635"/>
          <a:ext cx="1889583" cy="189185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lumMod val="85000"/>
                  <a:lumOff val="15000"/>
                </a:schemeClr>
              </a:solidFill>
            </a:rPr>
            <a:t>Stakeholders</a:t>
          </a:r>
        </a:p>
        <a:p>
          <a:pPr lvl="0" algn="ctr" defTabSz="622300">
            <a:lnSpc>
              <a:spcPct val="90000"/>
            </a:lnSpc>
            <a:spcBef>
              <a:spcPct val="0"/>
            </a:spcBef>
            <a:spcAft>
              <a:spcPct val="35000"/>
            </a:spcAft>
          </a:pPr>
          <a:r>
            <a:rPr lang="en-US" sz="1400" kern="1200" dirty="0" smtClean="0">
              <a:solidFill>
                <a:schemeClr val="tx1">
                  <a:lumMod val="85000"/>
                  <a:lumOff val="15000"/>
                </a:schemeClr>
              </a:solidFill>
            </a:rPr>
            <a:t>Provided feedback  on standards development process and proposed standards</a:t>
          </a:r>
          <a:endParaRPr lang="en-US" sz="1400" kern="1200" dirty="0">
            <a:solidFill>
              <a:schemeClr val="tx1">
                <a:lumMod val="85000"/>
                <a:lumOff val="15000"/>
              </a:schemeClr>
            </a:solidFill>
          </a:endParaRPr>
        </a:p>
      </dsp:txBody>
      <dsp:txXfrm>
        <a:off x="3686923" y="343690"/>
        <a:ext cx="1336137" cy="1337742"/>
      </dsp:txXfrm>
    </dsp:sp>
    <dsp:sp modelId="{53D2C58A-EF77-45AB-A202-44147190645A}">
      <dsp:nvSpPr>
        <dsp:cNvPr id="0" name=""/>
        <dsp:cNvSpPr/>
      </dsp:nvSpPr>
      <dsp:spPr>
        <a:xfrm>
          <a:off x="5209267" y="2937139"/>
          <a:ext cx="1889583" cy="1891852"/>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Development Committee</a:t>
          </a:r>
        </a:p>
        <a:p>
          <a:pPr lvl="0" algn="ctr" defTabSz="622300">
            <a:lnSpc>
              <a:spcPct val="90000"/>
            </a:lnSpc>
            <a:spcBef>
              <a:spcPct val="0"/>
            </a:spcBef>
            <a:spcAft>
              <a:spcPct val="35000"/>
            </a:spcAft>
          </a:pPr>
          <a:r>
            <a:rPr lang="en-US" sz="1400" kern="1200" dirty="0" smtClean="0">
              <a:solidFill>
                <a:schemeClr val="tx1"/>
              </a:solidFill>
            </a:rPr>
            <a:t>Proposed standards for State Board consideration</a:t>
          </a:r>
          <a:endParaRPr lang="en-US" sz="1400" kern="1200" dirty="0">
            <a:solidFill>
              <a:schemeClr val="tx1"/>
            </a:solidFill>
          </a:endParaRPr>
        </a:p>
      </dsp:txBody>
      <dsp:txXfrm>
        <a:off x="5485990" y="3214194"/>
        <a:ext cx="1336137" cy="1337742"/>
      </dsp:txXfrm>
    </dsp:sp>
    <dsp:sp modelId="{637A54D8-82D1-4E05-AF12-B739F649EF5E}">
      <dsp:nvSpPr>
        <dsp:cNvPr id="0" name=""/>
        <dsp:cNvSpPr/>
      </dsp:nvSpPr>
      <dsp:spPr>
        <a:xfrm>
          <a:off x="1663408" y="2937139"/>
          <a:ext cx="1889583" cy="1891852"/>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CDE Staff</a:t>
          </a:r>
        </a:p>
        <a:p>
          <a:pPr lvl="0" algn="ctr" defTabSz="622300">
            <a:lnSpc>
              <a:spcPct val="90000"/>
            </a:lnSpc>
            <a:spcBef>
              <a:spcPct val="0"/>
            </a:spcBef>
            <a:spcAft>
              <a:spcPct val="35000"/>
            </a:spcAft>
          </a:pPr>
          <a:r>
            <a:rPr lang="en-US" sz="1400" b="0" kern="1200" dirty="0" smtClean="0">
              <a:solidFill>
                <a:schemeClr val="tx1"/>
              </a:solidFill>
            </a:rPr>
            <a:t>Facilitated the development</a:t>
          </a:r>
          <a:r>
            <a:rPr lang="en-US" sz="1400" b="0" kern="1200" dirty="0" smtClean="0">
              <a:solidFill>
                <a:srgbClr val="FF0000"/>
              </a:solidFill>
            </a:rPr>
            <a:t> </a:t>
          </a:r>
          <a:r>
            <a:rPr lang="en-US" sz="1400" b="0" kern="1200" dirty="0" smtClean="0">
              <a:solidFill>
                <a:schemeClr val="tx1"/>
              </a:solidFill>
            </a:rPr>
            <a:t>process and staff the committee</a:t>
          </a:r>
          <a:endParaRPr lang="en-US" sz="1400" b="0" kern="1200" dirty="0">
            <a:solidFill>
              <a:schemeClr val="tx1"/>
            </a:solidFill>
          </a:endParaRPr>
        </a:p>
      </dsp:txBody>
      <dsp:txXfrm>
        <a:off x="1940131" y="3214194"/>
        <a:ext cx="1336137" cy="133774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A477C-FCB9-FA4F-8B44-F96F6823696F}" type="datetimeFigureOut">
              <a:rPr lang="en-US" smtClean="0"/>
              <a:t>8/29/2018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8C01B-B914-8F42-887A-7C9D2717E53E}" type="slidenum">
              <a:rPr lang="en-US" smtClean="0"/>
              <a:t>‹#›</a:t>
            </a:fld>
            <a:endParaRPr lang="en-US"/>
          </a:p>
        </p:txBody>
      </p:sp>
    </p:spTree>
    <p:extLst>
      <p:ext uri="{BB962C8B-B14F-4D97-AF65-F5344CB8AC3E}">
        <p14:creationId xmlns:p14="http://schemas.microsoft.com/office/powerpoint/2010/main" val="359379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B92B6-B448-43D2-BB41-0F105865AE44}"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716355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b="1" dirty="0" smtClean="0">
                <a:solidFill>
                  <a:schemeClr val="tx1"/>
                </a:solidFill>
              </a:rPr>
              <a:t>Transparent: </a:t>
            </a:r>
            <a:r>
              <a:rPr lang="en-US" dirty="0" smtClean="0">
                <a:solidFill>
                  <a:schemeClr val="tx1"/>
                </a:solidFill>
              </a:rPr>
              <a:t>The department will make every attempt to ensure the decisions and processes for the standards review and revision process are public.</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Inclusive: </a:t>
            </a:r>
            <a:r>
              <a:rPr lang="en-US" dirty="0" smtClean="0">
                <a:solidFill>
                  <a:schemeClr val="tx1"/>
                </a:solidFill>
              </a:rPr>
              <a:t>The department will strive to engage key stakeholders in each phase of the standards review and revision process. The review process will include substantial and frequent opportunities for the public to weigh in on every standard.</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Research-informed: </a:t>
            </a:r>
            <a:r>
              <a:rPr lang="en-US" dirty="0" smtClean="0">
                <a:solidFill>
                  <a:schemeClr val="tx1"/>
                </a:solidFill>
              </a:rPr>
              <a:t>Throughout the standards review and revision process, the department will base its recommendations on research, lessons learned from other states, and objective, third-party reviews of the Colorado Academic Standards.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Consistent: </a:t>
            </a:r>
            <a:r>
              <a:rPr lang="en-US" dirty="0" smtClean="0">
                <a:solidFill>
                  <a:schemeClr val="tx1"/>
                </a:solidFill>
              </a:rPr>
              <a:t>The standards review and revision process will be consistent with statutory requirements and with past standards reviews.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Substantive: </a:t>
            </a:r>
            <a:r>
              <a:rPr lang="en-US" dirty="0" smtClean="0">
                <a:solidFill>
                  <a:schemeClr val="tx1"/>
                </a:solidFill>
              </a:rPr>
              <a:t>The standards review and revision process will focus on the substance of the actual standards themselves.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Improvement-oriented: </a:t>
            </a:r>
            <a:r>
              <a:rPr lang="en-US" dirty="0" smtClean="0">
                <a:solidFill>
                  <a:schemeClr val="tx1"/>
                </a:solidFill>
              </a:rPr>
              <a:t>The purpose of the standards review and revision process is to improve what exists today rather than start from scratch. The review process will improve Colorado’s current standards based on the feedback of Colorado educators, education leaders, parents, students, community and business leaders, and higher education leaders.</a:t>
            </a:r>
          </a:p>
          <a:p>
            <a:endParaRPr lang="en-US" dirty="0"/>
          </a:p>
        </p:txBody>
      </p:sp>
      <p:sp>
        <p:nvSpPr>
          <p:cNvPr id="4" name="Slide Number Placeholder 3"/>
          <p:cNvSpPr>
            <a:spLocks noGrp="1"/>
          </p:cNvSpPr>
          <p:nvPr>
            <p:ph type="sldNum" sz="quarter" idx="10"/>
          </p:nvPr>
        </p:nvSpPr>
        <p:spPr/>
        <p:txBody>
          <a:bodyPr/>
          <a:lstStyle/>
          <a:p>
            <a:fld id="{F40B92B6-B448-43D2-BB41-0F105865AE44}" type="slidenum">
              <a:rPr lang="en-US" smtClean="0"/>
              <a:t>3</a:t>
            </a:fld>
            <a:endParaRPr lang="en-US"/>
          </a:p>
        </p:txBody>
      </p:sp>
    </p:spTree>
    <p:extLst>
      <p:ext uri="{BB962C8B-B14F-4D97-AF65-F5344CB8AC3E}">
        <p14:creationId xmlns:p14="http://schemas.microsoft.com/office/powerpoint/2010/main" val="3615917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25007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4016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2604833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6754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501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ctrTitle" hasCustomPrompt="1"/>
          </p:nvPr>
        </p:nvSpPr>
        <p:spPr>
          <a:xfrm>
            <a:off x="685800" y="3355923"/>
            <a:ext cx="7772400" cy="1526927"/>
          </a:xfrm>
        </p:spPr>
        <p:txBody>
          <a:bodyPr lIns="0" tIns="0" rIns="0" bIns="0" anchor="t" anchorCtr="0">
            <a:normAutofit/>
          </a:bodyPr>
          <a:lstStyle>
            <a:lvl1pPr algn="ctr">
              <a:defRPr sz="54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143000" y="5093063"/>
            <a:ext cx="6858000" cy="443429"/>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pic>
        <p:nvPicPr>
          <p:cNvPr id="9" name="Picture 8" title="Colorado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82" y="1746979"/>
            <a:ext cx="4491235" cy="819024"/>
          </a:xfrm>
          <a:prstGeom prst="rect">
            <a:avLst/>
          </a:prstGeom>
        </p:spPr>
      </p:pic>
    </p:spTree>
    <p:extLst>
      <p:ext uri="{BB962C8B-B14F-4D97-AF65-F5344CB8AC3E}">
        <p14:creationId xmlns:p14="http://schemas.microsoft.com/office/powerpoint/2010/main" val="915438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351338"/>
          </a:xfrm>
        </p:spPr>
        <p:txBody>
          <a:bodyPr lIns="0" tIns="0" rIns="0" bIns="0"/>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3865010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10"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11" name="Content Placeholder 2"/>
          <p:cNvSpPr>
            <a:spLocks noGrp="1"/>
          </p:cNvSpPr>
          <p:nvPr>
            <p:ph sz="half" idx="13"/>
          </p:nvPr>
        </p:nvSpPr>
        <p:spPr>
          <a:xfrm>
            <a:off x="4736254"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2887673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2168136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 green">
    <p:spTree>
      <p:nvGrpSpPr>
        <p:cNvPr id="1" name=""/>
        <p:cNvGrpSpPr/>
        <p:nvPr/>
      </p:nvGrpSpPr>
      <p:grpSpPr>
        <a:xfrm>
          <a:off x="0" y="0"/>
          <a:ext cx="0" cy="0"/>
          <a:chOff x="0" y="0"/>
          <a:chExt cx="0" cy="0"/>
        </a:xfrm>
      </p:grpSpPr>
      <p:pic>
        <p:nvPicPr>
          <p:cNvPr id="6" name="Picture 5" titl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427081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288074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038690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title="Blue background for 2018 goal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
        <p:nvSpPr>
          <p:cNvPr id="8"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Tree>
    <p:extLst>
      <p:ext uri="{BB962C8B-B14F-4D97-AF65-F5344CB8AC3E}">
        <p14:creationId xmlns:p14="http://schemas.microsoft.com/office/powerpoint/2010/main" val="2360349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with page number">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627248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 no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99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ECC94-1832-0043-B2A5-5EA543329118}"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18442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ECC94-1832-0043-B2A5-5EA54332911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426398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ECC94-1832-0043-B2A5-5EA543329118}"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66132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ECC94-1832-0043-B2A5-5EA543329118}"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8892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ECC94-1832-0043-B2A5-5EA543329118}"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30436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CC94-1832-0043-B2A5-5EA54332911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9194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CC94-1832-0043-B2A5-5EA543329118}"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417457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ECC94-1832-0043-B2A5-5EA543329118}" type="datetimeFigureOut">
              <a:rPr lang="en-US" smtClean="0"/>
              <a:t>8/29/2018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1ED19-C4DE-3543-B474-5B36FC80A6BA}" type="slidenum">
              <a:rPr lang="en-US" smtClean="0"/>
              <a:t>‹#›</a:t>
            </a:fld>
            <a:endParaRPr lang="en-US"/>
          </a:p>
        </p:txBody>
      </p:sp>
    </p:spTree>
    <p:extLst>
      <p:ext uri="{BB962C8B-B14F-4D97-AF65-F5344CB8AC3E}">
        <p14:creationId xmlns:p14="http://schemas.microsoft.com/office/powerpoint/2010/main" val="128382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7726FA2-3EC9-4717-AD62-D8C823692DD3}"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spTree>
    <p:extLst>
      <p:ext uri="{BB962C8B-B14F-4D97-AF65-F5344CB8AC3E}">
        <p14:creationId xmlns:p14="http://schemas.microsoft.com/office/powerpoint/2010/main" val="21134976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hyperlink" Target="http://www.cde.state.co.us/computerscience/2020cas-cs-912" TargetMode="Externa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t>Colorado Academic Standards 2020</a:t>
            </a:r>
            <a:r>
              <a:rPr lang="en-US" sz="3600" b="1" dirty="0"/>
              <a:t/>
            </a:r>
            <a:br>
              <a:rPr lang="en-US" sz="3600" b="1" dirty="0"/>
            </a:br>
            <a:r>
              <a:rPr lang="en-US" sz="2000" dirty="0">
                <a:solidFill>
                  <a:srgbClr val="FF0000"/>
                </a:solidFill>
              </a:rPr>
              <a:t/>
            </a:r>
            <a:br>
              <a:rPr lang="en-US" sz="2000" dirty="0">
                <a:solidFill>
                  <a:srgbClr val="FF0000"/>
                </a:solidFill>
              </a:rPr>
            </a:br>
            <a:r>
              <a:rPr lang="en-US" sz="2400" dirty="0" smtClean="0"/>
              <a:t>Computer Science</a:t>
            </a:r>
            <a:endParaRPr lang="en-US" sz="2400" dirty="0"/>
          </a:p>
        </p:txBody>
      </p:sp>
      <p:sp>
        <p:nvSpPr>
          <p:cNvPr id="3" name="Slide Number Placeholder 2"/>
          <p:cNvSpPr>
            <a:spLocks noGrp="1"/>
          </p:cNvSpPr>
          <p:nvPr>
            <p:ph type="sldNum" sz="quarter" idx="12"/>
          </p:nvPr>
        </p:nvSpPr>
        <p:spPr/>
        <p:txBody>
          <a:bodyPr/>
          <a:lstStyle/>
          <a:p>
            <a:fld id="{67726FA2-3EC9-4717-AD62-D8C823692DD3}" type="slidenum">
              <a:rPr lang="en-US" smtClean="0">
                <a:solidFill>
                  <a:prstClr val="black">
                    <a:tint val="75000"/>
                  </a:prstClr>
                </a:solidFill>
                <a:latin typeface="Calibri"/>
              </a:rPr>
              <a:pPr/>
              <a:t>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90734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Colorado Academic Standards Document</a:t>
            </a:r>
            <a:endParaRPr lang="en-US" dirty="0"/>
          </a:p>
        </p:txBody>
      </p:sp>
      <p:sp>
        <p:nvSpPr>
          <p:cNvPr id="3" name="Content Placeholder 2"/>
          <p:cNvSpPr>
            <a:spLocks noGrp="1"/>
          </p:cNvSpPr>
          <p:nvPr>
            <p:ph idx="1"/>
          </p:nvPr>
        </p:nvSpPr>
        <p:spPr/>
        <p:txBody>
          <a:bodyPr/>
          <a:lstStyle/>
          <a:p>
            <a:r>
              <a:rPr lang="en-US" dirty="0" smtClean="0">
                <a:solidFill>
                  <a:schemeClr val="tx1"/>
                </a:solidFill>
              </a:rPr>
              <a:t>Evidence Outcomes are measurable</a:t>
            </a:r>
            <a:endParaRPr lang="en-US" dirty="0">
              <a:solidFill>
                <a:schemeClr val="tx1"/>
              </a:solidFill>
            </a:endParaRPr>
          </a:p>
        </p:txBody>
      </p:sp>
      <p:sp>
        <p:nvSpPr>
          <p:cNvPr id="5" name="Text Box 16"/>
          <p:cNvSpPr txBox="1"/>
          <p:nvPr/>
        </p:nvSpPr>
        <p:spPr>
          <a:xfrm>
            <a:off x="3296600" y="6093307"/>
            <a:ext cx="2550795" cy="10387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750"/>
              </a:spcAft>
            </a:pP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2018 </a:t>
            </a:r>
            <a:r>
              <a:rPr lang="en-US" sz="675"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Computer Science </a:t>
            </a: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Standards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9905" y="1985309"/>
            <a:ext cx="5164183" cy="3968534"/>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869" t="19093" r="60534" b="36012"/>
          <a:stretch/>
        </p:blipFill>
        <p:spPr>
          <a:xfrm>
            <a:off x="1604240" y="2721019"/>
            <a:ext cx="2793588" cy="2497114"/>
          </a:xfrm>
          <a:prstGeom prst="ellipse">
            <a:avLst/>
          </a:prstGeom>
          <a:scene3d>
            <a:camera prst="orthographicFront"/>
            <a:lightRig rig="threePt" dir="t"/>
          </a:scene3d>
          <a:sp3d>
            <a:bevelT prst="slope"/>
          </a:sp3d>
        </p:spPr>
      </p:pic>
    </p:spTree>
    <p:extLst>
      <p:ext uri="{BB962C8B-B14F-4D97-AF65-F5344CB8AC3E}">
        <p14:creationId xmlns:p14="http://schemas.microsoft.com/office/powerpoint/2010/main" val="404032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t>
            </a:r>
            <a:r>
              <a:rPr lang="en-US" dirty="0"/>
              <a:t>Colorado Academic Standards Document</a:t>
            </a:r>
          </a:p>
        </p:txBody>
      </p:sp>
      <p:sp>
        <p:nvSpPr>
          <p:cNvPr id="3" name="Content Placeholder 2"/>
          <p:cNvSpPr>
            <a:spLocks noGrp="1"/>
          </p:cNvSpPr>
          <p:nvPr>
            <p:ph idx="1"/>
          </p:nvPr>
        </p:nvSpPr>
        <p:spPr/>
        <p:txBody>
          <a:bodyPr>
            <a:normAutofit/>
          </a:bodyPr>
          <a:lstStyle/>
          <a:p>
            <a:r>
              <a:rPr lang="en-US" dirty="0" smtClean="0">
                <a:solidFill>
                  <a:schemeClr val="tx1"/>
                </a:solidFill>
              </a:rPr>
              <a:t>Essential Skills translate learning in workplace readiness</a:t>
            </a:r>
            <a:endParaRPr lang="en-US" dirty="0">
              <a:solidFill>
                <a:schemeClr val="tx1"/>
              </a:solidFill>
            </a:endParaRPr>
          </a:p>
        </p:txBody>
      </p:sp>
      <p:sp>
        <p:nvSpPr>
          <p:cNvPr id="7" name="Text Box 5"/>
          <p:cNvSpPr txBox="1"/>
          <p:nvPr/>
        </p:nvSpPr>
        <p:spPr>
          <a:xfrm>
            <a:off x="3878613" y="6524116"/>
            <a:ext cx="2701766" cy="10387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750"/>
              </a:spcAft>
            </a:pP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2018 </a:t>
            </a:r>
            <a:r>
              <a:rPr lang="en-US" sz="675"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Computer Science </a:t>
            </a: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Standards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7440" y="1970115"/>
            <a:ext cx="5712823" cy="4390150"/>
          </a:xfrm>
          <a:prstGeom prst="rect">
            <a:avLst/>
          </a:prstGeom>
        </p:spPr>
      </p:pic>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47641" t="19811" r="19618" b="39110"/>
          <a:stretch/>
        </p:blipFill>
        <p:spPr>
          <a:xfrm>
            <a:off x="4814569" y="2380993"/>
            <a:ext cx="2608883" cy="2515431"/>
          </a:xfrm>
          <a:prstGeom prst="ellipse">
            <a:avLst/>
          </a:prstGeom>
          <a:scene3d>
            <a:camera prst="orthographicFront"/>
            <a:lightRig rig="threePt" dir="t"/>
          </a:scene3d>
          <a:sp3d>
            <a:bevelT prst="slope"/>
          </a:sp3d>
        </p:spPr>
      </p:pic>
    </p:spTree>
    <p:extLst>
      <p:ext uri="{BB962C8B-B14F-4D97-AF65-F5344CB8AC3E}">
        <p14:creationId xmlns:p14="http://schemas.microsoft.com/office/powerpoint/2010/main" val="167823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t>
            </a:r>
            <a:r>
              <a:rPr lang="en-US" dirty="0"/>
              <a:t>Colorado Academic Standards Document</a:t>
            </a:r>
          </a:p>
        </p:txBody>
      </p:sp>
      <p:sp>
        <p:nvSpPr>
          <p:cNvPr id="3" name="Content Placeholder 2"/>
          <p:cNvSpPr>
            <a:spLocks noGrp="1"/>
          </p:cNvSpPr>
          <p:nvPr>
            <p:ph idx="1"/>
          </p:nvPr>
        </p:nvSpPr>
        <p:spPr/>
        <p:txBody>
          <a:bodyPr>
            <a:normAutofit/>
          </a:bodyPr>
          <a:lstStyle/>
          <a:p>
            <a:r>
              <a:rPr lang="en-US" dirty="0" smtClean="0">
                <a:solidFill>
                  <a:schemeClr val="tx1"/>
                </a:solidFill>
              </a:rPr>
              <a:t>Computer Science Practices are professional thinking and behavioral attributes</a:t>
            </a:r>
            <a:endParaRPr lang="en-US" dirty="0">
              <a:solidFill>
                <a:schemeClr val="tx1"/>
              </a:solidFill>
            </a:endParaRPr>
          </a:p>
        </p:txBody>
      </p:sp>
      <p:sp>
        <p:nvSpPr>
          <p:cNvPr id="7" name="Text Box 5"/>
          <p:cNvSpPr txBox="1"/>
          <p:nvPr/>
        </p:nvSpPr>
        <p:spPr>
          <a:xfrm>
            <a:off x="4248728" y="5992244"/>
            <a:ext cx="2701766" cy="10387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750"/>
              </a:spcAft>
            </a:pP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2018 </a:t>
            </a:r>
            <a:r>
              <a:rPr lang="en-US" sz="675"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Computer Science </a:t>
            </a: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Standards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8961" y="2353163"/>
            <a:ext cx="4659086" cy="3580381"/>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46415" t="60272" r="20817" b="3731"/>
          <a:stretch/>
        </p:blipFill>
        <p:spPr>
          <a:xfrm>
            <a:off x="5177173" y="4019547"/>
            <a:ext cx="2686668" cy="2268064"/>
          </a:xfrm>
          <a:prstGeom prst="ellipse">
            <a:avLst/>
          </a:prstGeom>
          <a:scene3d>
            <a:camera prst="orthographicFront"/>
            <a:lightRig rig="threePt" dir="t"/>
          </a:scene3d>
          <a:sp3d>
            <a:bevelT prst="slope"/>
          </a:sp3d>
        </p:spPr>
      </p:pic>
    </p:spTree>
    <p:extLst>
      <p:ext uri="{BB962C8B-B14F-4D97-AF65-F5344CB8AC3E}">
        <p14:creationId xmlns:p14="http://schemas.microsoft.com/office/powerpoint/2010/main" val="367781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New </a:t>
            </a:r>
            <a:r>
              <a:rPr lang="en-US" dirty="0"/>
              <a:t>Colorado Academic Standards Document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0248" y="1464309"/>
            <a:ext cx="6297170" cy="4839205"/>
          </a:xfrm>
          <a:prstGeom prst="rect">
            <a:avLst/>
          </a:prstGeom>
        </p:spPr>
      </p:pic>
    </p:spTree>
    <p:extLst>
      <p:ext uri="{BB962C8B-B14F-4D97-AF65-F5344CB8AC3E}">
        <p14:creationId xmlns:p14="http://schemas.microsoft.com/office/powerpoint/2010/main" val="1315432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Information and Purpose</a:t>
            </a:r>
            <a:endParaRPr lang="en-US" sz="3200" b="1"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solidFill>
                  <a:schemeClr val="tx1"/>
                </a:solidFill>
              </a:rPr>
              <a:t>During the 2016 legislative session, the Colorado General Assembly passed House Bill 16-1198 requiring </a:t>
            </a:r>
            <a:r>
              <a:rPr lang="en-US" dirty="0" smtClean="0">
                <a:solidFill>
                  <a:schemeClr val="tx1"/>
                </a:solidFill>
              </a:rPr>
              <a:t>the Colorado Department of Education </a:t>
            </a:r>
            <a:r>
              <a:rPr lang="en-US" dirty="0">
                <a:solidFill>
                  <a:schemeClr val="tx1"/>
                </a:solidFill>
              </a:rPr>
              <a:t>to develop voluntary academic standards for computer science for secondary students. The Colorado State Board of Education approved the standards on 4/11/18.</a:t>
            </a: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The voluntary high school Computer Science standards do not specify grade level standards, rather the standards can be implemented throughout the high school grades. </a:t>
            </a: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63259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4320"/>
            <a:ext cx="8587293" cy="710141"/>
          </a:xfrm>
        </p:spPr>
        <p:txBody>
          <a:bodyPr>
            <a:normAutofit/>
          </a:bodyPr>
          <a:lstStyle/>
          <a:p>
            <a:r>
              <a:rPr lang="en-US" dirty="0" smtClean="0"/>
              <a:t>Guiding Principles for the </a:t>
            </a:r>
            <a:r>
              <a:rPr lang="en-US" dirty="0" smtClean="0">
                <a:solidFill>
                  <a:schemeClr val="tx1"/>
                </a:solidFill>
              </a:rPr>
              <a:t>Development of Standards</a:t>
            </a:r>
            <a:endParaRPr lang="en-US" dirty="0">
              <a:solidFill>
                <a:schemeClr val="tx1"/>
              </a:solidFill>
            </a:endParaRP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b="1" dirty="0" smtClean="0">
                <a:solidFill>
                  <a:schemeClr val="tx1"/>
                </a:solidFill>
              </a:rPr>
              <a:t>Transparent</a:t>
            </a:r>
          </a:p>
          <a:p>
            <a:pPr marL="342900" indent="-342900">
              <a:buFont typeface="Arial" panose="020B0604020202020204" pitchFamily="34" charset="0"/>
              <a:buChar char="•"/>
            </a:pPr>
            <a:r>
              <a:rPr lang="en-US" b="1" dirty="0" smtClean="0">
                <a:solidFill>
                  <a:schemeClr val="tx1"/>
                </a:solidFill>
              </a:rPr>
              <a:t>Inclusive</a:t>
            </a:r>
          </a:p>
          <a:p>
            <a:pPr marL="342900" indent="-342900">
              <a:buFont typeface="Arial" panose="020B0604020202020204" pitchFamily="34" charset="0"/>
              <a:buChar char="•"/>
            </a:pPr>
            <a:r>
              <a:rPr lang="en-US" b="1" dirty="0" smtClean="0">
                <a:solidFill>
                  <a:schemeClr val="tx1"/>
                </a:solidFill>
              </a:rPr>
              <a:t>Research-informed</a:t>
            </a:r>
          </a:p>
          <a:p>
            <a:pPr marL="342900" indent="-342900">
              <a:buFont typeface="Arial" panose="020B0604020202020204" pitchFamily="34" charset="0"/>
              <a:buChar char="•"/>
            </a:pPr>
            <a:r>
              <a:rPr lang="en-US" b="1" dirty="0" smtClean="0">
                <a:solidFill>
                  <a:schemeClr val="tx1"/>
                </a:solidFill>
              </a:rPr>
              <a:t>Consistent</a:t>
            </a:r>
          </a:p>
          <a:p>
            <a:pPr marL="342900" indent="-342900">
              <a:buFont typeface="Arial" panose="020B0604020202020204" pitchFamily="34" charset="0"/>
              <a:buChar char="•"/>
            </a:pPr>
            <a:r>
              <a:rPr lang="en-US" b="1" dirty="0" smtClean="0">
                <a:solidFill>
                  <a:schemeClr val="tx1"/>
                </a:solidFill>
              </a:rPr>
              <a:t>Substantive</a:t>
            </a:r>
          </a:p>
          <a:p>
            <a:pPr marL="342900" indent="-342900">
              <a:buFont typeface="Arial" panose="020B0604020202020204" pitchFamily="34" charset="0"/>
              <a:buChar char="•"/>
            </a:pPr>
            <a:r>
              <a:rPr lang="en-US" b="1" dirty="0" smtClean="0">
                <a:solidFill>
                  <a:schemeClr val="tx1"/>
                </a:solidFill>
              </a:rPr>
              <a:t>Improvement-oriented</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76023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9" y="274320"/>
            <a:ext cx="8896212" cy="710141"/>
          </a:xfrm>
        </p:spPr>
        <p:txBody>
          <a:bodyPr>
            <a:normAutofit fontScale="90000"/>
          </a:bodyPr>
          <a:lstStyle/>
          <a:p>
            <a:r>
              <a:rPr lang="en-US" sz="2800" dirty="0"/>
              <a:t>Standards </a:t>
            </a:r>
            <a:r>
              <a:rPr lang="en-US" sz="2800" dirty="0" smtClean="0">
                <a:solidFill>
                  <a:schemeClr val="tx1"/>
                </a:solidFill>
              </a:rPr>
              <a:t>Development</a:t>
            </a:r>
            <a:r>
              <a:rPr lang="en-US" sz="2800" dirty="0" smtClean="0"/>
              <a:t>:</a:t>
            </a:r>
            <a:r>
              <a:rPr lang="en-US" sz="2800" dirty="0"/>
              <a:t> </a:t>
            </a:r>
            <a:r>
              <a:rPr lang="en-US" sz="2800" dirty="0" smtClean="0"/>
              <a:t>Roles </a:t>
            </a:r>
            <a:r>
              <a:rPr lang="en-US" sz="2800" dirty="0"/>
              <a:t>and Responsibilities</a:t>
            </a:r>
            <a:endParaRPr lang="en-US" sz="2800" dirty="0">
              <a:solidFill>
                <a:schemeClr val="tx1"/>
              </a:solidFill>
            </a:endParaRPr>
          </a:p>
        </p:txBody>
      </p:sp>
      <p:sp>
        <p:nvSpPr>
          <p:cNvPr id="7" name="Content Placeholder 6"/>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4</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2903822303"/>
              </p:ext>
            </p:extLst>
          </p:nvPr>
        </p:nvGraphicFramePr>
        <p:xfrm>
          <a:off x="0" y="1176145"/>
          <a:ext cx="8762259" cy="5093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18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Committee Decision Making Process</a:t>
            </a:r>
            <a:endParaRPr lang="en-US" sz="2800" dirty="0">
              <a:solidFill>
                <a:schemeClr val="tx1"/>
              </a:solidFill>
            </a:endParaRPr>
          </a:p>
        </p:txBody>
      </p:sp>
      <p:sp>
        <p:nvSpPr>
          <p:cNvPr id="3" name="Content Placeholder 2"/>
          <p:cNvSpPr>
            <a:spLocks noGrp="1"/>
          </p:cNvSpPr>
          <p:nvPr>
            <p:ph idx="1"/>
          </p:nvPr>
        </p:nvSpPr>
        <p:spPr/>
        <p:txBody>
          <a:bodyPr>
            <a:normAutofit/>
          </a:bodyPr>
          <a:lstStyle/>
          <a:p>
            <a:pPr marL="457200" lvl="1" indent="0">
              <a:buNone/>
            </a:pPr>
            <a:endParaRPr lang="en-US" dirty="0"/>
          </a:p>
          <a:p>
            <a:pPr marL="457200" lvl="1" indent="0">
              <a:buNone/>
            </a:pPr>
            <a:endParaRPr lang="en-US" dirty="0"/>
          </a:p>
          <a:p>
            <a:endParaRPr lang="en-US" dirty="0"/>
          </a:p>
          <a:p>
            <a:endParaRPr lang="en-US"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5</a:t>
            </a:fld>
            <a:endParaRPr lang="en-US" dirty="0">
              <a:solidFill>
                <a:prstClr val="black">
                  <a:tint val="75000"/>
                </a:prstClr>
              </a:solidFill>
            </a:endParaRPr>
          </a:p>
        </p:txBody>
      </p:sp>
      <p:sp>
        <p:nvSpPr>
          <p:cNvPr id="7" name="Content Placeholder 4"/>
          <p:cNvSpPr txBox="1">
            <a:spLocks/>
          </p:cNvSpPr>
          <p:nvPr/>
        </p:nvSpPr>
        <p:spPr>
          <a:xfrm>
            <a:off x="628650" y="1684451"/>
            <a:ext cx="7886700" cy="5037025"/>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400" kern="1200">
                <a:solidFill>
                  <a:srgbClr val="5C6670"/>
                </a:solidFill>
                <a:latin typeface="Trebuchet MS" panose="020B0603020202020204" pitchFamily="34"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chemeClr val="tx1">
                    <a:lumMod val="85000"/>
                    <a:lumOff val="15000"/>
                  </a:schemeClr>
                </a:solidFill>
              </a:rPr>
              <a:t>The committee considered the following factors as they developed the standards:</a:t>
            </a:r>
          </a:p>
          <a:p>
            <a:pPr lvl="1"/>
            <a:r>
              <a:rPr lang="en-US" dirty="0" smtClean="0">
                <a:solidFill>
                  <a:schemeClr val="tx1">
                    <a:lumMod val="85000"/>
                    <a:lumOff val="15000"/>
                  </a:schemeClr>
                </a:solidFill>
              </a:rPr>
              <a:t>What needs do computer science high school educators have?</a:t>
            </a:r>
          </a:p>
          <a:p>
            <a:pPr lvl="1"/>
            <a:r>
              <a:rPr lang="en-US" dirty="0" smtClean="0">
                <a:solidFill>
                  <a:schemeClr val="tx1">
                    <a:lumMod val="85000"/>
                    <a:lumOff val="15000"/>
                  </a:schemeClr>
                </a:solidFill>
              </a:rPr>
              <a:t>What are the prevalent Computer Science standards in the nation and overseas?</a:t>
            </a:r>
          </a:p>
          <a:p>
            <a:pPr lvl="1"/>
            <a:r>
              <a:rPr lang="en-US" dirty="0" smtClean="0">
                <a:solidFill>
                  <a:schemeClr val="tx1">
                    <a:lumMod val="85000"/>
                    <a:lumOff val="15000"/>
                  </a:schemeClr>
                </a:solidFill>
              </a:rPr>
              <a:t>What would be the effect (positive or negative) on classroom teaching and student learning?</a:t>
            </a:r>
          </a:p>
          <a:p>
            <a:pPr lvl="1"/>
            <a:r>
              <a:rPr lang="en-US" dirty="0" smtClean="0">
                <a:solidFill>
                  <a:schemeClr val="tx1">
                    <a:lumMod val="85000"/>
                    <a:lumOff val="15000"/>
                  </a:schemeClr>
                </a:solidFill>
              </a:rPr>
              <a:t>What might be the potential cost (i.e., financial, staff time and training)?</a:t>
            </a:r>
          </a:p>
          <a:p>
            <a:pPr lvl="1"/>
            <a:r>
              <a:rPr lang="en-US" dirty="0" smtClean="0">
                <a:solidFill>
                  <a:schemeClr val="tx1">
                    <a:lumMod val="85000"/>
                    <a:lumOff val="15000"/>
                  </a:schemeClr>
                </a:solidFill>
              </a:rPr>
              <a:t>How could the standards be designed to accommodate potential K-8 Computer Science standards?</a:t>
            </a:r>
          </a:p>
        </p:txBody>
      </p:sp>
    </p:spTree>
    <p:extLst>
      <p:ext uri="{BB962C8B-B14F-4D97-AF65-F5344CB8AC3E}">
        <p14:creationId xmlns:p14="http://schemas.microsoft.com/office/powerpoint/2010/main" val="402339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Turn and Talk</a:t>
            </a:r>
            <a:br>
              <a:rPr lang="en-US" dirty="0" smtClean="0"/>
            </a:br>
            <a:r>
              <a:rPr lang="en-US" sz="2200" dirty="0" smtClean="0"/>
              <a:t>Consider your school or district staff and other stakeholders:</a:t>
            </a:r>
            <a:br>
              <a:rPr lang="en-US" sz="2200" dirty="0" smtClean="0"/>
            </a:br>
            <a:r>
              <a:rPr lang="en-US" sz="2200" dirty="0" smtClean="0"/>
              <a:t/>
            </a:r>
            <a:br>
              <a:rPr lang="en-US" sz="2200" dirty="0" smtClean="0"/>
            </a:br>
            <a:r>
              <a:rPr lang="en-US" sz="2200" dirty="0" smtClean="0"/>
              <a:t>What impact do you anticipate the Computer Science standards might have on the work you do collectively?</a:t>
            </a:r>
            <a:endParaRPr lang="en-US" sz="2200" dirty="0"/>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85727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tx1"/>
                </a:solidFill>
                <a:hlinkClick r:id="rId2"/>
              </a:rPr>
              <a:t>New Standards Document</a:t>
            </a: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67726FA2-3EC9-4717-AD62-D8C823692DD3}"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069703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t>
            </a:r>
            <a:r>
              <a:rPr lang="en-US" dirty="0"/>
              <a:t>Colorado Academic Standards Document</a:t>
            </a:r>
          </a:p>
        </p:txBody>
      </p:sp>
      <p:sp>
        <p:nvSpPr>
          <p:cNvPr id="3" name="Content Placeholder 2"/>
          <p:cNvSpPr>
            <a:spLocks noGrp="1"/>
          </p:cNvSpPr>
          <p:nvPr>
            <p:ph idx="1"/>
          </p:nvPr>
        </p:nvSpPr>
        <p:spPr/>
        <p:txBody>
          <a:bodyPr/>
          <a:lstStyle/>
          <a:p>
            <a:r>
              <a:rPr lang="en-US" dirty="0" smtClean="0">
                <a:solidFill>
                  <a:schemeClr val="tx1"/>
                </a:solidFill>
              </a:rPr>
              <a:t>Three Standards with Prepared </a:t>
            </a:r>
            <a:r>
              <a:rPr lang="en-US" smtClean="0">
                <a:solidFill>
                  <a:schemeClr val="tx1"/>
                </a:solidFill>
              </a:rPr>
              <a:t>Graduate Statements</a:t>
            </a:r>
            <a:endParaRPr lang="en-US" dirty="0"/>
          </a:p>
        </p:txBody>
      </p:sp>
      <p:sp>
        <p:nvSpPr>
          <p:cNvPr id="7" name="Text Box 9"/>
          <p:cNvSpPr txBox="1"/>
          <p:nvPr/>
        </p:nvSpPr>
        <p:spPr>
          <a:xfrm>
            <a:off x="3296602" y="6156951"/>
            <a:ext cx="2550795" cy="10387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750"/>
              </a:spcAft>
            </a:pP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2018 </a:t>
            </a:r>
            <a:r>
              <a:rPr lang="en-US" sz="675"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Computer Science </a:t>
            </a: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Standards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3913" y="2041128"/>
            <a:ext cx="5166749" cy="3970506"/>
          </a:xfrm>
          <a:prstGeom prst="rect">
            <a:avLst/>
          </a:prstGeom>
        </p:spPr>
      </p:pic>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2068" t="828" r="27067" b="49889"/>
          <a:stretch/>
        </p:blipFill>
        <p:spPr>
          <a:xfrm>
            <a:off x="1929457" y="1875636"/>
            <a:ext cx="4024291" cy="2150745"/>
          </a:xfrm>
          <a:prstGeom prst="ellipse">
            <a:avLst/>
          </a:prstGeom>
          <a:scene3d>
            <a:camera prst="orthographicFront"/>
            <a:lightRig rig="threePt" dir="t"/>
          </a:scene3d>
          <a:sp3d>
            <a:bevelT prst="slope"/>
          </a:sp3d>
        </p:spPr>
      </p:pic>
    </p:spTree>
    <p:extLst>
      <p:ext uri="{BB962C8B-B14F-4D97-AF65-F5344CB8AC3E}">
        <p14:creationId xmlns:p14="http://schemas.microsoft.com/office/powerpoint/2010/main" val="341729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t>
            </a:r>
            <a:r>
              <a:rPr lang="en-US" dirty="0"/>
              <a:t>Colorado Academic Standards Document</a:t>
            </a:r>
          </a:p>
        </p:txBody>
      </p:sp>
      <p:sp>
        <p:nvSpPr>
          <p:cNvPr id="3" name="Content Placeholder 2"/>
          <p:cNvSpPr>
            <a:spLocks noGrp="1"/>
          </p:cNvSpPr>
          <p:nvPr>
            <p:ph idx="1"/>
          </p:nvPr>
        </p:nvSpPr>
        <p:spPr/>
        <p:txBody>
          <a:bodyPr>
            <a:normAutofit/>
          </a:bodyPr>
          <a:lstStyle/>
          <a:p>
            <a:r>
              <a:rPr lang="en-US" dirty="0" smtClean="0">
                <a:solidFill>
                  <a:schemeClr val="tx1"/>
                </a:solidFill>
              </a:rPr>
              <a:t>Grade Level Expectations transform standards from topics into learning objectives</a:t>
            </a:r>
            <a:endParaRPr lang="en-US" dirty="0">
              <a:solidFill>
                <a:schemeClr val="tx1"/>
              </a:solidFill>
            </a:endParaRPr>
          </a:p>
        </p:txBody>
      </p:sp>
      <p:sp>
        <p:nvSpPr>
          <p:cNvPr id="5" name="Text Box 10"/>
          <p:cNvSpPr txBox="1"/>
          <p:nvPr/>
        </p:nvSpPr>
        <p:spPr>
          <a:xfrm>
            <a:off x="3426857" y="6292957"/>
            <a:ext cx="2290286" cy="103875"/>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spAutoFit/>
          </a:bodyPr>
          <a:lstStyle/>
          <a:p>
            <a:pPr algn="ctr">
              <a:spcAft>
                <a:spcPts val="750"/>
              </a:spcAft>
            </a:pP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2018 </a:t>
            </a:r>
            <a:r>
              <a:rPr lang="en-US" sz="675" i="1" dirty="0" smtClean="0">
                <a:solidFill>
                  <a:srgbClr val="44546A"/>
                </a:solidFill>
                <a:latin typeface="Calibri" panose="020F0502020204030204" pitchFamily="34" charset="0"/>
                <a:ea typeface="Calibri" panose="020F0502020204030204" pitchFamily="34" charset="0"/>
                <a:cs typeface="Times New Roman" panose="02020603050405020304" pitchFamily="18" charset="0"/>
              </a:rPr>
              <a:t>Computer Science </a:t>
            </a:r>
            <a:r>
              <a:rPr lang="en-US" sz="675" i="1" dirty="0">
                <a:solidFill>
                  <a:srgbClr val="44546A"/>
                </a:solidFill>
                <a:latin typeface="Calibri" panose="020F0502020204030204" pitchFamily="34" charset="0"/>
                <a:ea typeface="Calibri" panose="020F0502020204030204" pitchFamily="34" charset="0"/>
                <a:cs typeface="Times New Roman" panose="02020603050405020304" pitchFamily="18" charset="0"/>
              </a:rPr>
              <a:t>Standards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6846" y="2228501"/>
            <a:ext cx="5033555" cy="386815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365" t="2023" r="38546" b="49713"/>
          <a:stretch/>
        </p:blipFill>
        <p:spPr>
          <a:xfrm>
            <a:off x="628650" y="2202822"/>
            <a:ext cx="4525723" cy="2840695"/>
          </a:xfrm>
          <a:prstGeom prst="ellipse">
            <a:avLst/>
          </a:prstGeom>
          <a:scene3d>
            <a:camera prst="orthographicFront"/>
            <a:lightRig rig="threePt" dir="t"/>
          </a:scene3d>
          <a:sp3d>
            <a:bevelT prst="slope"/>
          </a:sp3d>
        </p:spPr>
      </p:pic>
    </p:spTree>
    <p:extLst>
      <p:ext uri="{BB962C8B-B14F-4D97-AF65-F5344CB8AC3E}">
        <p14:creationId xmlns:p14="http://schemas.microsoft.com/office/powerpoint/2010/main" val="2761670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TotalTime>
  <Words>518</Words>
  <Application>Microsoft Office PowerPoint</Application>
  <PresentationFormat>On-screen Show (4:3)</PresentationFormat>
  <Paragraphs>67</Paragraphs>
  <Slides>13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Museo Slab 500</vt:lpstr>
      <vt:lpstr>Times New Roman</vt:lpstr>
      <vt:lpstr>Trebuchet MS</vt:lpstr>
      <vt:lpstr>Office Theme</vt:lpstr>
      <vt:lpstr>Light Blue to Green Theme</vt:lpstr>
      <vt:lpstr>Colorado Academic Standards 2020  Computer Science</vt:lpstr>
      <vt:lpstr>Information and Purpose</vt:lpstr>
      <vt:lpstr>Guiding Principles for the Development of Standards</vt:lpstr>
      <vt:lpstr>Standards Development: Roles and Responsibilities</vt:lpstr>
      <vt:lpstr>Committee Decision Making Process</vt:lpstr>
      <vt:lpstr>Turn and Talk Consider your school or district staff and other stakeholders:  What impact do you anticipate the Computer Science standards might have on the work you do collectively?</vt:lpstr>
      <vt:lpstr>New Standards Document</vt:lpstr>
      <vt:lpstr>New Colorado Academic Standards Document</vt:lpstr>
      <vt:lpstr>New Colorado Academic Standards Document</vt:lpstr>
      <vt:lpstr>New Colorado Academic Standards Document</vt:lpstr>
      <vt:lpstr>New Colorado Academic Standards Document</vt:lpstr>
      <vt:lpstr>New Colorado Academic Standards Document</vt:lpstr>
      <vt:lpstr>New Colorado Academic Standards Document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Purpose</dc:title>
  <dc:creator>Karol Gates</dc:creator>
  <cp:lastModifiedBy>Liebe, Christine</cp:lastModifiedBy>
  <cp:revision>25</cp:revision>
  <dcterms:created xsi:type="dcterms:W3CDTF">2018-08-28T12:32:07Z</dcterms:created>
  <dcterms:modified xsi:type="dcterms:W3CDTF">2018-08-29T15:53:11Z</dcterms:modified>
</cp:coreProperties>
</file>