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PT Sans Narrow"/>
      <p:regular r:id="rId17"/>
      <p:bold r:id="rId18"/>
    </p:embeddedFont>
    <p:embeddedFont>
      <p:font typeface="Trebuchet MS" panose="020B0603020202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280" y="40"/>
      </p:cViewPr>
      <p:guideLst>
        <p:guide orient="horz" pos="208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96125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[Estimated time for this module: 30 minutes]</a:t>
            </a:r>
            <a:endParaRPr sz="1200" b="0" i="0" u="none" strike="noStrike" cap="none">
              <a:solidFill>
                <a:schemeClr val="dk1"/>
              </a:solidFill>
              <a:latin typeface="Calibri"/>
              <a:ea typeface="Calibri"/>
              <a:cs typeface="Calibri"/>
              <a:sym typeface="Calibri"/>
            </a:endParaRPr>
          </a:p>
        </p:txBody>
      </p:sp>
      <p:sp>
        <p:nvSpPr>
          <p:cNvPr id="132" name="Google Shape;13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3" name="Google Shape;133;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6/1/2018</a:t>
            </a:r>
            <a:endParaRPr sz="1200" b="0" i="0" u="none" strike="noStrike" cap="none">
              <a:solidFill>
                <a:schemeClr val="dk1"/>
              </a:solidFill>
              <a:latin typeface="Calibri"/>
              <a:ea typeface="Calibri"/>
              <a:cs typeface="Calibri"/>
              <a:sym typeface="Calibri"/>
            </a:endParaRPr>
          </a:p>
        </p:txBody>
      </p:sp>
      <p:sp>
        <p:nvSpPr>
          <p:cNvPr id="134" name="Google Shape;13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35" name="Google Shape;13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932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13f2b363a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1 minute]</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Read the slide.</a:t>
            </a:r>
            <a:endParaRPr>
              <a:latin typeface="Trebuchet MS"/>
              <a:ea typeface="Trebuchet MS"/>
              <a:cs typeface="Trebuchet MS"/>
              <a:sym typeface="Trebuchet MS"/>
            </a:endParaRPr>
          </a:p>
        </p:txBody>
      </p:sp>
      <p:sp>
        <p:nvSpPr>
          <p:cNvPr id="143" name="Google Shape;143;g413f2b363a_0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75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81b3dd98c_0_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581b3dd98c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[Estimated time: 5 minutes]</a:t>
            </a:r>
            <a:endParaRPr u="none" strike="noStrike"/>
          </a:p>
          <a:p>
            <a:pPr marL="1371600" lvl="2" indent="-228600" algn="l" rtl="0">
              <a:lnSpc>
                <a:spcPct val="100000"/>
              </a:lnSpc>
              <a:spcBef>
                <a:spcPts val="0"/>
              </a:spcBef>
              <a:spcAft>
                <a:spcPts val="0"/>
              </a:spcAft>
              <a:buSzPts val="1400"/>
              <a:buNone/>
            </a:pPr>
            <a:endParaRPr/>
          </a:p>
          <a:p>
            <a:pPr marL="457200" lvl="0" indent="-304800" algn="l" rtl="0">
              <a:lnSpc>
                <a:spcPct val="100000"/>
              </a:lnSpc>
              <a:spcBef>
                <a:spcPts val="0"/>
              </a:spcBef>
              <a:spcAft>
                <a:spcPts val="0"/>
              </a:spcAft>
              <a:buSzPts val="1200"/>
              <a:buFont typeface="Trebuchet MS"/>
              <a:buAutoNum type="arabicPeriod"/>
            </a:pPr>
            <a:r>
              <a:rPr lang="en-US">
                <a:solidFill>
                  <a:srgbClr val="000000"/>
                </a:solidFill>
                <a:highlight>
                  <a:srgbClr val="FFFFFF"/>
                </a:highlight>
                <a:latin typeface="Trebuchet MS"/>
                <a:ea typeface="Trebuchet MS"/>
                <a:cs typeface="Trebuchet MS"/>
                <a:sym typeface="Trebuchet MS"/>
              </a:rPr>
              <a:t>Provide a piece of paper for each participant. Invite them to sign their name 5 times. This will take a minute or so. </a:t>
            </a:r>
            <a:endParaRPr>
              <a:solidFill>
                <a:srgbClr val="000000"/>
              </a:solidFill>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AutoNum type="arabicPeriod"/>
            </a:pPr>
            <a:r>
              <a:rPr lang="en-US">
                <a:solidFill>
                  <a:srgbClr val="000000"/>
                </a:solidFill>
                <a:highlight>
                  <a:srgbClr val="FFFFFF"/>
                </a:highlight>
                <a:latin typeface="Trebuchet MS"/>
                <a:ea typeface="Trebuchet MS"/>
                <a:cs typeface="Trebuchet MS"/>
                <a:sym typeface="Trebuchet MS"/>
              </a:rPr>
              <a:t>Ask them to do it again. </a:t>
            </a:r>
            <a:endParaRPr>
              <a:solidFill>
                <a:srgbClr val="000000"/>
              </a:solidFill>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AutoNum type="arabicPeriod"/>
            </a:pPr>
            <a:r>
              <a:rPr lang="en-US">
                <a:solidFill>
                  <a:srgbClr val="000000"/>
                </a:solidFill>
                <a:highlight>
                  <a:srgbClr val="FFFFFF"/>
                </a:highlight>
                <a:latin typeface="Trebuchet MS"/>
                <a:ea typeface="Trebuchet MS"/>
                <a:cs typeface="Trebuchet MS"/>
                <a:sym typeface="Trebuchet MS"/>
              </a:rPr>
              <a:t>Now, ask them to put the pen in their other hand and do 5 signatures again. This will cause much hilarity/huffing-and-puffing etc. </a:t>
            </a:r>
            <a:endParaRPr>
              <a:solidFill>
                <a:srgbClr val="000000"/>
              </a:solidFill>
              <a:highlight>
                <a:srgbClr val="FFFFFF"/>
              </a:highlight>
              <a:latin typeface="Trebuchet MS"/>
              <a:ea typeface="Trebuchet MS"/>
              <a:cs typeface="Trebuchet MS"/>
              <a:sym typeface="Trebuchet MS"/>
            </a:endParaRPr>
          </a:p>
          <a:p>
            <a:pPr marL="914400" lvl="1" indent="-304800" algn="l" rtl="0">
              <a:lnSpc>
                <a:spcPct val="100000"/>
              </a:lnSpc>
              <a:spcBef>
                <a:spcPts val="0"/>
              </a:spcBef>
              <a:spcAft>
                <a:spcPts val="0"/>
              </a:spcAft>
              <a:buSzPts val="1200"/>
              <a:buFont typeface="Trebuchet MS"/>
              <a:buAutoNum type="alphaLcPeriod"/>
            </a:pPr>
            <a:r>
              <a:rPr lang="en-US">
                <a:solidFill>
                  <a:srgbClr val="000000"/>
                </a:solidFill>
                <a:highlight>
                  <a:srgbClr val="FFFFFF"/>
                </a:highlight>
                <a:latin typeface="Trebuchet MS"/>
                <a:ea typeface="Trebuchet MS"/>
                <a:cs typeface="Trebuchet MS"/>
                <a:sym typeface="Trebuchet MS"/>
              </a:rPr>
              <a:t>Then distract teachers by talking about how hard it was, how people struggled, anything really to take their mind off the 'exercise'. </a:t>
            </a:r>
            <a:endParaRPr>
              <a:solidFill>
                <a:srgbClr val="000000"/>
              </a:solidFill>
              <a:highlight>
                <a:srgbClr val="FFFFFF"/>
              </a:highlight>
              <a:latin typeface="Trebuchet MS"/>
              <a:ea typeface="Trebuchet MS"/>
              <a:cs typeface="Trebuchet MS"/>
              <a:sym typeface="Trebuchet MS"/>
            </a:endParaRPr>
          </a:p>
          <a:p>
            <a:pPr marL="914400" lvl="1" indent="-304800" algn="l" rtl="0">
              <a:lnSpc>
                <a:spcPct val="100000"/>
              </a:lnSpc>
              <a:spcBef>
                <a:spcPts val="0"/>
              </a:spcBef>
              <a:spcAft>
                <a:spcPts val="0"/>
              </a:spcAft>
              <a:buSzPts val="1200"/>
              <a:buFont typeface="Trebuchet MS"/>
              <a:buAutoNum type="alphaLcPeriod"/>
            </a:pPr>
            <a:r>
              <a:rPr lang="en-US">
                <a:solidFill>
                  <a:srgbClr val="000000"/>
                </a:solidFill>
                <a:highlight>
                  <a:srgbClr val="FFFFFF"/>
                </a:highlight>
                <a:latin typeface="Trebuchet MS"/>
                <a:ea typeface="Trebuchet MS"/>
                <a:cs typeface="Trebuchet MS"/>
                <a:sym typeface="Trebuchet MS"/>
              </a:rPr>
              <a:t>Then ask them to sign their signature again 5 times. </a:t>
            </a:r>
            <a:endParaRPr>
              <a:solidFill>
                <a:srgbClr val="000000"/>
              </a:solidFill>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AutoNum type="arabicPeriod"/>
            </a:pPr>
            <a:r>
              <a:rPr lang="en-US">
                <a:solidFill>
                  <a:srgbClr val="000000"/>
                </a:solidFill>
                <a:highlight>
                  <a:srgbClr val="FFFFFF"/>
                </a:highlight>
                <a:latin typeface="Trebuchet MS"/>
                <a:ea typeface="Trebuchet MS"/>
                <a:cs typeface="Trebuchet MS"/>
                <a:sym typeface="Trebuchet MS"/>
              </a:rPr>
              <a:t>Now, at this point, most people switch back to their normal hands and do 5 signatures. Let them do this.</a:t>
            </a:r>
            <a:endParaRPr>
              <a:solidFill>
                <a:srgbClr val="000000"/>
              </a:solidFill>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Font typeface="Trebuchet MS"/>
              <a:buAutoNum type="arabicPeriod"/>
            </a:pPr>
            <a:r>
              <a:rPr lang="en-US">
                <a:solidFill>
                  <a:srgbClr val="000000"/>
                </a:solidFill>
                <a:highlight>
                  <a:srgbClr val="FFFFFF"/>
                </a:highlight>
                <a:latin typeface="Trebuchet MS"/>
                <a:ea typeface="Trebuchet MS"/>
                <a:cs typeface="Trebuchet MS"/>
                <a:sym typeface="Trebuchet MS"/>
              </a:rPr>
              <a:t>Summarize... why did they switch back to their usual writing hand? You certainly didn't tell them to. As far as you were concerned, the pen should have been in the 'other' hand and you didn't say otherwise. Lesson: people will almost always revert to what they know unless there's a conscious effort not to. </a:t>
            </a:r>
            <a:endParaRPr>
              <a:solidFill>
                <a:srgbClr val="000000"/>
              </a:solidFill>
              <a:highlight>
                <a:srgbClr val="FFFFFF"/>
              </a:highlight>
              <a:latin typeface="Trebuchet MS"/>
              <a:ea typeface="Trebuchet MS"/>
              <a:cs typeface="Trebuchet MS"/>
              <a:sym typeface="Trebuchet MS"/>
            </a:endParaRPr>
          </a:p>
          <a:p>
            <a:pPr marL="457200" lvl="0" indent="-304800" algn="l" rtl="0">
              <a:lnSpc>
                <a:spcPct val="100000"/>
              </a:lnSpc>
              <a:spcBef>
                <a:spcPts val="0"/>
              </a:spcBef>
              <a:spcAft>
                <a:spcPts val="0"/>
              </a:spcAft>
              <a:buSzPts val="1200"/>
              <a:buAutoNum type="arabicPeriod"/>
            </a:pPr>
            <a:r>
              <a:rPr lang="en-US">
                <a:solidFill>
                  <a:srgbClr val="000000"/>
                </a:solidFill>
                <a:highlight>
                  <a:srgbClr val="FFFFFF"/>
                </a:highlight>
                <a:latin typeface="Trebuchet MS"/>
                <a:ea typeface="Trebuchet MS"/>
                <a:cs typeface="Trebuchet MS"/>
                <a:sym typeface="Trebuchet MS"/>
              </a:rPr>
              <a:t>This a light-hearted exercise and only takes a few minutes, but is a </a:t>
            </a:r>
            <a:r>
              <a:rPr lang="en-US" b="1">
                <a:solidFill>
                  <a:srgbClr val="000000"/>
                </a:solidFill>
                <a:highlight>
                  <a:srgbClr val="FFFFFF"/>
                </a:highlight>
                <a:latin typeface="Trebuchet MS"/>
                <a:ea typeface="Trebuchet MS"/>
                <a:cs typeface="Trebuchet MS"/>
                <a:sym typeface="Trebuchet MS"/>
              </a:rPr>
              <a:t>good intro to change and just why so many people struggle with it.  For some educators, changing their instruction may seem daunting as they consider the student learning demands of the standards.</a:t>
            </a:r>
            <a:endParaRPr b="1">
              <a:solidFill>
                <a:srgbClr val="000000"/>
              </a:solidFill>
              <a:latin typeface="Trebuchet MS"/>
              <a:ea typeface="Trebuchet MS"/>
              <a:cs typeface="Trebuchet MS"/>
              <a:sym typeface="Trebuchet MS"/>
            </a:endParaRPr>
          </a:p>
        </p:txBody>
      </p:sp>
      <p:sp>
        <p:nvSpPr>
          <p:cNvPr id="154" name="Google Shape;154;g581b3dd98c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1322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a3722a42c_1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g5a3722a42c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[Estimated time: 5 minutes]</a:t>
            </a:r>
            <a:endParaRPr/>
          </a:p>
          <a:p>
            <a:pPr marL="0" lvl="2" indent="0" algn="l" rtl="0">
              <a:lnSpc>
                <a:spcPct val="100000"/>
              </a:lnSpc>
              <a:spcBef>
                <a:spcPts val="0"/>
              </a:spcBef>
              <a:spcAft>
                <a:spcPts val="0"/>
              </a:spcAft>
              <a:buSzPts val="1400"/>
              <a:buNone/>
            </a:pPr>
            <a:endParaRPr/>
          </a:p>
          <a:p>
            <a:pPr marL="0" lvl="2" indent="0" algn="l" rtl="0">
              <a:lnSpc>
                <a:spcPct val="100000"/>
              </a:lnSpc>
              <a:spcBef>
                <a:spcPts val="0"/>
              </a:spcBef>
              <a:spcAft>
                <a:spcPts val="0"/>
              </a:spcAft>
              <a:buSzPts val="1400"/>
              <a:buNone/>
            </a:pPr>
            <a:r>
              <a:rPr lang="en-US">
                <a:latin typeface="Trebuchet MS"/>
                <a:ea typeface="Trebuchet MS"/>
                <a:cs typeface="Trebuchet MS"/>
                <a:sym typeface="Trebuchet MS"/>
              </a:rPr>
              <a:t>Ask teachers to think about the verbs in the standards… The verbs are indicative of what the students should be doing to demonstrate mastery of the standards.  As such, instruction must reflect the and allow for opportunities for students to demonstrate their knowledge and understanding of the content and skills by doing.</a:t>
            </a: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r>
              <a:rPr lang="en-US">
                <a:latin typeface="Trebuchet MS"/>
                <a:ea typeface="Trebuchet MS"/>
                <a:cs typeface="Trebuchet MS"/>
                <a:sym typeface="Trebuchet MS"/>
              </a:rPr>
              <a:t>Explain that </a:t>
            </a:r>
            <a:r>
              <a:rPr lang="en-US" i="1">
                <a:latin typeface="Trebuchet MS"/>
                <a:ea typeface="Trebuchet MS"/>
                <a:cs typeface="Trebuchet MS"/>
                <a:sym typeface="Trebuchet MS"/>
              </a:rPr>
              <a:t>instructional shifts</a:t>
            </a:r>
            <a:r>
              <a:rPr lang="en-US">
                <a:latin typeface="Trebuchet MS"/>
                <a:ea typeface="Trebuchet MS"/>
                <a:cs typeface="Trebuchet MS"/>
                <a:sym typeface="Trebuchet MS"/>
              </a:rPr>
              <a:t> means that teachers need to what the students are doing and match it to their instruction.</a:t>
            </a: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2"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Have teachers discuss their current instructional planning strategies - how do they ensure that the “doing” (e.g., the verbs of the standards) are explicitly included?</a:t>
            </a:r>
            <a:endParaRPr>
              <a:latin typeface="Trebuchet MS"/>
              <a:ea typeface="Trebuchet MS"/>
              <a:cs typeface="Trebuchet MS"/>
              <a:sym typeface="Trebuchet MS"/>
            </a:endParaRPr>
          </a:p>
        </p:txBody>
      </p:sp>
      <p:sp>
        <p:nvSpPr>
          <p:cNvPr id="167" name="Google Shape;167;g5a3722a42c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642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a3722a42c_1_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5a3722a42c_1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rebuchet MS"/>
                <a:ea typeface="Trebuchet MS"/>
                <a:cs typeface="Trebuchet MS"/>
                <a:sym typeface="Trebuchet MS"/>
              </a:rPr>
              <a:t>[Estimated time: 5 minutes]</a:t>
            </a:r>
            <a:endParaRPr/>
          </a:p>
          <a:p>
            <a:pPr marL="0" lvl="2"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r>
              <a:rPr lang="en-US">
                <a:latin typeface="Trebuchet MS"/>
                <a:ea typeface="Trebuchet MS"/>
                <a:cs typeface="Trebuchet MS"/>
                <a:sym typeface="Trebuchet MS"/>
              </a:rPr>
              <a:t>Have teachers discuss the scenario.  Ask them to brainstorm instructional strategies that would have students evaluating primary sources.</a:t>
            </a: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endParaRPr>
              <a:latin typeface="Trebuchet MS"/>
              <a:ea typeface="Trebuchet MS"/>
              <a:cs typeface="Trebuchet MS"/>
              <a:sym typeface="Trebuchet MS"/>
            </a:endParaRPr>
          </a:p>
          <a:p>
            <a:pPr marL="0" lvl="2" indent="0" algn="l" rtl="0">
              <a:lnSpc>
                <a:spcPct val="100000"/>
              </a:lnSpc>
              <a:spcBef>
                <a:spcPts val="0"/>
              </a:spcBef>
              <a:spcAft>
                <a:spcPts val="0"/>
              </a:spcAft>
              <a:buSzPts val="1400"/>
              <a:buNone/>
            </a:pPr>
            <a:r>
              <a:rPr lang="en-US">
                <a:latin typeface="Trebuchet MS"/>
                <a:ea typeface="Trebuchet MS"/>
                <a:cs typeface="Trebuchet MS"/>
                <a:sym typeface="Trebuchet MS"/>
              </a:rPr>
              <a:t>“Fly in” the instructional idea - Ask: how is this different than “traditional” instruction? </a:t>
            </a:r>
            <a:endParaRPr>
              <a:latin typeface="Trebuchet MS"/>
              <a:ea typeface="Trebuchet MS"/>
              <a:cs typeface="Trebuchet MS"/>
              <a:sym typeface="Trebuchet MS"/>
            </a:endParaRPr>
          </a:p>
        </p:txBody>
      </p:sp>
      <p:sp>
        <p:nvSpPr>
          <p:cNvPr id="180" name="Google Shape;180;g5a3722a42c_1_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3298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81b3dd98c_0_1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81b3dd98c_0_1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latin typeface="Trebuchet MS"/>
                <a:ea typeface="Trebuchet MS"/>
                <a:cs typeface="Trebuchet MS"/>
                <a:sym typeface="Trebuchet MS"/>
              </a:rPr>
              <a:t>[Estimated time: 5 minutes]</a:t>
            </a:r>
            <a:endParaRPr/>
          </a:p>
          <a:p>
            <a:pPr marL="0" lvl="0" indent="0" algn="l" rtl="0">
              <a:spcBef>
                <a:spcPts val="0"/>
              </a:spcBef>
              <a:spcAft>
                <a:spcPts val="0"/>
              </a:spcAft>
              <a:buNone/>
            </a:pPr>
            <a:endParaRPr/>
          </a:p>
          <a:p>
            <a:pPr marL="0" lvl="0" indent="0" algn="l" rtl="0">
              <a:spcBef>
                <a:spcPts val="0"/>
              </a:spcBef>
              <a:spcAft>
                <a:spcPts val="0"/>
              </a:spcAft>
              <a:buNone/>
            </a:pPr>
            <a:r>
              <a:rPr lang="en-US">
                <a:latin typeface="Trebuchet MS"/>
                <a:ea typeface="Trebuchet MS"/>
                <a:cs typeface="Trebuchet MS"/>
                <a:sym typeface="Trebuchet MS"/>
              </a:rPr>
              <a:t>Explain to teachers that the instructional shifts may need to occur to effectively address the standards. Take special notice of the standards found throughout the standards page(s).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In this social studies example you will notice that </a:t>
            </a:r>
            <a:r>
              <a:rPr lang="en-US" b="1">
                <a:latin typeface="Trebuchet MS"/>
                <a:ea typeface="Trebuchet MS"/>
                <a:cs typeface="Trebuchet MS"/>
                <a:sym typeface="Trebuchet MS"/>
              </a:rPr>
              <a:t>evidence outcomes</a:t>
            </a:r>
            <a:r>
              <a:rPr lang="en-US">
                <a:latin typeface="Trebuchet MS"/>
                <a:ea typeface="Trebuchet MS"/>
                <a:cs typeface="Trebuchet MS"/>
                <a:sym typeface="Trebuchet MS"/>
              </a:rPr>
              <a:t> a-i focus on students demonstrating various historical thinking skills. In order for students to demonstrate mastery of these skills, the classroom, teaching strategies, procedures, and practices need to support student practice and demonstration of these skills. As a foundation, a classroom needs to have clear student norms and expectations, a supportive learning environment that encourages student collaboration. In addition, the instructional shifts that should take place allow for a student centered approach that is accessible, equitable, real, and relevant for all students. </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Another aspect of the standards that can inform shifts in teaching strategies, procedure, and practices is the </a:t>
            </a:r>
            <a:r>
              <a:rPr lang="en-US" b="1">
                <a:latin typeface="Trebuchet MS"/>
                <a:ea typeface="Trebuchet MS"/>
                <a:cs typeface="Trebuchet MS"/>
                <a:sym typeface="Trebuchet MS"/>
              </a:rPr>
              <a:t>Academic Content and Connections</a:t>
            </a:r>
            <a:r>
              <a:rPr lang="en-US">
                <a:latin typeface="Trebuchet MS"/>
                <a:ea typeface="Trebuchet MS"/>
                <a:cs typeface="Trebuchet MS"/>
                <a:sym typeface="Trebuchet MS"/>
              </a:rPr>
              <a:t>. These essential personal and interpersonal skills should be considered when planning for instruction. Other standards content areas have other practices and content specific skills that should also be considered when teaching.</a:t>
            </a:r>
            <a:endParaRPr>
              <a:latin typeface="Trebuchet MS"/>
              <a:ea typeface="Trebuchet MS"/>
              <a:cs typeface="Trebuchet MS"/>
              <a:sym typeface="Trebuchet MS"/>
            </a:endParaRPr>
          </a:p>
          <a:p>
            <a:pPr marL="0" lvl="0" indent="0" algn="l" rtl="0">
              <a:spcBef>
                <a:spcPts val="0"/>
              </a:spcBef>
              <a:spcAft>
                <a:spcPts val="0"/>
              </a:spcAft>
              <a:buNone/>
            </a:pPr>
            <a:r>
              <a:rPr lang="en-US"/>
              <a:t> </a:t>
            </a:r>
            <a:endParaRPr sz="1100"/>
          </a:p>
          <a:p>
            <a:pPr marL="0" lvl="0" indent="0" algn="l" rtl="0">
              <a:spcBef>
                <a:spcPts val="0"/>
              </a:spcBef>
              <a:spcAft>
                <a:spcPts val="0"/>
              </a:spcAft>
              <a:buNone/>
            </a:pPr>
            <a:endParaRPr/>
          </a:p>
        </p:txBody>
      </p:sp>
      <p:sp>
        <p:nvSpPr>
          <p:cNvPr id="191" name="Google Shape;191;g581b3dd98c_0_1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3473739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000000"/>
                </a:solidFill>
                <a:latin typeface="Trebuchet MS"/>
                <a:ea typeface="Trebuchet MS"/>
                <a:cs typeface="Trebuchet MS"/>
                <a:sym typeface="Trebuchet MS"/>
              </a:rPr>
              <a:t>[Estimated time: 5-10 minutes]</a:t>
            </a: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a:solidFill>
                  <a:srgbClr val="000000"/>
                </a:solidFill>
                <a:latin typeface="Trebuchet MS"/>
                <a:ea typeface="Trebuchet MS"/>
                <a:cs typeface="Trebuchet MS"/>
                <a:sym typeface="Trebuchet MS"/>
              </a:rPr>
              <a:t>Have educators work in pairs or small groups (no more than 4) to share their observations and discuss their rationale and wonderings.</a:t>
            </a: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r>
              <a:rPr lang="en-US">
                <a:solidFill>
                  <a:srgbClr val="000000"/>
                </a:solidFill>
                <a:latin typeface="Trebuchet MS"/>
                <a:ea typeface="Trebuchet MS"/>
                <a:cs typeface="Trebuchet MS"/>
                <a:sym typeface="Trebuchet MS"/>
              </a:rPr>
              <a:t>What are the standards asking students to understand, know, and be able to do?</a:t>
            </a: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solidFill>
                  <a:srgbClr val="000000"/>
                </a:solidFill>
                <a:latin typeface="Trebuchet MS"/>
                <a:ea typeface="Trebuchet MS"/>
                <a:cs typeface="Trebuchet MS"/>
                <a:sym typeface="Trebuchet MS"/>
              </a:rPr>
              <a:t>Where do you see connections to disciplinary literacy?</a:t>
            </a: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solidFill>
                  <a:srgbClr val="000000"/>
                </a:solidFill>
                <a:latin typeface="Trebuchet MS"/>
                <a:ea typeface="Trebuchet MS"/>
                <a:cs typeface="Trebuchet MS"/>
                <a:sym typeface="Trebuchet MS"/>
              </a:rPr>
              <a:t>How do you see the Colorado Essential Skills being incorporated throughout the document?</a:t>
            </a: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a:solidFill>
                <a:srgbClr val="000000"/>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r>
              <a:rPr lang="en-US">
                <a:solidFill>
                  <a:srgbClr val="000000"/>
                </a:solidFill>
                <a:highlight>
                  <a:srgbClr val="FFFF00"/>
                </a:highlight>
                <a:latin typeface="Trebuchet MS"/>
                <a:ea typeface="Trebuchet MS"/>
                <a:cs typeface="Trebuchet MS"/>
                <a:sym typeface="Trebuchet MS"/>
              </a:rPr>
              <a:t>NOTE: The revised science standards incorporate the Next Generation Science Standards (NGSS), so teachers may identify the cross-coding within the evidence outcomes and elaboration on the GLE sections of the standards.</a:t>
            </a:r>
            <a:endParaRPr>
              <a:solidFill>
                <a:srgbClr val="000000"/>
              </a:solidFill>
              <a:highlight>
                <a:srgbClr val="FFFF00"/>
              </a:highlight>
              <a:latin typeface="Trebuchet MS"/>
              <a:ea typeface="Trebuchet MS"/>
              <a:cs typeface="Trebuchet MS"/>
              <a:sym typeface="Trebuchet MS"/>
            </a:endParaRPr>
          </a:p>
          <a:p>
            <a:pPr marL="0" lvl="0" indent="0" algn="l" rtl="0">
              <a:spcBef>
                <a:spcPts val="0"/>
              </a:spcBef>
              <a:spcAft>
                <a:spcPts val="0"/>
              </a:spcAft>
              <a:buNone/>
            </a:pPr>
            <a:r>
              <a:rPr lang="en-US">
                <a:solidFill>
                  <a:srgbClr val="000000"/>
                </a:solidFill>
                <a:latin typeface="Trebuchet MS"/>
                <a:ea typeface="Trebuchet MS"/>
                <a:cs typeface="Trebuchet MS"/>
                <a:sym typeface="Trebuchet MS"/>
              </a:rPr>
              <a:t> </a:t>
            </a:r>
            <a:endParaRPr>
              <a:solidFill>
                <a:srgbClr val="000000"/>
              </a:solidFill>
              <a:latin typeface="Trebuchet MS"/>
              <a:ea typeface="Trebuchet MS"/>
              <a:cs typeface="Trebuchet MS"/>
              <a:sym typeface="Trebuchet MS"/>
            </a:endParaRPr>
          </a:p>
          <a:p>
            <a:pPr marL="0" lvl="0" indent="0" algn="l" rtl="0">
              <a:spcBef>
                <a:spcPts val="0"/>
              </a:spcBef>
              <a:spcAft>
                <a:spcPts val="0"/>
              </a:spcAft>
              <a:buNone/>
            </a:pPr>
            <a:endParaRPr>
              <a:solidFill>
                <a:srgbClr val="000000"/>
              </a:solidFill>
              <a:latin typeface="Trebuchet MS"/>
              <a:ea typeface="Trebuchet MS"/>
              <a:cs typeface="Trebuchet MS"/>
              <a:sym typeface="Trebuchet MS"/>
            </a:endParaRPr>
          </a:p>
        </p:txBody>
      </p:sp>
      <p:sp>
        <p:nvSpPr>
          <p:cNvPr id="203" name="Google Shape;203;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1937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13f2b363a_0_1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minutes]</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r>
              <a:rPr lang="en-US">
                <a:latin typeface="Trebuchet MS"/>
                <a:ea typeface="Trebuchet MS"/>
                <a:cs typeface="Trebuchet MS"/>
                <a:sym typeface="Trebuchet MS"/>
              </a:rPr>
              <a:t>Educators should write their twitter post on the notecatcher.</a:t>
            </a: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a:p>
            <a:pPr marL="0" lvl="0" indent="0" algn="l" rtl="0">
              <a:spcBef>
                <a:spcPts val="0"/>
              </a:spcBef>
              <a:spcAft>
                <a:spcPts val="0"/>
              </a:spcAft>
              <a:buNone/>
            </a:pPr>
            <a:endParaRPr>
              <a:latin typeface="Trebuchet MS"/>
              <a:ea typeface="Trebuchet MS"/>
              <a:cs typeface="Trebuchet MS"/>
              <a:sym typeface="Trebuchet MS"/>
            </a:endParaRPr>
          </a:p>
        </p:txBody>
      </p:sp>
      <p:sp>
        <p:nvSpPr>
          <p:cNvPr id="213" name="Google Shape;213;g413f2b363a_0_1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65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a3722a42c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latin typeface="Trebuchet MS"/>
                <a:ea typeface="Trebuchet MS"/>
                <a:cs typeface="Trebuchet MS"/>
                <a:sym typeface="Trebuchet MS"/>
              </a:rPr>
              <a:t>[Estimated time: </a:t>
            </a:r>
            <a:r>
              <a:rPr lang="en-US" sz="1200" i="0" u="none" strike="noStrike" cap="none">
                <a:solidFill>
                  <a:schemeClr val="dk1"/>
                </a:solidFill>
                <a:latin typeface="Trebuchet MS"/>
                <a:ea typeface="Trebuchet MS"/>
                <a:cs typeface="Trebuchet MS"/>
                <a:sym typeface="Trebuchet MS"/>
              </a:rPr>
              <a:t>2-3 minutes]</a:t>
            </a:r>
            <a:endParaRPr sz="1100" i="0" u="none" strike="noStrike" cap="none">
              <a:solidFill>
                <a:schemeClr val="dk1"/>
              </a:solidFill>
              <a:latin typeface="Trebuchet MS"/>
              <a:ea typeface="Trebuchet MS"/>
              <a:cs typeface="Trebuchet MS"/>
              <a:sym typeface="Trebuchet MS"/>
            </a:endParaRPr>
          </a:p>
          <a:p>
            <a:pPr marL="457200" marR="0" lvl="0" indent="-228600" algn="l" rtl="0">
              <a:lnSpc>
                <a:spcPct val="100000"/>
              </a:lnSpc>
              <a:spcBef>
                <a:spcPts val="0"/>
              </a:spcBef>
              <a:spcAft>
                <a:spcPts val="0"/>
              </a:spcAft>
              <a:buClr>
                <a:srgbClr val="000000"/>
              </a:buClr>
              <a:buSzPts val="1400"/>
              <a:buFont typeface="Arial"/>
              <a:buNone/>
            </a:pPr>
            <a:endParaRPr>
              <a:latin typeface="Trebuchet MS"/>
              <a:ea typeface="Trebuchet MS"/>
              <a:cs typeface="Trebuchet MS"/>
              <a:sym typeface="Trebuchet MS"/>
            </a:endParaRPr>
          </a:p>
          <a:p>
            <a:pPr marL="0" lvl="0" indent="0" algn="l" rtl="0">
              <a:lnSpc>
                <a:spcPct val="100000"/>
              </a:lnSpc>
              <a:spcBef>
                <a:spcPts val="0"/>
              </a:spcBef>
              <a:spcAft>
                <a:spcPts val="0"/>
              </a:spcAft>
              <a:buSzPts val="1400"/>
              <a:buNone/>
            </a:pPr>
            <a:r>
              <a:rPr lang="en-US" sz="1200" i="0" u="none" strike="noStrike" cap="none">
                <a:solidFill>
                  <a:schemeClr val="dk1"/>
                </a:solidFill>
                <a:latin typeface="Trebuchet MS"/>
                <a:ea typeface="Trebuchet MS"/>
                <a:cs typeface="Trebuchet MS"/>
                <a:sym typeface="Trebuchet MS"/>
              </a:rPr>
              <a:t>Address any Parking Lot questions, comments, and/or concerns</a:t>
            </a:r>
            <a:endParaRPr sz="1200" i="0" u="none" strike="noStrike" cap="none">
              <a:solidFill>
                <a:schemeClr val="dk1"/>
              </a:solidFill>
              <a:latin typeface="Trebuchet MS"/>
              <a:ea typeface="Trebuchet MS"/>
              <a:cs typeface="Trebuchet MS"/>
              <a:sym typeface="Trebuchet MS"/>
            </a:endParaRPr>
          </a:p>
        </p:txBody>
      </p:sp>
      <p:sp>
        <p:nvSpPr>
          <p:cNvPr id="223" name="Google Shape;223;g5a3722a42c_1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5520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17" name="Google Shape;17;p2"/>
          <p:cNvSpPr txBox="1">
            <a:spLocks noGrp="1"/>
          </p:cNvSpPr>
          <p:nvPr>
            <p:ph type="ctrTitle"/>
          </p:nvPr>
        </p:nvSpPr>
        <p:spPr>
          <a:xfrm>
            <a:off x="685800" y="3355923"/>
            <a:ext cx="7772400" cy="1526927"/>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
          <p:cNvSpPr txBox="1">
            <a:spLocks noGrp="1"/>
          </p:cNvSpPr>
          <p:nvPr>
            <p:ph type="subTitle" idx="1"/>
          </p:nvPr>
        </p:nvSpPr>
        <p:spPr>
          <a:xfrm>
            <a:off x="1143000" y="5093063"/>
            <a:ext cx="6858000" cy="443429"/>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
        <p:cNvGrpSpPr/>
        <p:nvPr/>
      </p:nvGrpSpPr>
      <p:grpSpPr>
        <a:xfrm>
          <a:off x="0" y="0"/>
          <a:ext cx="0" cy="0"/>
          <a:chOff x="0" y="0"/>
          <a:chExt cx="0" cy="0"/>
        </a:xfrm>
      </p:grpSpPr>
      <p:sp>
        <p:nvSpPr>
          <p:cNvPr id="58" name="Google Shape;5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11"/>
          <p:cNvSpPr txBox="1"/>
          <p:nvPr/>
        </p:nvSpPr>
        <p:spPr>
          <a:xfrm>
            <a:off x="-8330" y="6602864"/>
            <a:ext cx="2895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2"/>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1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 name="Google Shape;66;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pic>
        <p:nvPicPr>
          <p:cNvPr id="76" name="Google Shape;76;p1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77" name="Google Shape;77;p15"/>
          <p:cNvSpPr txBox="1">
            <a:spLocks noGrp="1"/>
          </p:cNvSpPr>
          <p:nvPr>
            <p:ph type="ctrTitle"/>
          </p:nvPr>
        </p:nvSpPr>
        <p:spPr>
          <a:xfrm>
            <a:off x="685800" y="3355923"/>
            <a:ext cx="7772400" cy="1527000"/>
          </a:xfrm>
          <a:prstGeom prst="rect">
            <a:avLst/>
          </a:prstGeom>
          <a:noFill/>
          <a:ln>
            <a:noFill/>
          </a:ln>
        </p:spPr>
        <p:txBody>
          <a:bodyPr spcFirstLastPara="1" wrap="square" lIns="0" tIns="0" rIns="0" bIns="0" anchor="t" anchorCtr="0"/>
          <a:lstStyle>
            <a:lvl1pPr marR="0" lvl="0" algn="ctr" rtl="0">
              <a:lnSpc>
                <a:spcPct val="9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78" name="Google Shape;78;p15"/>
          <p:cNvSpPr txBox="1">
            <a:spLocks noGrp="1"/>
          </p:cNvSpPr>
          <p:nvPr>
            <p:ph type="subTitle" idx="1"/>
          </p:nvPr>
        </p:nvSpPr>
        <p:spPr>
          <a:xfrm>
            <a:off x="1143000" y="5093063"/>
            <a:ext cx="6858000" cy="443400"/>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9" name="Google Shape;79;p15"/>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0" name="Google Shape;80;p15" title="Colorado Department of Education logo"/>
          <p:cNvPicPr preferRelativeResize="0"/>
          <p:nvPr/>
        </p:nvPicPr>
        <p:blipFill rotWithShape="1">
          <a:blip r:embed="rId3">
            <a:alphaModFix/>
          </a:blip>
          <a:srcRect/>
          <a:stretch/>
        </p:blipFill>
        <p:spPr>
          <a:xfrm>
            <a:off x="2326382" y="1746979"/>
            <a:ext cx="4491234" cy="8190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81"/>
        <p:cNvGrpSpPr/>
        <p:nvPr/>
      </p:nvGrpSpPr>
      <p:grpSpPr>
        <a:xfrm>
          <a:off x="0" y="0"/>
          <a:ext cx="0" cy="0"/>
          <a:chOff x="0" y="0"/>
          <a:chExt cx="0" cy="0"/>
        </a:xfrm>
      </p:grpSpPr>
      <p:pic>
        <p:nvPicPr>
          <p:cNvPr id="82" name="Google Shape;82;p16"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83" name="Google Shape;83;p16"/>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84" name="Google Shape;84;p16"/>
          <p:cNvSpPr txBox="1">
            <a:spLocks noGrp="1"/>
          </p:cNvSpPr>
          <p:nvPr>
            <p:ph type="body" idx="1"/>
          </p:nvPr>
        </p:nvSpPr>
        <p:spPr>
          <a:xfrm>
            <a:off x="628650" y="1463040"/>
            <a:ext cx="78867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6"/>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86" name="Google Shape;86;p16"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87"/>
        <p:cNvGrpSpPr/>
        <p:nvPr/>
      </p:nvGrpSpPr>
      <p:grpSpPr>
        <a:xfrm>
          <a:off x="0" y="0"/>
          <a:ext cx="0" cy="0"/>
          <a:chOff x="0" y="0"/>
          <a:chExt cx="0" cy="0"/>
        </a:xfrm>
      </p:grpSpPr>
      <p:pic>
        <p:nvPicPr>
          <p:cNvPr id="88" name="Google Shape;88;p17"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9" name="Google Shape;89;p17"/>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90" name="Google Shape;90;p1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91" name="Google Shape;91;p17"/>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2"/>
        <p:cNvGrpSpPr/>
        <p:nvPr/>
      </p:nvGrpSpPr>
      <p:grpSpPr>
        <a:xfrm>
          <a:off x="0" y="0"/>
          <a:ext cx="0" cy="0"/>
          <a:chOff x="0" y="0"/>
          <a:chExt cx="0" cy="0"/>
        </a:xfrm>
      </p:grpSpPr>
      <p:sp>
        <p:nvSpPr>
          <p:cNvPr id="93" name="Google Shape;93;p18"/>
          <p:cNvSpPr txBox="1">
            <a:spLocks noGrp="1"/>
          </p:cNvSpPr>
          <p:nvPr>
            <p:ph type="body" idx="1"/>
          </p:nvPr>
        </p:nvSpPr>
        <p:spPr>
          <a:xfrm>
            <a:off x="274320"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4" name="Google Shape;94;p18"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95" name="Google Shape;95;p18"/>
          <p:cNvSpPr txBox="1">
            <a:spLocks noGrp="1"/>
          </p:cNvSpPr>
          <p:nvPr>
            <p:ph type="title"/>
          </p:nvPr>
        </p:nvSpPr>
        <p:spPr>
          <a:xfrm>
            <a:off x="274320" y="274320"/>
            <a:ext cx="7886700" cy="710100"/>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6" name="Google Shape;96;p18"/>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18"/>
          <p:cNvSpPr txBox="1">
            <a:spLocks noGrp="1"/>
          </p:cNvSpPr>
          <p:nvPr>
            <p:ph type="body" idx="2"/>
          </p:nvPr>
        </p:nvSpPr>
        <p:spPr>
          <a:xfrm>
            <a:off x="4736254" y="1463040"/>
            <a:ext cx="4011000" cy="4351200"/>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98" name="Google Shape;98;p18"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99"/>
        <p:cNvGrpSpPr/>
        <p:nvPr/>
      </p:nvGrpSpPr>
      <p:grpSpPr>
        <a:xfrm>
          <a:off x="0" y="0"/>
          <a:ext cx="0" cy="0"/>
          <a:chOff x="0" y="0"/>
          <a:chExt cx="0" cy="0"/>
        </a:xfrm>
      </p:grpSpPr>
      <p:pic>
        <p:nvPicPr>
          <p:cNvPr id="100" name="Google Shape;100;p19"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1" name="Google Shape;101;p19"/>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02" name="Google Shape;102;p19"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3" name="Google Shape;103;p19"/>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104"/>
        <p:cNvGrpSpPr/>
        <p:nvPr/>
      </p:nvGrpSpPr>
      <p:grpSpPr>
        <a:xfrm>
          <a:off x="0" y="0"/>
          <a:ext cx="0" cy="0"/>
          <a:chOff x="0" y="0"/>
          <a:chExt cx="0" cy="0"/>
        </a:xfrm>
      </p:grpSpPr>
      <p:pic>
        <p:nvPicPr>
          <p:cNvPr id="105" name="Google Shape;105;p20"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6" name="Google Shape;106;p20"/>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07" name="Google Shape;107;p20"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108" name="Google Shape;108;p20"/>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pic>
        <p:nvPicPr>
          <p:cNvPr id="110" name="Google Shape;110;p21"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1" name="Google Shape;111;p21"/>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112" name="Google Shape;112;p21"/>
          <p:cNvSpPr txBox="1">
            <a:spLocks noGrp="1"/>
          </p:cNvSpPr>
          <p:nvPr>
            <p:ph type="ctrTitle"/>
          </p:nvPr>
        </p:nvSpPr>
        <p:spPr>
          <a:xfrm>
            <a:off x="685800" y="2062163"/>
            <a:ext cx="7772400" cy="23877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pic>
        <p:nvPicPr>
          <p:cNvPr id="113" name="Google Shape;113;p21"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 Blue">
  <p:cSld name="Section Divider - Blue">
    <p:spTree>
      <p:nvGrpSpPr>
        <p:cNvPr id="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 name="Google Shape;23;p3"/>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 name="Google Shape;24;p3"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25" name="Google Shape;25;p3"/>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274320" y="6356351"/>
            <a:ext cx="4677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11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7"/>
        <p:cNvGrpSpPr/>
        <p:nvPr/>
      </p:nvGrpSpPr>
      <p:grpSpPr>
        <a:xfrm>
          <a:off x="0" y="0"/>
          <a:ext cx="0" cy="0"/>
          <a:chOff x="0" y="0"/>
          <a:chExt cx="0" cy="0"/>
        </a:xfrm>
      </p:grpSpPr>
      <p:sp>
        <p:nvSpPr>
          <p:cNvPr id="118" name="Google Shape;118;p2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 name="Google Shape;119;p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0" name="Google Shape;120;p24"/>
          <p:cNvSpPr txBox="1"/>
          <p:nvPr/>
        </p:nvSpPr>
        <p:spPr>
          <a:xfrm>
            <a:off x="-8330" y="6602864"/>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45454C"/>
                </a:solidFill>
                <a:latin typeface="Calibri"/>
                <a:ea typeface="Calibri"/>
                <a:cs typeface="Calibri"/>
                <a:sym typeface="Calibri"/>
              </a:rPr>
              <a:t>‹#›</a:t>
            </a:fld>
            <a:endParaRPr sz="800" b="1" i="0" u="none" strike="noStrike" cap="none">
              <a:solidFill>
                <a:srgbClr val="45454C"/>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1"/>
        <p:cNvGrpSpPr/>
        <p:nvPr/>
      </p:nvGrpSpPr>
      <p:grpSpPr>
        <a:xfrm>
          <a:off x="0" y="0"/>
          <a:ext cx="0" cy="0"/>
          <a:chOff x="0" y="0"/>
          <a:chExt cx="0" cy="0"/>
        </a:xfrm>
      </p:grpSpPr>
      <p:sp>
        <p:nvSpPr>
          <p:cNvPr id="122" name="Google Shape;122;p25"/>
          <p:cNvSpPr txBox="1">
            <a:spLocks noGrp="1"/>
          </p:cNvSpPr>
          <p:nvPr>
            <p:ph type="body" idx="1"/>
          </p:nvPr>
        </p:nvSpPr>
        <p:spPr>
          <a:xfrm>
            <a:off x="311700" y="5640967"/>
            <a:ext cx="5998800" cy="7983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2400"/>
              <a:buFont typeface="PT Sans Narrow"/>
              <a:buNone/>
              <a:defRPr sz="2400" b="0" i="0" u="none" strike="noStrike" cap="none">
                <a:solidFill>
                  <a:schemeClr val="dk1"/>
                </a:solidFill>
                <a:latin typeface="PT Sans Narrow"/>
                <a:ea typeface="PT Sans Narrow"/>
                <a:cs typeface="PT Sans Narrow"/>
                <a:sym typeface="PT Sans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126" name="Google Shape;126;p26"/>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6"/>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6"/>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
  <p:cSld name="OBJECT">
    <p:spTree>
      <p:nvGrpSpPr>
        <p:cNvPr id="1"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28" name="Google Shape;28;p4"/>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628650" y="1463040"/>
            <a:ext cx="7886700"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rgbClr val="5C6670"/>
              </a:buClr>
              <a:buSzPts val="2400"/>
              <a:buFont typeface="Arial"/>
              <a:buNone/>
              <a:defRPr sz="2400" b="0" i="0" u="none" strike="noStrike" cap="none">
                <a:solidFill>
                  <a:srgbClr val="5C6670"/>
                </a:solidFill>
                <a:latin typeface="Trebuchet MS"/>
                <a:ea typeface="Trebuchet MS"/>
                <a:cs typeface="Trebuchet MS"/>
                <a:sym typeface="Trebuchet MS"/>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274320"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 name="Google Shape;34;p5" title="Header graphic"/>
          <p:cNvPicPr preferRelativeResize="0"/>
          <p:nvPr/>
        </p:nvPicPr>
        <p:blipFill rotWithShape="1">
          <a:blip r:embed="rId2">
            <a:alphaModFix/>
          </a:blip>
          <a:srcRect/>
          <a:stretch/>
        </p:blipFill>
        <p:spPr>
          <a:xfrm>
            <a:off x="0" y="0"/>
            <a:ext cx="9144000" cy="1257300"/>
          </a:xfrm>
          <a:prstGeom prst="rect">
            <a:avLst/>
          </a:prstGeom>
          <a:noFill/>
          <a:ln>
            <a:noFill/>
          </a:ln>
        </p:spPr>
      </p:pic>
      <p:sp>
        <p:nvSpPr>
          <p:cNvPr id="35" name="Google Shape;35;p5"/>
          <p:cNvSpPr txBox="1">
            <a:spLocks noGrp="1"/>
          </p:cNvSpPr>
          <p:nvPr>
            <p:ph type="title"/>
          </p:nvPr>
        </p:nvSpPr>
        <p:spPr>
          <a:xfrm>
            <a:off x="274320" y="274320"/>
            <a:ext cx="7886700" cy="710141"/>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5"/>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2"/>
          </p:nvPr>
        </p:nvSpPr>
        <p:spPr>
          <a:xfrm>
            <a:off x="4736254" y="1463040"/>
            <a:ext cx="4011083" cy="4351338"/>
          </a:xfrm>
          <a:prstGeom prst="rect">
            <a:avLst/>
          </a:prstGeom>
          <a:noFill/>
          <a:ln>
            <a:noFill/>
          </a:ln>
        </p:spPr>
        <p:txBody>
          <a:bodyPr spcFirstLastPara="1" wrap="square" lIns="0" tIns="0" rIns="0" bIns="0" anchor="t" anchorCtr="0"/>
          <a:lstStyle>
            <a:lvl1pPr marL="457200" marR="0" lvl="0" indent="-228600" algn="l" rtl="0">
              <a:lnSpc>
                <a:spcPct val="10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8" name="Google Shape;38;p5" title="CDE logo"/>
          <p:cNvPicPr preferRelativeResize="0"/>
          <p:nvPr/>
        </p:nvPicPr>
        <p:blipFill rotWithShape="1">
          <a:blip r:embed="rId3">
            <a:alphaModFix/>
          </a:blip>
          <a:srcRect/>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Divider - green">
  <p:cSld name="Section Divider - green">
    <p:spTree>
      <p:nvGrpSpPr>
        <p:cNvPr id="1"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1" name="Google Shape;41;p6"/>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2" name="Google Shape;42;p6"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3" name="Google Shape;43;p6"/>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divider - blue to green">
  <p:cSld name="Section divider - blue to green">
    <p:spTree>
      <p:nvGrpSpPr>
        <p:cNvPr id="1"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6" name="Google Shape;46;p7"/>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 name="Google Shape;47;p7"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
        <p:nvSpPr>
          <p:cNvPr id="48" name="Google Shape;48;p7"/>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 name="Google Shape;51;p8"/>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0" marR="0" lvl="1" indent="0" algn="ctr" rtl="0">
              <a:spcBef>
                <a:spcPts val="0"/>
              </a:spcBef>
              <a:buNone/>
              <a:defRPr sz="1200" b="0" i="0" u="none" strike="noStrike" cap="none">
                <a:solidFill>
                  <a:schemeClr val="lt1"/>
                </a:solidFill>
                <a:latin typeface="Calibri"/>
                <a:ea typeface="Calibri"/>
                <a:cs typeface="Calibri"/>
                <a:sym typeface="Calibri"/>
              </a:defRPr>
            </a:lvl2pPr>
            <a:lvl3pPr marL="0" marR="0" lvl="2" indent="0" algn="ctr" rtl="0">
              <a:spcBef>
                <a:spcPts val="0"/>
              </a:spcBef>
              <a:buNone/>
              <a:defRPr sz="1200" b="0" i="0" u="none" strike="noStrike" cap="none">
                <a:solidFill>
                  <a:schemeClr val="lt1"/>
                </a:solidFill>
                <a:latin typeface="Calibri"/>
                <a:ea typeface="Calibri"/>
                <a:cs typeface="Calibri"/>
                <a:sym typeface="Calibri"/>
              </a:defRPr>
            </a:lvl3pPr>
            <a:lvl4pPr marL="0" marR="0" lvl="3" indent="0" algn="ctr" rtl="0">
              <a:spcBef>
                <a:spcPts val="0"/>
              </a:spcBef>
              <a:buNone/>
              <a:defRPr sz="1200" b="0" i="0" u="none" strike="noStrike" cap="none">
                <a:solidFill>
                  <a:schemeClr val="lt1"/>
                </a:solidFill>
                <a:latin typeface="Calibri"/>
                <a:ea typeface="Calibri"/>
                <a:cs typeface="Calibri"/>
                <a:sym typeface="Calibri"/>
              </a:defRPr>
            </a:lvl4pPr>
            <a:lvl5pPr marL="0" marR="0" lvl="4" indent="0" algn="ctr" rtl="0">
              <a:spcBef>
                <a:spcPts val="0"/>
              </a:spcBef>
              <a:buNone/>
              <a:defRPr sz="1200" b="0" i="0" u="none" strike="noStrike" cap="none">
                <a:solidFill>
                  <a:schemeClr val="lt1"/>
                </a:solidFill>
                <a:latin typeface="Calibri"/>
                <a:ea typeface="Calibri"/>
                <a:cs typeface="Calibri"/>
                <a:sym typeface="Calibri"/>
              </a:defRPr>
            </a:lvl5pPr>
            <a:lvl6pPr marL="0" marR="0" lvl="5" indent="0" algn="ctr" rtl="0">
              <a:spcBef>
                <a:spcPts val="0"/>
              </a:spcBef>
              <a:buNone/>
              <a:defRPr sz="1200" b="0" i="0" u="none" strike="noStrike" cap="none">
                <a:solidFill>
                  <a:schemeClr val="lt1"/>
                </a:solidFill>
                <a:latin typeface="Calibri"/>
                <a:ea typeface="Calibri"/>
                <a:cs typeface="Calibri"/>
                <a:sym typeface="Calibri"/>
              </a:defRPr>
            </a:lvl6pPr>
            <a:lvl7pPr marL="0" marR="0" lvl="6" indent="0" algn="ctr" rtl="0">
              <a:spcBef>
                <a:spcPts val="0"/>
              </a:spcBef>
              <a:buNone/>
              <a:defRPr sz="1200" b="0" i="0" u="none" strike="noStrike" cap="none">
                <a:solidFill>
                  <a:schemeClr val="lt1"/>
                </a:solidFill>
                <a:latin typeface="Calibri"/>
                <a:ea typeface="Calibri"/>
                <a:cs typeface="Calibri"/>
                <a:sym typeface="Calibri"/>
              </a:defRPr>
            </a:lvl7pPr>
            <a:lvl8pPr marL="0" marR="0" lvl="7" indent="0" algn="ctr" rtl="0">
              <a:spcBef>
                <a:spcPts val="0"/>
              </a:spcBef>
              <a:buNone/>
              <a:defRPr sz="1200" b="0" i="0" u="none" strike="noStrike" cap="none">
                <a:solidFill>
                  <a:schemeClr val="lt1"/>
                </a:solidFill>
                <a:latin typeface="Calibri"/>
                <a:ea typeface="Calibri"/>
                <a:cs typeface="Calibri"/>
                <a:sym typeface="Calibri"/>
              </a:defRPr>
            </a:lvl8pPr>
            <a:lvl9pPr marL="0" marR="0" lvl="8" indent="0" algn="ctr" rtl="0">
              <a:spcBef>
                <a:spcPts val="0"/>
              </a:spcBef>
              <a:buNone/>
              <a:defRPr sz="12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
        <p:nvSpPr>
          <p:cNvPr id="52" name="Google Shape;52;p8"/>
          <p:cNvSpPr txBox="1">
            <a:spLocks noGrp="1"/>
          </p:cNvSpPr>
          <p:nvPr>
            <p:ph type="ctrTitle"/>
          </p:nvPr>
        </p:nvSpPr>
        <p:spPr>
          <a:xfrm>
            <a:off x="685800" y="2062163"/>
            <a:ext cx="7772400" cy="2387600"/>
          </a:xfrm>
          <a:prstGeom prst="rect">
            <a:avLst/>
          </a:prstGeom>
          <a:noFill/>
          <a:ln>
            <a:noFill/>
          </a:ln>
        </p:spPr>
        <p:txBody>
          <a:bodyPr spcFirstLastPara="1" wrap="square" lIns="0" tIns="0" rIns="0" bIns="0" anchor="ctr" anchorCtr="0"/>
          <a:lstStyle>
            <a:lvl1pPr marR="0" lvl="0" algn="ctr" rtl="0">
              <a:lnSpc>
                <a:spcPct val="9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 name="Google Shape;53;p8" title="CDE logo"/>
          <p:cNvPicPr preferRelativeResize="0"/>
          <p:nvPr/>
        </p:nvPicPr>
        <p:blipFill rotWithShape="1">
          <a:blip r:embed="rId3">
            <a:alphaModFix/>
          </a:blip>
          <a:srcRect/>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page number"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sldNum" idx="12"/>
          </p:nvPr>
        </p:nvSpPr>
        <p:spPr>
          <a:xfrm>
            <a:off x="274320" y="6356351"/>
            <a:ext cx="46778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0" marR="0" lvl="1" indent="0" algn="ctr" rtl="0">
              <a:spcBef>
                <a:spcPts val="0"/>
              </a:spcBef>
              <a:buNone/>
              <a:defRPr sz="1200" b="0" i="0" u="none" strike="noStrike" cap="none">
                <a:solidFill>
                  <a:srgbClr val="888888"/>
                </a:solidFill>
                <a:latin typeface="Calibri"/>
                <a:ea typeface="Calibri"/>
                <a:cs typeface="Calibri"/>
                <a:sym typeface="Calibri"/>
              </a:defRPr>
            </a:lvl2pPr>
            <a:lvl3pPr marL="0" marR="0" lvl="2" indent="0" algn="ctr" rtl="0">
              <a:spcBef>
                <a:spcPts val="0"/>
              </a:spcBef>
              <a:buNone/>
              <a:defRPr sz="1200" b="0" i="0" u="none" strike="noStrike" cap="none">
                <a:solidFill>
                  <a:srgbClr val="888888"/>
                </a:solidFill>
                <a:latin typeface="Calibri"/>
                <a:ea typeface="Calibri"/>
                <a:cs typeface="Calibri"/>
                <a:sym typeface="Calibri"/>
              </a:defRPr>
            </a:lvl3pPr>
            <a:lvl4pPr marL="0" marR="0" lvl="3" indent="0" algn="ctr" rtl="0">
              <a:spcBef>
                <a:spcPts val="0"/>
              </a:spcBef>
              <a:buNone/>
              <a:defRPr sz="1200" b="0" i="0" u="none" strike="noStrike" cap="none">
                <a:solidFill>
                  <a:srgbClr val="888888"/>
                </a:solidFill>
                <a:latin typeface="Calibri"/>
                <a:ea typeface="Calibri"/>
                <a:cs typeface="Calibri"/>
                <a:sym typeface="Calibri"/>
              </a:defRPr>
            </a:lvl4pPr>
            <a:lvl5pPr marL="0" marR="0" lvl="4" indent="0" algn="ctr" rtl="0">
              <a:spcBef>
                <a:spcPts val="0"/>
              </a:spcBef>
              <a:buNone/>
              <a:defRPr sz="1200" b="0" i="0" u="none" strike="noStrike" cap="none">
                <a:solidFill>
                  <a:srgbClr val="888888"/>
                </a:solidFill>
                <a:latin typeface="Calibri"/>
                <a:ea typeface="Calibri"/>
                <a:cs typeface="Calibri"/>
                <a:sym typeface="Calibri"/>
              </a:defRPr>
            </a:lvl5pPr>
            <a:lvl6pPr marL="0" marR="0" lvl="5" indent="0" algn="ctr" rtl="0">
              <a:spcBef>
                <a:spcPts val="0"/>
              </a:spcBef>
              <a:buNone/>
              <a:defRPr sz="1200" b="0" i="0" u="none" strike="noStrike" cap="none">
                <a:solidFill>
                  <a:srgbClr val="888888"/>
                </a:solidFill>
                <a:latin typeface="Calibri"/>
                <a:ea typeface="Calibri"/>
                <a:cs typeface="Calibri"/>
                <a:sym typeface="Calibri"/>
              </a:defRPr>
            </a:lvl6pPr>
            <a:lvl7pPr marL="0" marR="0" lvl="6" indent="0" algn="ctr" rtl="0">
              <a:spcBef>
                <a:spcPts val="0"/>
              </a:spcBef>
              <a:buNone/>
              <a:defRPr sz="1200" b="0" i="0" u="none" strike="noStrike" cap="none">
                <a:solidFill>
                  <a:srgbClr val="888888"/>
                </a:solidFill>
                <a:latin typeface="Calibri"/>
                <a:ea typeface="Calibri"/>
                <a:cs typeface="Calibri"/>
                <a:sym typeface="Calibri"/>
              </a:defRPr>
            </a:lvl7pPr>
            <a:lvl8pPr marL="0" marR="0" lvl="7" indent="0" algn="ctr" rtl="0">
              <a:spcBef>
                <a:spcPts val="0"/>
              </a:spcBef>
              <a:buNone/>
              <a:defRPr sz="1200" b="0" i="0" u="none" strike="noStrike" cap="none">
                <a:solidFill>
                  <a:srgbClr val="888888"/>
                </a:solidFill>
                <a:latin typeface="Calibri"/>
                <a:ea typeface="Calibri"/>
                <a:cs typeface="Calibri"/>
                <a:sym typeface="Calibri"/>
              </a:defRPr>
            </a:lvl8pPr>
            <a:lvl9pPr marL="0" marR="0" lvl="8" indent="0" algn="ctr" rtl="0">
              <a:spcBef>
                <a:spcPts val="0"/>
              </a:spcBef>
              <a:buNone/>
              <a:defRPr sz="12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no page number">
  <p:cSld name="Blank - no page number">
    <p:spTree>
      <p:nvGrpSpPr>
        <p:cNvPr id="1"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27"/>
          <p:cNvGrpSpPr/>
          <p:nvPr/>
        </p:nvGrpSpPr>
        <p:grpSpPr>
          <a:xfrm>
            <a:off x="-19330" y="0"/>
            <a:ext cx="1433609" cy="1433609"/>
            <a:chOff x="87840" y="134578"/>
            <a:chExt cx="1433609" cy="1433609"/>
          </a:xfrm>
        </p:grpSpPr>
        <p:sp>
          <p:nvSpPr>
            <p:cNvPr id="138" name="Google Shape;138;p27"/>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39" name="Google Shape;139;p27"/>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40" name="Google Shape;140;p27"/>
          <p:cNvSpPr txBox="1"/>
          <p:nvPr/>
        </p:nvSpPr>
        <p:spPr>
          <a:xfrm>
            <a:off x="457925" y="3495525"/>
            <a:ext cx="8364900" cy="270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a:solidFill>
                  <a:schemeClr val="dk1"/>
                </a:solidFill>
                <a:latin typeface="Trebuchet MS"/>
                <a:ea typeface="Trebuchet MS"/>
                <a:cs typeface="Trebuchet MS"/>
                <a:sym typeface="Trebuchet MS"/>
              </a:rPr>
              <a:t>Module 13:</a:t>
            </a:r>
            <a:endParaRPr sz="4800">
              <a:solidFill>
                <a:schemeClr val="dk1"/>
              </a:solidFill>
              <a:latin typeface="Trebuchet MS"/>
              <a:ea typeface="Trebuchet MS"/>
              <a:cs typeface="Trebuchet MS"/>
              <a:sym typeface="Trebuchet MS"/>
            </a:endParaRPr>
          </a:p>
          <a:p>
            <a:pPr marL="0" lvl="0" indent="0" algn="ctr" rtl="0">
              <a:spcBef>
                <a:spcPts val="1000"/>
              </a:spcBef>
              <a:spcAft>
                <a:spcPts val="0"/>
              </a:spcAft>
              <a:buNone/>
            </a:pPr>
            <a:r>
              <a:rPr lang="en-US" sz="4800">
                <a:solidFill>
                  <a:schemeClr val="dk1"/>
                </a:solidFill>
                <a:latin typeface="Trebuchet MS"/>
                <a:ea typeface="Trebuchet MS"/>
                <a:cs typeface="Trebuchet MS"/>
                <a:sym typeface="Trebuchet MS"/>
              </a:rPr>
              <a:t>Exploring the Instructional Shifts Inherent in the 2020 CAS </a:t>
            </a:r>
            <a:endParaRPr sz="4800">
              <a:solidFill>
                <a:schemeClr val="dk1"/>
              </a:solidFill>
              <a:latin typeface="Trebuchet MS"/>
              <a:ea typeface="Trebuchet MS"/>
              <a:cs typeface="Trebuchet MS"/>
              <a:sym typeface="Trebuchet MS"/>
            </a:endParaRPr>
          </a:p>
          <a:p>
            <a:pPr marL="0" lvl="0" indent="0" algn="ctr" rtl="0">
              <a:spcBef>
                <a:spcPts val="0"/>
              </a:spcBef>
              <a:spcAft>
                <a:spcPts val="0"/>
              </a:spcAft>
              <a:buNone/>
            </a:pPr>
            <a:endParaRPr sz="4800">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8"/>
          <p:cNvSpPr txBox="1">
            <a:spLocks noGrp="1"/>
          </p:cNvSpPr>
          <p:nvPr>
            <p:ph type="title"/>
          </p:nvPr>
        </p:nvSpPr>
        <p:spPr>
          <a:xfrm>
            <a:off x="1548925" y="361750"/>
            <a:ext cx="7346700" cy="71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Goals and Objectives</a:t>
            </a:r>
            <a:endParaRPr sz="3600" i="0" u="none" strike="noStrike" cap="none">
              <a:solidFill>
                <a:srgbClr val="000000"/>
              </a:solidFill>
              <a:latin typeface="Trebuchet MS"/>
              <a:ea typeface="Trebuchet MS"/>
              <a:cs typeface="Trebuchet MS"/>
              <a:sym typeface="Trebuchet MS"/>
            </a:endParaRPr>
          </a:p>
        </p:txBody>
      </p:sp>
      <p:sp>
        <p:nvSpPr>
          <p:cNvPr id="146" name="Google Shape;146;p28"/>
          <p:cNvSpPr txBox="1">
            <a:spLocks noGrp="1"/>
          </p:cNvSpPr>
          <p:nvPr>
            <p:ph type="body" idx="1"/>
          </p:nvPr>
        </p:nvSpPr>
        <p:spPr>
          <a:xfrm>
            <a:off x="3233650" y="1433600"/>
            <a:ext cx="5815800" cy="4713000"/>
          </a:xfrm>
          <a:prstGeom prst="rect">
            <a:avLst/>
          </a:prstGeom>
          <a:noFill/>
          <a:ln>
            <a:noFill/>
          </a:ln>
        </p:spPr>
        <p:txBody>
          <a:bodyPr spcFirstLastPara="1" wrap="square" lIns="0" tIns="0" rIns="0" bIns="0" anchor="t" anchorCtr="0">
            <a:noAutofit/>
          </a:bodyPr>
          <a:lstStyle/>
          <a:p>
            <a:pPr marL="342900" lvl="0" indent="0" algn="l" rtl="0">
              <a:spcBef>
                <a:spcPts val="0"/>
              </a:spcBef>
              <a:spcAft>
                <a:spcPts val="0"/>
              </a:spcAft>
              <a:buClr>
                <a:schemeClr val="dk1"/>
              </a:buClr>
              <a:buSzPts val="1100"/>
              <a:buFont typeface="Arial"/>
              <a:buNone/>
            </a:pPr>
            <a:r>
              <a:rPr lang="en-US">
                <a:solidFill>
                  <a:srgbClr val="000000"/>
                </a:solidFill>
              </a:rPr>
              <a:t>Educators will be able to: </a:t>
            </a:r>
            <a:endParaRPr>
              <a:solidFill>
                <a:srgbClr val="000000"/>
              </a:solidFill>
            </a:endParaRPr>
          </a:p>
          <a:p>
            <a:pPr marL="1371600" lvl="0" indent="-381000" algn="l" rtl="0">
              <a:spcBef>
                <a:spcPts val="1000"/>
              </a:spcBef>
              <a:spcAft>
                <a:spcPts val="0"/>
              </a:spcAft>
              <a:buClr>
                <a:srgbClr val="000000"/>
              </a:buClr>
              <a:buSzPts val="2400"/>
              <a:buAutoNum type="arabicPeriod"/>
            </a:pPr>
            <a:r>
              <a:rPr lang="en-US">
                <a:solidFill>
                  <a:srgbClr val="000000"/>
                </a:solidFill>
              </a:rPr>
              <a:t>Identify the implicit instructional shifts in the Revised 2020 CAS.</a:t>
            </a:r>
            <a:endParaRPr>
              <a:solidFill>
                <a:srgbClr val="000000"/>
              </a:solidFill>
            </a:endParaRPr>
          </a:p>
          <a:p>
            <a:pPr marL="1371600" lvl="0" indent="-381000" algn="l" rtl="0">
              <a:spcBef>
                <a:spcPts val="1000"/>
              </a:spcBef>
              <a:spcAft>
                <a:spcPts val="0"/>
              </a:spcAft>
              <a:buClr>
                <a:srgbClr val="000000"/>
              </a:buClr>
              <a:buSzPts val="2400"/>
              <a:buAutoNum type="arabicPeriod"/>
            </a:pPr>
            <a:r>
              <a:rPr lang="en-US">
                <a:solidFill>
                  <a:srgbClr val="000000"/>
                </a:solidFill>
              </a:rPr>
              <a:t>Explore what the students should be </a:t>
            </a:r>
            <a:r>
              <a:rPr lang="en-US" i="1">
                <a:solidFill>
                  <a:srgbClr val="000000"/>
                </a:solidFill>
              </a:rPr>
              <a:t>doing</a:t>
            </a:r>
            <a:r>
              <a:rPr lang="en-US">
                <a:solidFill>
                  <a:srgbClr val="000000"/>
                </a:solidFill>
              </a:rPr>
              <a:t> as evidenced in the Revised 2020 CAS.</a:t>
            </a:r>
            <a:endParaRPr>
              <a:solidFill>
                <a:srgbClr val="000000"/>
              </a:solidFill>
            </a:endParaRPr>
          </a:p>
          <a:p>
            <a:pPr marL="1371600" lvl="0" indent="-381000" algn="l" rtl="0">
              <a:spcBef>
                <a:spcPts val="1000"/>
              </a:spcBef>
              <a:spcAft>
                <a:spcPts val="0"/>
              </a:spcAft>
              <a:buClr>
                <a:srgbClr val="000000"/>
              </a:buClr>
              <a:buSzPts val="2400"/>
              <a:buAutoNum type="arabicPeriod"/>
            </a:pPr>
            <a:r>
              <a:rPr lang="en-US">
                <a:solidFill>
                  <a:srgbClr val="000000"/>
                </a:solidFill>
              </a:rPr>
              <a:t>Discuss the importance of matching instructional planning to what the students should be </a:t>
            </a:r>
            <a:r>
              <a:rPr lang="en-US" i="1">
                <a:solidFill>
                  <a:srgbClr val="000000"/>
                </a:solidFill>
              </a:rPr>
              <a:t>doing</a:t>
            </a:r>
            <a:r>
              <a:rPr lang="en-US">
                <a:solidFill>
                  <a:srgbClr val="000000"/>
                </a:solidFill>
              </a:rPr>
              <a:t> as evidenced in the Revised 2020 CAS.</a:t>
            </a:r>
            <a:endParaRPr sz="3000">
              <a:solidFill>
                <a:srgbClr val="000000"/>
              </a:solidFill>
            </a:endParaRPr>
          </a:p>
          <a:p>
            <a:pPr marL="0" lvl="0" indent="0" algn="l" rtl="0">
              <a:spcBef>
                <a:spcPts val="1000"/>
              </a:spcBef>
              <a:spcAft>
                <a:spcPts val="0"/>
              </a:spcAft>
              <a:buNone/>
            </a:pPr>
            <a:endParaRPr>
              <a:solidFill>
                <a:srgbClr val="000000"/>
              </a:solidFill>
            </a:endParaRPr>
          </a:p>
        </p:txBody>
      </p:sp>
      <p:grpSp>
        <p:nvGrpSpPr>
          <p:cNvPr id="147" name="Google Shape;147;p28"/>
          <p:cNvGrpSpPr/>
          <p:nvPr/>
        </p:nvGrpSpPr>
        <p:grpSpPr>
          <a:xfrm>
            <a:off x="-19330" y="0"/>
            <a:ext cx="1433700" cy="1433700"/>
            <a:chOff x="87840" y="134578"/>
            <a:chExt cx="1433700" cy="1433700"/>
          </a:xfrm>
        </p:grpSpPr>
        <p:sp>
          <p:nvSpPr>
            <p:cNvPr id="148" name="Google Shape;148;p28"/>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49" name="Google Shape;149;p28"/>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50" name="Google Shape;150;p28"/>
          <p:cNvPicPr preferRelativeResize="0"/>
          <p:nvPr/>
        </p:nvPicPr>
        <p:blipFill>
          <a:blip r:embed="rId4">
            <a:alphaModFix/>
          </a:blip>
          <a:stretch>
            <a:fillRect/>
          </a:stretch>
        </p:blipFill>
        <p:spPr>
          <a:xfrm>
            <a:off x="0" y="2365175"/>
            <a:ext cx="3233652" cy="32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1433700" y="361800"/>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 Warm-up</a:t>
            </a:r>
            <a:endParaRPr sz="3600" i="0" u="none" strike="noStrike" cap="none">
              <a:solidFill>
                <a:srgbClr val="000000"/>
              </a:solidFill>
              <a:latin typeface="Trebuchet MS"/>
              <a:ea typeface="Trebuchet MS"/>
              <a:cs typeface="Trebuchet MS"/>
              <a:sym typeface="Trebuchet MS"/>
            </a:endParaRPr>
          </a:p>
        </p:txBody>
      </p:sp>
      <p:sp>
        <p:nvSpPr>
          <p:cNvPr id="157" name="Google Shape;157;p29"/>
          <p:cNvSpPr txBox="1">
            <a:spLocks noGrp="1"/>
          </p:cNvSpPr>
          <p:nvPr>
            <p:ph type="body" idx="1"/>
          </p:nvPr>
        </p:nvSpPr>
        <p:spPr>
          <a:xfrm>
            <a:off x="696125" y="1444450"/>
            <a:ext cx="8325900" cy="710100"/>
          </a:xfrm>
          <a:prstGeom prst="rect">
            <a:avLst/>
          </a:prstGeom>
          <a:noFill/>
          <a:ln>
            <a:noFill/>
          </a:ln>
        </p:spPr>
        <p:txBody>
          <a:bodyPr spcFirstLastPara="1" wrap="square" lIns="0" tIns="0" rIns="0" bIns="0" anchor="t" anchorCtr="0">
            <a:noAutofit/>
          </a:bodyPr>
          <a:lstStyle/>
          <a:p>
            <a:pPr marL="457200" marR="0" lvl="0" indent="-381000" algn="l" rtl="0">
              <a:lnSpc>
                <a:spcPct val="100000"/>
              </a:lnSpc>
              <a:spcBef>
                <a:spcPts val="1000"/>
              </a:spcBef>
              <a:spcAft>
                <a:spcPts val="0"/>
              </a:spcAft>
              <a:buClr>
                <a:srgbClr val="000000"/>
              </a:buClr>
              <a:buSzPts val="2400"/>
              <a:buAutoNum type="arabicPeriod"/>
            </a:pPr>
            <a:r>
              <a:rPr lang="en-US">
                <a:solidFill>
                  <a:srgbClr val="000000"/>
                </a:solidFill>
                <a:highlight>
                  <a:srgbClr val="FFFFFF"/>
                </a:highlight>
              </a:rPr>
              <a:t>On your notecatcher sign your name 5 times.</a:t>
            </a:r>
            <a:endParaRPr>
              <a:solidFill>
                <a:srgbClr val="000000"/>
              </a:solidFill>
              <a:highlight>
                <a:srgbClr val="FFFFFF"/>
              </a:highlight>
            </a:endParaRPr>
          </a:p>
          <a:p>
            <a:pPr marL="0" marR="0" lvl="0" indent="0" algn="l" rtl="0">
              <a:lnSpc>
                <a:spcPct val="100000"/>
              </a:lnSpc>
              <a:spcBef>
                <a:spcPts val="1000"/>
              </a:spcBef>
              <a:spcAft>
                <a:spcPts val="0"/>
              </a:spcAft>
              <a:buNone/>
            </a:pPr>
            <a:endParaRPr>
              <a:solidFill>
                <a:srgbClr val="000000"/>
              </a:solidFill>
              <a:highlight>
                <a:srgbClr val="FFFFFF"/>
              </a:highlight>
            </a:endParaRPr>
          </a:p>
          <a:p>
            <a:pPr marL="0" marR="0" lvl="0" indent="0" algn="l" rtl="0">
              <a:lnSpc>
                <a:spcPct val="100000"/>
              </a:lnSpc>
              <a:spcBef>
                <a:spcPts val="1000"/>
              </a:spcBef>
              <a:spcAft>
                <a:spcPts val="0"/>
              </a:spcAft>
              <a:buNone/>
            </a:pPr>
            <a:endParaRPr sz="3000">
              <a:solidFill>
                <a:srgbClr val="595959"/>
              </a:solidFill>
              <a:highlight>
                <a:srgbClr val="FFFFFF"/>
              </a:highlight>
            </a:endParaRPr>
          </a:p>
          <a:p>
            <a:pPr marL="342900" marR="0" lvl="0" indent="-190500" algn="l" rtl="0">
              <a:lnSpc>
                <a:spcPct val="100000"/>
              </a:lnSpc>
              <a:spcBef>
                <a:spcPts val="1000"/>
              </a:spcBef>
              <a:spcAft>
                <a:spcPts val="0"/>
              </a:spcAft>
              <a:buClr>
                <a:srgbClr val="5C6670"/>
              </a:buClr>
              <a:buSzPts val="2400"/>
              <a:buFont typeface="Arial"/>
              <a:buNone/>
            </a:pPr>
            <a:endParaRPr sz="3000" i="0" u="none" strike="noStrike" cap="none">
              <a:solidFill>
                <a:srgbClr val="595959"/>
              </a:solidFill>
            </a:endParaRPr>
          </a:p>
          <a:p>
            <a:pPr marL="342900" marR="0" lvl="0" indent="-190500" algn="l" rtl="0">
              <a:lnSpc>
                <a:spcPct val="100000"/>
              </a:lnSpc>
              <a:spcBef>
                <a:spcPts val="1000"/>
              </a:spcBef>
              <a:spcAft>
                <a:spcPts val="0"/>
              </a:spcAft>
              <a:buClr>
                <a:srgbClr val="5C6670"/>
              </a:buClr>
              <a:buSzPts val="2400"/>
              <a:buFont typeface="Arial"/>
              <a:buNone/>
            </a:pPr>
            <a:endParaRPr sz="3000" i="0" u="none" strike="noStrike" cap="none">
              <a:solidFill>
                <a:srgbClr val="5C6670"/>
              </a:solidFill>
            </a:endParaRPr>
          </a:p>
        </p:txBody>
      </p:sp>
      <p:grpSp>
        <p:nvGrpSpPr>
          <p:cNvPr id="158" name="Google Shape;158;p29"/>
          <p:cNvGrpSpPr/>
          <p:nvPr/>
        </p:nvGrpSpPr>
        <p:grpSpPr>
          <a:xfrm>
            <a:off x="0" y="0"/>
            <a:ext cx="1433700" cy="1433700"/>
            <a:chOff x="87840" y="134578"/>
            <a:chExt cx="1433700" cy="1433700"/>
          </a:xfrm>
        </p:grpSpPr>
        <p:sp>
          <p:nvSpPr>
            <p:cNvPr id="159" name="Google Shape;159;p29"/>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60" name="Google Shape;160;p29"/>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61" name="Google Shape;161;p29"/>
          <p:cNvPicPr preferRelativeResize="0"/>
          <p:nvPr/>
        </p:nvPicPr>
        <p:blipFill>
          <a:blip r:embed="rId4">
            <a:alphaModFix/>
          </a:blip>
          <a:stretch>
            <a:fillRect/>
          </a:stretch>
        </p:blipFill>
        <p:spPr>
          <a:xfrm>
            <a:off x="2467100" y="3763750"/>
            <a:ext cx="4385150" cy="2609700"/>
          </a:xfrm>
          <a:prstGeom prst="rect">
            <a:avLst/>
          </a:prstGeom>
          <a:noFill/>
          <a:ln>
            <a:noFill/>
          </a:ln>
        </p:spPr>
      </p:pic>
      <p:sp>
        <p:nvSpPr>
          <p:cNvPr id="162" name="Google Shape;162;p29"/>
          <p:cNvSpPr txBox="1"/>
          <p:nvPr/>
        </p:nvSpPr>
        <p:spPr>
          <a:xfrm>
            <a:off x="592975" y="1977725"/>
            <a:ext cx="8102700" cy="8802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a:solidFill>
                  <a:schemeClr val="dk1"/>
                </a:solidFill>
                <a:highlight>
                  <a:schemeClr val="lt1"/>
                </a:highlight>
                <a:latin typeface="Trebuchet MS"/>
                <a:ea typeface="Trebuchet MS"/>
                <a:cs typeface="Trebuchet MS"/>
                <a:sym typeface="Trebuchet MS"/>
              </a:rPr>
              <a:t>2.  Sign your name 5 more times.</a:t>
            </a:r>
            <a:endParaRPr sz="2400">
              <a:solidFill>
                <a:schemeClr val="dk1"/>
              </a:solidFill>
              <a:highlight>
                <a:schemeClr val="lt1"/>
              </a:highlight>
              <a:latin typeface="Trebuchet MS"/>
              <a:ea typeface="Trebuchet MS"/>
              <a:cs typeface="Trebuchet MS"/>
              <a:sym typeface="Trebuchet MS"/>
            </a:endParaRPr>
          </a:p>
          <a:p>
            <a:pPr marL="0" lvl="0" indent="0" algn="l" rtl="0">
              <a:spcBef>
                <a:spcPts val="1000"/>
              </a:spcBef>
              <a:spcAft>
                <a:spcPts val="0"/>
              </a:spcAft>
              <a:buNone/>
            </a:pPr>
            <a:endParaRPr>
              <a:latin typeface="Calibri"/>
              <a:ea typeface="Calibri"/>
              <a:cs typeface="Calibri"/>
              <a:sym typeface="Calibri"/>
            </a:endParaRPr>
          </a:p>
        </p:txBody>
      </p:sp>
      <p:sp>
        <p:nvSpPr>
          <p:cNvPr id="163" name="Google Shape;163;p29"/>
          <p:cNvSpPr txBox="1"/>
          <p:nvPr/>
        </p:nvSpPr>
        <p:spPr>
          <a:xfrm>
            <a:off x="612750" y="2604100"/>
            <a:ext cx="8635800" cy="7101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sz="2400">
                <a:solidFill>
                  <a:schemeClr val="dk1"/>
                </a:solidFill>
                <a:highlight>
                  <a:schemeClr val="lt1"/>
                </a:highlight>
                <a:latin typeface="Trebuchet MS"/>
                <a:ea typeface="Trebuchet MS"/>
                <a:cs typeface="Trebuchet MS"/>
                <a:sym typeface="Trebuchet MS"/>
              </a:rPr>
              <a:t>3.  Switch hands and sign with your other hand 5 more times</a:t>
            </a: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1414375" y="361800"/>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 Is a Verb </a:t>
            </a:r>
            <a:r>
              <a:rPr lang="en-US" sz="3600" i="1">
                <a:latin typeface="Trebuchet MS"/>
                <a:ea typeface="Trebuchet MS"/>
                <a:cs typeface="Trebuchet MS"/>
                <a:sym typeface="Trebuchet MS"/>
              </a:rPr>
              <a:t>just</a:t>
            </a:r>
            <a:r>
              <a:rPr lang="en-US" sz="3600">
                <a:latin typeface="Trebuchet MS"/>
                <a:ea typeface="Trebuchet MS"/>
                <a:cs typeface="Trebuchet MS"/>
                <a:sym typeface="Trebuchet MS"/>
              </a:rPr>
              <a:t> a Verb?</a:t>
            </a:r>
            <a:endParaRPr sz="3600" u="none" strike="noStrike" cap="none">
              <a:solidFill>
                <a:srgbClr val="000000"/>
              </a:solidFill>
              <a:latin typeface="Trebuchet MS"/>
              <a:ea typeface="Trebuchet MS"/>
              <a:cs typeface="Trebuchet MS"/>
              <a:sym typeface="Trebuchet MS"/>
            </a:endParaRPr>
          </a:p>
        </p:txBody>
      </p:sp>
      <p:sp>
        <p:nvSpPr>
          <p:cNvPr id="170" name="Google Shape;170;p30"/>
          <p:cNvSpPr txBox="1">
            <a:spLocks noGrp="1"/>
          </p:cNvSpPr>
          <p:nvPr>
            <p:ph type="body" idx="1"/>
          </p:nvPr>
        </p:nvSpPr>
        <p:spPr>
          <a:xfrm>
            <a:off x="393000" y="1315875"/>
            <a:ext cx="8358000" cy="2146200"/>
          </a:xfrm>
          <a:prstGeom prst="rect">
            <a:avLst/>
          </a:prstGeom>
          <a:noFill/>
          <a:ln>
            <a:noFill/>
          </a:ln>
        </p:spPr>
        <p:txBody>
          <a:bodyPr spcFirstLastPara="1" wrap="square" lIns="0" tIns="0" rIns="0" bIns="0" anchor="t" anchorCtr="0">
            <a:noAutofit/>
          </a:bodyPr>
          <a:lstStyle/>
          <a:p>
            <a:pPr marL="0" lvl="0" indent="0" algn="ctr" rtl="0">
              <a:spcBef>
                <a:spcPts val="1000"/>
              </a:spcBef>
              <a:spcAft>
                <a:spcPts val="0"/>
              </a:spcAft>
              <a:buClr>
                <a:srgbClr val="5C6670"/>
              </a:buClr>
              <a:buSzPts val="2400"/>
              <a:buFont typeface="Arial"/>
              <a:buNone/>
            </a:pPr>
            <a:r>
              <a:rPr lang="en-US">
                <a:solidFill>
                  <a:srgbClr val="000000"/>
                </a:solidFill>
              </a:rPr>
              <a:t>Does your current instructional planning reflect the inclusion of the skills students should be demonstrating?  For example, if students are “evaluating primary sources…,” what should instruction look like in order for the students to conduct an evaluation of primary sources? What should they be </a:t>
            </a:r>
            <a:r>
              <a:rPr lang="en-US" u="sng">
                <a:solidFill>
                  <a:srgbClr val="000000"/>
                </a:solidFill>
              </a:rPr>
              <a:t>doing</a:t>
            </a:r>
            <a:r>
              <a:rPr lang="en-US">
                <a:solidFill>
                  <a:srgbClr val="000000"/>
                </a:solidFill>
              </a:rPr>
              <a:t>?</a:t>
            </a:r>
            <a:endParaRPr>
              <a:solidFill>
                <a:srgbClr val="000000"/>
              </a:solidFill>
            </a:endParaRPr>
          </a:p>
          <a:p>
            <a:pPr marL="0" lvl="0" indent="0" algn="ctr" rtl="0">
              <a:spcBef>
                <a:spcPts val="1000"/>
              </a:spcBef>
              <a:spcAft>
                <a:spcPts val="0"/>
              </a:spcAft>
              <a:buNone/>
            </a:pPr>
            <a:endParaRPr>
              <a:solidFill>
                <a:srgbClr val="000000"/>
              </a:solidFill>
              <a:latin typeface="Trebuchet MS"/>
              <a:ea typeface="Trebuchet MS"/>
              <a:cs typeface="Trebuchet MS"/>
              <a:sym typeface="Trebuchet MS"/>
            </a:endParaRPr>
          </a:p>
        </p:txBody>
      </p:sp>
      <p:grpSp>
        <p:nvGrpSpPr>
          <p:cNvPr id="171" name="Google Shape;171;p30"/>
          <p:cNvGrpSpPr/>
          <p:nvPr/>
        </p:nvGrpSpPr>
        <p:grpSpPr>
          <a:xfrm>
            <a:off x="-19330" y="0"/>
            <a:ext cx="1433700" cy="1433700"/>
            <a:chOff x="87840" y="134578"/>
            <a:chExt cx="1433700" cy="1433700"/>
          </a:xfrm>
        </p:grpSpPr>
        <p:sp>
          <p:nvSpPr>
            <p:cNvPr id="172" name="Google Shape;172;p30"/>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3" name="Google Shape;173;p30"/>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174" name="Google Shape;174;p30"/>
          <p:cNvPicPr preferRelativeResize="0"/>
          <p:nvPr/>
        </p:nvPicPr>
        <p:blipFill>
          <a:blip r:embed="rId4">
            <a:alphaModFix/>
          </a:blip>
          <a:stretch>
            <a:fillRect/>
          </a:stretch>
        </p:blipFill>
        <p:spPr>
          <a:xfrm>
            <a:off x="268550" y="3525837"/>
            <a:ext cx="1982875" cy="2977925"/>
          </a:xfrm>
          <a:prstGeom prst="rect">
            <a:avLst/>
          </a:prstGeom>
          <a:noFill/>
          <a:ln>
            <a:noFill/>
          </a:ln>
        </p:spPr>
      </p:pic>
      <p:pic>
        <p:nvPicPr>
          <p:cNvPr id="175" name="Google Shape;175;p30"/>
          <p:cNvPicPr preferRelativeResize="0"/>
          <p:nvPr/>
        </p:nvPicPr>
        <p:blipFill>
          <a:blip r:embed="rId5">
            <a:alphaModFix/>
          </a:blip>
          <a:stretch>
            <a:fillRect/>
          </a:stretch>
        </p:blipFill>
        <p:spPr>
          <a:xfrm>
            <a:off x="2458585" y="3941688"/>
            <a:ext cx="3375792" cy="2146200"/>
          </a:xfrm>
          <a:prstGeom prst="rect">
            <a:avLst/>
          </a:prstGeom>
          <a:noFill/>
          <a:ln>
            <a:noFill/>
          </a:ln>
        </p:spPr>
      </p:pic>
      <p:pic>
        <p:nvPicPr>
          <p:cNvPr id="176" name="Google Shape;176;p30"/>
          <p:cNvPicPr preferRelativeResize="0"/>
          <p:nvPr/>
        </p:nvPicPr>
        <p:blipFill>
          <a:blip r:embed="rId6">
            <a:alphaModFix/>
          </a:blip>
          <a:stretch>
            <a:fillRect/>
          </a:stretch>
        </p:blipFill>
        <p:spPr>
          <a:xfrm>
            <a:off x="6041525" y="4020888"/>
            <a:ext cx="2969125" cy="1987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1369050" y="366275"/>
            <a:ext cx="6993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 </a:t>
            </a:r>
            <a:r>
              <a:rPr lang="en-US" sz="3600" u="sng">
                <a:latin typeface="Trebuchet MS"/>
                <a:ea typeface="Trebuchet MS"/>
                <a:cs typeface="Trebuchet MS"/>
                <a:sym typeface="Trebuchet MS"/>
              </a:rPr>
              <a:t>Doing </a:t>
            </a:r>
            <a:r>
              <a:rPr lang="en-US" sz="3600">
                <a:latin typeface="Trebuchet MS"/>
                <a:ea typeface="Trebuchet MS"/>
                <a:cs typeface="Trebuchet MS"/>
                <a:sym typeface="Trebuchet MS"/>
              </a:rPr>
              <a:t>is a Verb!</a:t>
            </a:r>
            <a:endParaRPr sz="3600" u="none" strike="noStrike" cap="none">
              <a:solidFill>
                <a:srgbClr val="000000"/>
              </a:solidFill>
              <a:latin typeface="Trebuchet MS"/>
              <a:ea typeface="Trebuchet MS"/>
              <a:cs typeface="Trebuchet MS"/>
              <a:sym typeface="Trebuchet MS"/>
            </a:endParaRPr>
          </a:p>
        </p:txBody>
      </p:sp>
      <p:sp>
        <p:nvSpPr>
          <p:cNvPr id="183" name="Google Shape;183;p31"/>
          <p:cNvSpPr txBox="1">
            <a:spLocks noGrp="1"/>
          </p:cNvSpPr>
          <p:nvPr>
            <p:ph type="body" idx="1"/>
          </p:nvPr>
        </p:nvSpPr>
        <p:spPr>
          <a:xfrm>
            <a:off x="393350" y="1433700"/>
            <a:ext cx="8577600" cy="32430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Clr>
                <a:srgbClr val="5C6670"/>
              </a:buClr>
              <a:buSzPts val="2400"/>
              <a:buFont typeface="Arial"/>
              <a:buNone/>
            </a:pPr>
            <a:r>
              <a:rPr lang="en-US">
                <a:solidFill>
                  <a:srgbClr val="000000"/>
                </a:solidFill>
              </a:rPr>
              <a:t>Scenario:</a:t>
            </a:r>
            <a:endParaRPr>
              <a:solidFill>
                <a:srgbClr val="000000"/>
              </a:solidFill>
            </a:endParaRPr>
          </a:p>
          <a:p>
            <a:pPr marL="457200" lvl="0" indent="-381000" algn="l" rtl="0">
              <a:spcBef>
                <a:spcPts val="1000"/>
              </a:spcBef>
              <a:spcAft>
                <a:spcPts val="0"/>
              </a:spcAft>
              <a:buClr>
                <a:srgbClr val="000000"/>
              </a:buClr>
              <a:buSzPts val="2400"/>
              <a:buChar char="●"/>
            </a:pPr>
            <a:r>
              <a:rPr lang="en-US">
                <a:solidFill>
                  <a:srgbClr val="000000"/>
                </a:solidFill>
              </a:rPr>
              <a:t>High School Standard 1: History, GLE2, EO.b - Investigate causes and effects of significant events throughout United States History</a:t>
            </a:r>
            <a:endParaRPr>
              <a:solidFill>
                <a:srgbClr val="000000"/>
              </a:solidFill>
            </a:endParaRPr>
          </a:p>
          <a:p>
            <a:pPr marL="457200" lvl="0" indent="-381000" algn="l" rtl="0">
              <a:spcBef>
                <a:spcPts val="0"/>
              </a:spcBef>
              <a:spcAft>
                <a:spcPts val="0"/>
              </a:spcAft>
              <a:buClr>
                <a:srgbClr val="000000"/>
              </a:buClr>
              <a:buSzPts val="2400"/>
              <a:buChar char="●"/>
            </a:pPr>
            <a:r>
              <a:rPr lang="en-US">
                <a:solidFill>
                  <a:srgbClr val="000000"/>
                </a:solidFill>
              </a:rPr>
              <a:t>The EO asks students to “investigate” (what the students are </a:t>
            </a:r>
            <a:r>
              <a:rPr lang="en-US" i="1">
                <a:solidFill>
                  <a:srgbClr val="000000"/>
                </a:solidFill>
              </a:rPr>
              <a:t>doing</a:t>
            </a:r>
            <a:r>
              <a:rPr lang="en-US">
                <a:solidFill>
                  <a:srgbClr val="000000"/>
                </a:solidFill>
              </a:rPr>
              <a:t>)</a:t>
            </a:r>
            <a:endParaRPr>
              <a:solidFill>
                <a:srgbClr val="000000"/>
              </a:solidFill>
            </a:endParaRPr>
          </a:p>
          <a:p>
            <a:pPr marL="914400" lvl="1" indent="-381000" algn="l" rtl="0">
              <a:spcBef>
                <a:spcPts val="0"/>
              </a:spcBef>
              <a:spcAft>
                <a:spcPts val="0"/>
              </a:spcAft>
              <a:buClr>
                <a:srgbClr val="000000"/>
              </a:buClr>
              <a:buSzPts val="2400"/>
              <a:buFont typeface="Trebuchet MS"/>
              <a:buChar char="○"/>
            </a:pPr>
            <a:r>
              <a:rPr lang="en-US" sz="2400">
                <a:solidFill>
                  <a:srgbClr val="000000"/>
                </a:solidFill>
                <a:latin typeface="Trebuchet MS"/>
                <a:ea typeface="Trebuchet MS"/>
                <a:cs typeface="Trebuchet MS"/>
                <a:sym typeface="Trebuchet MS"/>
              </a:rPr>
              <a:t>What should instruction look like so that students are conducting an investigation?</a:t>
            </a:r>
            <a:endParaRPr sz="2400">
              <a:solidFill>
                <a:srgbClr val="000000"/>
              </a:solidFill>
              <a:latin typeface="Trebuchet MS"/>
              <a:ea typeface="Trebuchet MS"/>
              <a:cs typeface="Trebuchet MS"/>
              <a:sym typeface="Trebuchet MS"/>
            </a:endParaRPr>
          </a:p>
        </p:txBody>
      </p:sp>
      <p:grpSp>
        <p:nvGrpSpPr>
          <p:cNvPr id="184" name="Google Shape;184;p31"/>
          <p:cNvGrpSpPr/>
          <p:nvPr/>
        </p:nvGrpSpPr>
        <p:grpSpPr>
          <a:xfrm>
            <a:off x="-19330" y="0"/>
            <a:ext cx="1433700" cy="1433700"/>
            <a:chOff x="87840" y="134578"/>
            <a:chExt cx="1433700" cy="1433700"/>
          </a:xfrm>
        </p:grpSpPr>
        <p:sp>
          <p:nvSpPr>
            <p:cNvPr id="185" name="Google Shape;185;p31"/>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86" name="Google Shape;186;p31"/>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187" name="Google Shape;187;p31"/>
          <p:cNvSpPr txBox="1"/>
          <p:nvPr/>
        </p:nvSpPr>
        <p:spPr>
          <a:xfrm>
            <a:off x="317150" y="4505875"/>
            <a:ext cx="8840100" cy="1179000"/>
          </a:xfrm>
          <a:prstGeom prst="rect">
            <a:avLst/>
          </a:prstGeom>
          <a:noFill/>
          <a:ln>
            <a:noFill/>
          </a:ln>
        </p:spPr>
        <p:txBody>
          <a:bodyPr spcFirstLastPara="1" wrap="square" lIns="91425" tIns="91425" rIns="91425" bIns="91425" anchor="t" anchorCtr="0">
            <a:noAutofit/>
          </a:bodyPr>
          <a:lstStyle/>
          <a:p>
            <a:pPr marL="1371600" lvl="2" indent="-381000" algn="l" rtl="0">
              <a:spcBef>
                <a:spcPts val="500"/>
              </a:spcBef>
              <a:spcAft>
                <a:spcPts val="0"/>
              </a:spcAft>
              <a:buClr>
                <a:schemeClr val="dk1"/>
              </a:buClr>
              <a:buSzPts val="2400"/>
              <a:buFont typeface="Trebuchet MS"/>
              <a:buChar char="■"/>
            </a:pPr>
            <a:r>
              <a:rPr lang="en-US" sz="2400">
                <a:solidFill>
                  <a:schemeClr val="dk1"/>
                </a:solidFill>
                <a:latin typeface="Trebuchet MS"/>
                <a:ea typeface="Trebuchet MS"/>
                <a:cs typeface="Trebuchet MS"/>
                <a:sym typeface="Trebuchet MS"/>
              </a:rPr>
              <a:t>Instruction: Students are provided multiple primary sources to analyze for answering the question: What are the causes and effects of the Vietnam War?”  The teacher collects the primary sources for analysis and facilitates learning stations.</a:t>
            </a:r>
            <a:endParaRPr sz="24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32"/>
          <p:cNvPicPr preferRelativeResize="0"/>
          <p:nvPr/>
        </p:nvPicPr>
        <p:blipFill>
          <a:blip r:embed="rId3">
            <a:alphaModFix/>
          </a:blip>
          <a:stretch>
            <a:fillRect/>
          </a:stretch>
        </p:blipFill>
        <p:spPr>
          <a:xfrm>
            <a:off x="0" y="0"/>
            <a:ext cx="9144000" cy="6858002"/>
          </a:xfrm>
          <a:prstGeom prst="rect">
            <a:avLst/>
          </a:prstGeom>
          <a:noFill/>
          <a:ln>
            <a:noFill/>
          </a:ln>
        </p:spPr>
      </p:pic>
      <p:sp>
        <p:nvSpPr>
          <p:cNvPr id="194" name="Google Shape;194;p32"/>
          <p:cNvSpPr/>
          <p:nvPr/>
        </p:nvSpPr>
        <p:spPr>
          <a:xfrm>
            <a:off x="969375" y="2524725"/>
            <a:ext cx="838200" cy="85725"/>
          </a:xfrm>
          <a:custGeom>
            <a:avLst/>
            <a:gdLst/>
            <a:ahLst/>
            <a:cxnLst/>
            <a:rect l="l" t="t" r="r" b="b"/>
            <a:pathLst>
              <a:path w="33528" h="3429" extrusionOk="0">
                <a:moveTo>
                  <a:pt x="381" y="0"/>
                </a:moveTo>
                <a:lnTo>
                  <a:pt x="33528" y="952"/>
                </a:lnTo>
                <a:lnTo>
                  <a:pt x="0" y="3429"/>
                </a:lnTo>
                <a:close/>
              </a:path>
            </a:pathLst>
          </a:custGeom>
          <a:noFill/>
          <a:ln>
            <a:noFill/>
          </a:ln>
        </p:spPr>
      </p:sp>
      <p:sp>
        <p:nvSpPr>
          <p:cNvPr id="195" name="Google Shape;195;p32"/>
          <p:cNvSpPr txBox="1"/>
          <p:nvPr/>
        </p:nvSpPr>
        <p:spPr>
          <a:xfrm>
            <a:off x="881350" y="2468175"/>
            <a:ext cx="685800" cy="14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96" name="Google Shape;196;p32"/>
          <p:cNvSpPr/>
          <p:nvPr/>
        </p:nvSpPr>
        <p:spPr>
          <a:xfrm>
            <a:off x="762250" y="3076500"/>
            <a:ext cx="1435800" cy="142200"/>
          </a:xfrm>
          <a:prstGeom prst="rect">
            <a:avLst/>
          </a:prstGeom>
          <a:noFill/>
          <a:ln w="2857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755725" y="1376775"/>
            <a:ext cx="496500" cy="224100"/>
          </a:xfrm>
          <a:prstGeom prst="rect">
            <a:avLst/>
          </a:prstGeom>
          <a:noFill/>
          <a:ln w="2857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4961275" y="3894000"/>
            <a:ext cx="838200" cy="224100"/>
          </a:xfrm>
          <a:prstGeom prst="rect">
            <a:avLst/>
          </a:prstGeom>
          <a:noFill/>
          <a:ln w="2857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6296075" y="4301075"/>
            <a:ext cx="600600" cy="224100"/>
          </a:xfrm>
          <a:prstGeom prst="rect">
            <a:avLst/>
          </a:prstGeom>
          <a:noFill/>
          <a:ln w="2857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p:nvPr/>
        </p:nvSpPr>
        <p:spPr>
          <a:xfrm>
            <a:off x="4877200" y="2973150"/>
            <a:ext cx="1086600" cy="142200"/>
          </a:xfrm>
          <a:prstGeom prst="rect">
            <a:avLst/>
          </a:prstGeom>
          <a:noFill/>
          <a:ln w="28575" cap="flat" cmpd="sng">
            <a:solidFill>
              <a:srgbClr val="741B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1414266" y="361760"/>
            <a:ext cx="72699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a:latin typeface="Trebuchet MS"/>
                <a:ea typeface="Trebuchet MS"/>
                <a:cs typeface="Trebuchet MS"/>
                <a:sym typeface="Trebuchet MS"/>
              </a:rPr>
              <a:t>Think, Pair, and Share</a:t>
            </a:r>
            <a:endParaRPr sz="3600" i="0" u="none" strike="noStrike" cap="none">
              <a:solidFill>
                <a:srgbClr val="000000"/>
              </a:solidFill>
              <a:latin typeface="Trebuchet MS"/>
              <a:ea typeface="Trebuchet MS"/>
              <a:cs typeface="Trebuchet MS"/>
              <a:sym typeface="Trebuchet MS"/>
            </a:endParaRPr>
          </a:p>
        </p:txBody>
      </p:sp>
      <p:grpSp>
        <p:nvGrpSpPr>
          <p:cNvPr id="206" name="Google Shape;206;p33"/>
          <p:cNvGrpSpPr/>
          <p:nvPr/>
        </p:nvGrpSpPr>
        <p:grpSpPr>
          <a:xfrm>
            <a:off x="-19330" y="0"/>
            <a:ext cx="1433609" cy="1433609"/>
            <a:chOff x="87840" y="134578"/>
            <a:chExt cx="1433609" cy="1433609"/>
          </a:xfrm>
        </p:grpSpPr>
        <p:sp>
          <p:nvSpPr>
            <p:cNvPr id="207" name="Google Shape;207;p33"/>
            <p:cNvSpPr/>
            <p:nvPr/>
          </p:nvSpPr>
          <p:spPr>
            <a:xfrm>
              <a:off x="87840" y="134578"/>
              <a:ext cx="1433609" cy="143360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8" name="Google Shape;208;p33"/>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09" name="Google Shape;209;p33"/>
          <p:cNvSpPr txBox="1"/>
          <p:nvPr/>
        </p:nvSpPr>
        <p:spPr>
          <a:xfrm>
            <a:off x="830850" y="1557300"/>
            <a:ext cx="7604400" cy="424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Trebuchet MS"/>
                <a:ea typeface="Trebuchet MS"/>
                <a:cs typeface="Trebuchet MS"/>
                <a:sym typeface="Trebuchet MS"/>
              </a:rPr>
              <a:t>With a partner, share your observations and discuss your rationale for the way you highlighted your document.</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Did you have any “Ah ha” moments?</a:t>
            </a: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endParaRPr sz="2400">
              <a:latin typeface="Trebuchet MS"/>
              <a:ea typeface="Trebuchet MS"/>
              <a:cs typeface="Trebuchet MS"/>
              <a:sym typeface="Trebuchet MS"/>
            </a:endParaRPr>
          </a:p>
          <a:p>
            <a:pPr marL="0" lvl="0" indent="0" algn="l" rtl="0">
              <a:spcBef>
                <a:spcPts val="0"/>
              </a:spcBef>
              <a:spcAft>
                <a:spcPts val="0"/>
              </a:spcAft>
              <a:buNone/>
            </a:pPr>
            <a:r>
              <a:rPr lang="en-US" sz="2400">
                <a:latin typeface="Trebuchet MS"/>
                <a:ea typeface="Trebuchet MS"/>
                <a:cs typeface="Trebuchet MS"/>
                <a:sym typeface="Trebuchet MS"/>
              </a:rPr>
              <a:t>What do you still wonder about?</a:t>
            </a:r>
            <a:endParaRPr sz="2400">
              <a:latin typeface="Trebuchet MS"/>
              <a:ea typeface="Trebuchet MS"/>
              <a:cs typeface="Trebuchet MS"/>
              <a:sym typeface="Trebuchet MS"/>
            </a:endParaRPr>
          </a:p>
        </p:txBody>
      </p:sp>
      <p:pic>
        <p:nvPicPr>
          <p:cNvPr id="210" name="Google Shape;210;p33"/>
          <p:cNvPicPr preferRelativeResize="0"/>
          <p:nvPr/>
        </p:nvPicPr>
        <p:blipFill>
          <a:blip r:embed="rId4">
            <a:alphaModFix/>
          </a:blip>
          <a:stretch>
            <a:fillRect/>
          </a:stretch>
        </p:blipFill>
        <p:spPr>
          <a:xfrm>
            <a:off x="6184875" y="3146625"/>
            <a:ext cx="2826475" cy="2826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1490475" y="353150"/>
            <a:ext cx="73362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a:latin typeface="Trebuchet MS"/>
                <a:ea typeface="Trebuchet MS"/>
                <a:cs typeface="Trebuchet MS"/>
                <a:sym typeface="Trebuchet MS"/>
              </a:rPr>
              <a:t>Assessment: Twitter Post</a:t>
            </a:r>
            <a:endParaRPr sz="3600" i="0" u="none" strike="noStrike" cap="none">
              <a:solidFill>
                <a:srgbClr val="000000"/>
              </a:solidFill>
              <a:latin typeface="Trebuchet MS"/>
              <a:ea typeface="Trebuchet MS"/>
              <a:cs typeface="Trebuchet MS"/>
              <a:sym typeface="Trebuchet MS"/>
            </a:endParaRPr>
          </a:p>
        </p:txBody>
      </p:sp>
      <p:sp>
        <p:nvSpPr>
          <p:cNvPr id="216" name="Google Shape;216;p34"/>
          <p:cNvSpPr txBox="1">
            <a:spLocks noGrp="1"/>
          </p:cNvSpPr>
          <p:nvPr>
            <p:ph type="body" idx="1"/>
          </p:nvPr>
        </p:nvSpPr>
        <p:spPr>
          <a:xfrm>
            <a:off x="687850" y="1433700"/>
            <a:ext cx="7976100" cy="1327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000"/>
              </a:spcBef>
              <a:spcAft>
                <a:spcPts val="0"/>
              </a:spcAft>
              <a:buClr>
                <a:srgbClr val="5C6670"/>
              </a:buClr>
              <a:buSzPts val="2400"/>
              <a:buFont typeface="Arial"/>
              <a:buNone/>
            </a:pPr>
            <a:r>
              <a:rPr lang="en-US">
                <a:solidFill>
                  <a:srgbClr val="000000"/>
                </a:solidFill>
              </a:rPr>
              <a:t>Summarize the important ideas from this module in 140 characters or less!</a:t>
            </a:r>
            <a:endParaRPr>
              <a:solidFill>
                <a:srgbClr val="000000"/>
              </a:solidFill>
            </a:endParaRPr>
          </a:p>
          <a:p>
            <a:pPr marL="914400" marR="0" lvl="0" indent="0" algn="l" rtl="0">
              <a:lnSpc>
                <a:spcPct val="100000"/>
              </a:lnSpc>
              <a:spcBef>
                <a:spcPts val="1000"/>
              </a:spcBef>
              <a:spcAft>
                <a:spcPts val="0"/>
              </a:spcAft>
              <a:buNone/>
            </a:pPr>
            <a:endParaRPr sz="2000">
              <a:solidFill>
                <a:srgbClr val="000000"/>
              </a:solidFill>
            </a:endParaRPr>
          </a:p>
        </p:txBody>
      </p:sp>
      <p:grpSp>
        <p:nvGrpSpPr>
          <p:cNvPr id="217" name="Google Shape;217;p34"/>
          <p:cNvGrpSpPr/>
          <p:nvPr/>
        </p:nvGrpSpPr>
        <p:grpSpPr>
          <a:xfrm>
            <a:off x="0" y="0"/>
            <a:ext cx="1433700" cy="1433700"/>
            <a:chOff x="87840" y="134578"/>
            <a:chExt cx="1433700" cy="1433700"/>
          </a:xfrm>
        </p:grpSpPr>
        <p:sp>
          <p:nvSpPr>
            <p:cNvPr id="218" name="Google Shape;218;p34"/>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19" name="Google Shape;219;p34"/>
            <p:cNvPicPr preferRelativeResize="0"/>
            <p:nvPr/>
          </p:nvPicPr>
          <p:blipFill rotWithShape="1">
            <a:blip r:embed="rId3">
              <a:alphaModFix/>
            </a:blip>
            <a:srcRect/>
            <a:stretch/>
          </p:blipFill>
          <p:spPr>
            <a:xfrm>
              <a:off x="118809" y="134578"/>
              <a:ext cx="1371670" cy="1371670"/>
            </a:xfrm>
            <a:prstGeom prst="rect">
              <a:avLst/>
            </a:prstGeom>
            <a:noFill/>
            <a:ln>
              <a:noFill/>
            </a:ln>
          </p:spPr>
        </p:pic>
      </p:grpSp>
      <p:pic>
        <p:nvPicPr>
          <p:cNvPr id="220" name="Google Shape;220;p34"/>
          <p:cNvPicPr preferRelativeResize="0"/>
          <p:nvPr/>
        </p:nvPicPr>
        <p:blipFill>
          <a:blip r:embed="rId4">
            <a:alphaModFix/>
          </a:blip>
          <a:stretch>
            <a:fillRect/>
          </a:stretch>
        </p:blipFill>
        <p:spPr>
          <a:xfrm>
            <a:off x="2676150" y="2761500"/>
            <a:ext cx="3791700" cy="3791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1490475" y="353150"/>
            <a:ext cx="7653600" cy="710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3600" i="0" u="none" strike="noStrike" cap="none">
                <a:solidFill>
                  <a:srgbClr val="000000"/>
                </a:solidFill>
                <a:latin typeface="Trebuchet MS"/>
                <a:ea typeface="Trebuchet MS"/>
                <a:cs typeface="Trebuchet MS"/>
                <a:sym typeface="Trebuchet MS"/>
              </a:rPr>
              <a:t>Questions, Comments, &amp; Concerns</a:t>
            </a:r>
            <a:endParaRPr sz="3600" i="0" u="none" strike="noStrike" cap="none">
              <a:solidFill>
                <a:srgbClr val="000000"/>
              </a:solidFill>
              <a:latin typeface="Trebuchet MS"/>
              <a:ea typeface="Trebuchet MS"/>
              <a:cs typeface="Trebuchet MS"/>
              <a:sym typeface="Trebuchet MS"/>
            </a:endParaRPr>
          </a:p>
        </p:txBody>
      </p:sp>
      <p:grpSp>
        <p:nvGrpSpPr>
          <p:cNvPr id="226" name="Google Shape;226;p35"/>
          <p:cNvGrpSpPr/>
          <p:nvPr/>
        </p:nvGrpSpPr>
        <p:grpSpPr>
          <a:xfrm>
            <a:off x="0" y="0"/>
            <a:ext cx="1433700" cy="1433700"/>
            <a:chOff x="87840" y="134578"/>
            <a:chExt cx="1433700" cy="1433700"/>
          </a:xfrm>
        </p:grpSpPr>
        <p:sp>
          <p:nvSpPr>
            <p:cNvPr id="227" name="Google Shape;227;p35"/>
            <p:cNvSpPr/>
            <p:nvPr/>
          </p:nvSpPr>
          <p:spPr>
            <a:xfrm>
              <a:off x="87840" y="134578"/>
              <a:ext cx="1433700" cy="14337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28" name="Google Shape;228;p35"/>
            <p:cNvPicPr preferRelativeResize="0"/>
            <p:nvPr/>
          </p:nvPicPr>
          <p:blipFill rotWithShape="1">
            <a:blip r:embed="rId3">
              <a:alphaModFix/>
            </a:blip>
            <a:srcRect/>
            <a:stretch/>
          </p:blipFill>
          <p:spPr>
            <a:xfrm>
              <a:off x="118809" y="134578"/>
              <a:ext cx="1371670" cy="1371670"/>
            </a:xfrm>
            <a:prstGeom prst="rect">
              <a:avLst/>
            </a:prstGeom>
            <a:noFill/>
            <a:ln>
              <a:noFill/>
            </a:ln>
          </p:spPr>
        </p:pic>
      </p:grpSp>
      <p:sp>
        <p:nvSpPr>
          <p:cNvPr id="229" name="Google Shape;229;p35"/>
          <p:cNvSpPr txBox="1"/>
          <p:nvPr/>
        </p:nvSpPr>
        <p:spPr>
          <a:xfrm>
            <a:off x="325925" y="5110275"/>
            <a:ext cx="7998300" cy="155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i="0" u="none" strike="noStrike" cap="none">
                <a:latin typeface="Trebuchet MS"/>
                <a:ea typeface="Trebuchet MS"/>
                <a:cs typeface="Trebuchet MS"/>
                <a:sym typeface="Trebuchet MS"/>
              </a:rPr>
              <a:t>Please contact the Office of Standards and Instructional Support for additional information. Refer to the Standards Implementation guide for contact information.</a:t>
            </a:r>
            <a:endParaRPr sz="2400" i="0" u="none" strike="noStrike" cap="none">
              <a:latin typeface="Trebuchet MS"/>
              <a:ea typeface="Trebuchet MS"/>
              <a:cs typeface="Trebuchet MS"/>
              <a:sym typeface="Trebuchet MS"/>
            </a:endParaRPr>
          </a:p>
        </p:txBody>
      </p:sp>
      <p:pic>
        <p:nvPicPr>
          <p:cNvPr id="230" name="Google Shape;230;p35" descr="https://lh5.googleusercontent.com/CNoVnIbI8T84KPczJ3hn_MUyeNexK4FK8kOQXUV1bljVhsXH2NsNPODHXoqFoNqtxp-zb6c2XlRrSA1hF0hSuAS96NHAGS8QaKnIWJjTjT9KjO2Ojh5ubZHcwlbSEMQSU0bS6r9tgvY"/>
          <p:cNvPicPr preferRelativeResize="0"/>
          <p:nvPr/>
        </p:nvPicPr>
        <p:blipFill rotWithShape="1">
          <a:blip r:embed="rId4">
            <a:alphaModFix/>
          </a:blip>
          <a:srcRect/>
          <a:stretch/>
        </p:blipFill>
        <p:spPr>
          <a:xfrm>
            <a:off x="2656936" y="1746896"/>
            <a:ext cx="3363379" cy="3363379"/>
          </a:xfrm>
          <a:prstGeom prst="rect">
            <a:avLst/>
          </a:prstGeom>
          <a:noFill/>
          <a:ln>
            <a:noFill/>
          </a:ln>
        </p:spPr>
      </p:pic>
    </p:spTree>
  </p:cSld>
  <p:clrMapOvr>
    <a:masterClrMapping/>
  </p:clrMapOvr>
</p:sld>
</file>

<file path=ppt/theme/theme1.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1114</Words>
  <Application>Microsoft Office PowerPoint</Application>
  <PresentationFormat>On-screen Show (4:3)</PresentationFormat>
  <Paragraphs>92</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Noto Sans Symbols</vt:lpstr>
      <vt:lpstr>Calibri</vt:lpstr>
      <vt:lpstr>PT Sans Narrow</vt:lpstr>
      <vt:lpstr>Trebuchet MS</vt:lpstr>
      <vt:lpstr>Light Blue to Green Theme</vt:lpstr>
      <vt:lpstr>Light Blue to Green Theme</vt:lpstr>
      <vt:lpstr>PowerPoint Presentation</vt:lpstr>
      <vt:lpstr>Goals and Objectives</vt:lpstr>
      <vt:lpstr> Warm-up</vt:lpstr>
      <vt:lpstr> Is a Verb just a Verb?</vt:lpstr>
      <vt:lpstr> Doing is a Verb!</vt:lpstr>
      <vt:lpstr>PowerPoint Presentation</vt:lpstr>
      <vt:lpstr>Think, Pair, and Share</vt:lpstr>
      <vt:lpstr>Assessment: Twitter Post</vt:lpstr>
      <vt:lpstr>Questions, Comments, &amp; Concerns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Bruno, Joanna</dc:creator>
  <cp:lastModifiedBy>Bruno, Joanna</cp:lastModifiedBy>
  <cp:revision>1</cp:revision>
  <dcterms:modified xsi:type="dcterms:W3CDTF">2019-06-20T14:33:19Z</dcterms:modified>
</cp:coreProperties>
</file>