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64" r:id="rId4"/>
    <p:sldId id="259" r:id="rId5"/>
    <p:sldId id="265" r:id="rId6"/>
    <p:sldId id="266" r:id="rId7"/>
    <p:sldId id="267" r:id="rId8"/>
    <p:sldId id="268" r:id="rId9"/>
    <p:sldId id="273" r:id="rId10"/>
    <p:sldId id="274" r:id="rId11"/>
    <p:sldId id="275"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73" autoAdjust="0"/>
  </p:normalViewPr>
  <p:slideViewPr>
    <p:cSldViewPr snapToGrid="0">
      <p:cViewPr varScale="1">
        <p:scale>
          <a:sx n="77" d="100"/>
          <a:sy n="77" d="100"/>
        </p:scale>
        <p:origin x="888"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356893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highlight>
                  <a:srgbClr val="FFFFFF"/>
                </a:highlight>
              </a:rPr>
              <a:t>The framework for the Essential Skills document was influenced by the groundwork laid by the in-demand skills identified in the 2015 </a:t>
            </a:r>
            <a:r>
              <a:rPr lang="en-US" sz="1200" u="none" dirty="0">
                <a:solidFill>
                  <a:srgbClr val="3A88DD"/>
                </a:solidFill>
                <a:highlight>
                  <a:srgbClr val="FFFFFF"/>
                </a:highlight>
              </a:rPr>
              <a:t>Colorado Talent Pipeline Report: http://www.k12accountability.org/resources/For-Business-Leaders/CO_Talent_Pipeline_Report_Jan_2015.pdf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rgbClr val="3A88DD"/>
              </a:solidFill>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highlight>
                  <a:srgbClr val="FFFFFF"/>
                </a:highlight>
              </a:rPr>
              <a:t>The updated 2022 report can be found here: https://drive.google.com/file/d/1Eo2NU2URi351YCA9FXexEpK3AN7UnIkA/view?pli=1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236605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68221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22400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14129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97594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923869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cde.state.co.us/standardsandinstruction/essentialskil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standardsandinstruction/essentialskill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colorado.gov/pacific/sites/default/files/2015%20Talent%20Pipeline%20Report.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cde.state.co.us/standardsandinstruction/essentialskills" TargetMode="External"/><Relationship Id="rId5" Type="http://schemas.openxmlformats.org/officeDocument/2006/relationships/image" Target="../media/image12.jpg"/><Relationship Id="rId4" Type="http://schemas.openxmlformats.org/officeDocument/2006/relationships/hyperlink" Target="https://www.cde.state.co.us/postsecondary/grad-men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postsecondary/performanceoutcom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postsecondary/performanceoutcome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99B866-A0D5-1FCC-864D-F8DD0E4A0D26}"/>
              </a:ext>
            </a:extLst>
          </p:cNvPr>
          <p:cNvSpPr>
            <a:spLocks noGrp="1"/>
          </p:cNvSpPr>
          <p:nvPr>
            <p:ph type="ctrTitle"/>
          </p:nvPr>
        </p:nvSpPr>
        <p:spPr/>
        <p:txBody>
          <a:bodyPr/>
          <a:lstStyle/>
          <a:p>
            <a:r>
              <a:rPr lang="en" dirty="0"/>
              <a:t>Understanding Graduation Standards</a:t>
            </a:r>
            <a:endParaRPr lang="en-US" dirty="0"/>
          </a:p>
        </p:txBody>
      </p:sp>
      <p:sp>
        <p:nvSpPr>
          <p:cNvPr id="7" name="Subtitle 6">
            <a:extLst>
              <a:ext uri="{FF2B5EF4-FFF2-40B4-BE49-F238E27FC236}">
                <a16:creationId xmlns:a16="http://schemas.microsoft.com/office/drawing/2014/main" id="{354ABE22-74CD-CC8F-B91A-52D2F88E7AD0}"/>
              </a:ext>
            </a:extLst>
          </p:cNvPr>
          <p:cNvSpPr>
            <a:spLocks noGrp="1"/>
          </p:cNvSpPr>
          <p:nvPr>
            <p:ph type="subTitle" idx="1"/>
          </p:nvPr>
        </p:nvSpPr>
        <p:spPr>
          <a:xfrm>
            <a:off x="748862" y="4537417"/>
            <a:ext cx="7772400" cy="1065925"/>
          </a:xfrm>
        </p:spPr>
        <p:txBody>
          <a:bodyPr/>
          <a:lstStyle/>
          <a:p>
            <a:r>
              <a:rPr lang="en-US" dirty="0"/>
              <a:t>Essential Skills for Post-Secondary Work Readiness </a:t>
            </a:r>
          </a:p>
          <a:p>
            <a:endParaRPr lang="en-US" dirty="0"/>
          </a:p>
        </p:txBody>
      </p:sp>
      <p:sp>
        <p:nvSpPr>
          <p:cNvPr id="4" name="Slide Number Placeholder 3"/>
          <p:cNvSpPr>
            <a:spLocks noGrp="1"/>
          </p:cNvSpPr>
          <p:nvPr>
            <p:ph type="sldNum" sz="quarter" idx="12"/>
          </p:nvPr>
        </p:nvSpPr>
        <p:spPr>
          <a:xfrm>
            <a:off x="223071" y="6427018"/>
            <a:ext cx="2057400" cy="365125"/>
          </a:xfrm>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437" y="163683"/>
            <a:ext cx="5158247" cy="590603"/>
          </a:xfrm>
        </p:spPr>
        <p:txBody>
          <a:bodyPr>
            <a:normAutofit fontScale="90000"/>
          </a:bodyPr>
          <a:lstStyle/>
          <a:p>
            <a:r>
              <a:rPr lang="en-US" dirty="0"/>
              <a:t>Performance Outcomes for</a:t>
            </a:r>
            <a:br>
              <a:rPr lang="en-US" dirty="0"/>
            </a:br>
            <a:r>
              <a:rPr lang="en-US" sz="2400" dirty="0"/>
              <a:t>Collaboratively-developed, Standards-based Performance Assessment</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
        <p:nvSpPr>
          <p:cNvPr id="14" name="Google Shape;162;p20">
            <a:extLst>
              <a:ext uri="{FF2B5EF4-FFF2-40B4-BE49-F238E27FC236}">
                <a16:creationId xmlns:a16="http://schemas.microsoft.com/office/drawing/2014/main" id="{0AB18C79-E743-F395-97FE-023AE78A0653}"/>
              </a:ext>
            </a:extLst>
          </p:cNvPr>
          <p:cNvSpPr txBox="1">
            <a:spLocks/>
          </p:cNvSpPr>
          <p:nvPr/>
        </p:nvSpPr>
        <p:spPr>
          <a:xfrm>
            <a:off x="356135" y="1352505"/>
            <a:ext cx="8132400" cy="5445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r>
              <a:rPr lang="en-US" sz="2700" dirty="0">
                <a:solidFill>
                  <a:srgbClr val="1C3467"/>
                </a:solidFill>
              </a:rPr>
              <a:t>Crosswalk 2</a:t>
            </a:r>
          </a:p>
        </p:txBody>
      </p:sp>
      <p:pic>
        <p:nvPicPr>
          <p:cNvPr id="5" name="Google Shape;170;p21">
            <a:extLst>
              <a:ext uri="{FF2B5EF4-FFF2-40B4-BE49-F238E27FC236}">
                <a16:creationId xmlns:a16="http://schemas.microsoft.com/office/drawing/2014/main" id="{8D1523FD-2A2E-6A2B-09AF-0FC6D9C601FD}"/>
              </a:ext>
            </a:extLst>
          </p:cNvPr>
          <p:cNvPicPr preferRelativeResize="0"/>
          <p:nvPr/>
        </p:nvPicPr>
        <p:blipFill>
          <a:blip r:embed="rId3">
            <a:alphaModFix/>
          </a:blip>
          <a:stretch>
            <a:fillRect/>
          </a:stretch>
        </p:blipFill>
        <p:spPr>
          <a:xfrm>
            <a:off x="451084" y="1897005"/>
            <a:ext cx="8418595" cy="4254413"/>
          </a:xfrm>
          <a:prstGeom prst="rect">
            <a:avLst/>
          </a:prstGeom>
          <a:noFill/>
          <a:ln>
            <a:noFill/>
          </a:ln>
        </p:spPr>
      </p:pic>
    </p:spTree>
    <p:extLst>
      <p:ext uri="{BB962C8B-B14F-4D97-AF65-F5344CB8AC3E}">
        <p14:creationId xmlns:p14="http://schemas.microsoft.com/office/powerpoint/2010/main" val="191437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163683"/>
            <a:ext cx="5158247" cy="590603"/>
          </a:xfrm>
        </p:spPr>
        <p:txBody>
          <a:bodyPr>
            <a:normAutofit fontScale="90000"/>
          </a:bodyPr>
          <a:lstStyle/>
          <a:p>
            <a:r>
              <a:rPr lang="en-US" dirty="0"/>
              <a:t>Performance Outcomes for</a:t>
            </a:r>
            <a:br>
              <a:rPr lang="en-US" dirty="0"/>
            </a:br>
            <a:r>
              <a:rPr lang="en-US" sz="2400" dirty="0"/>
              <a:t>Collaboratively-developed, Standards-based Performance Assessment</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
        <p:nvSpPr>
          <p:cNvPr id="11" name="TextBox 10">
            <a:extLst>
              <a:ext uri="{FF2B5EF4-FFF2-40B4-BE49-F238E27FC236}">
                <a16:creationId xmlns:a16="http://schemas.microsoft.com/office/drawing/2014/main" id="{62090E0C-E1FB-7887-7CEC-CB970B2FA049}"/>
              </a:ext>
            </a:extLst>
          </p:cNvPr>
          <p:cNvSpPr txBox="1"/>
          <p:nvPr/>
        </p:nvSpPr>
        <p:spPr>
          <a:xfrm>
            <a:off x="889462" y="3984530"/>
            <a:ext cx="7705898" cy="1015663"/>
          </a:xfrm>
          <a:prstGeom prst="rect">
            <a:avLst/>
          </a:prstGeom>
          <a:noFill/>
        </p:spPr>
        <p:txBody>
          <a:bodyPr wrap="square">
            <a:spAutoFit/>
          </a:bodyPr>
          <a:lstStyle/>
          <a:p>
            <a:pPr algn="ctr"/>
            <a:r>
              <a:rPr lang="en" sz="3000" dirty="0"/>
              <a:t>Each competency is directly connected to specific success criteria linked to the domains</a:t>
            </a:r>
            <a:endParaRPr lang="en-US" sz="3000" dirty="0"/>
          </a:p>
        </p:txBody>
      </p:sp>
      <p:grpSp>
        <p:nvGrpSpPr>
          <p:cNvPr id="12" name="Google Shape;176;p22">
            <a:extLst>
              <a:ext uri="{FF2B5EF4-FFF2-40B4-BE49-F238E27FC236}">
                <a16:creationId xmlns:a16="http://schemas.microsoft.com/office/drawing/2014/main" id="{4AC86CD0-117B-B460-D341-DC67DE619FF1}"/>
              </a:ext>
            </a:extLst>
          </p:cNvPr>
          <p:cNvGrpSpPr/>
          <p:nvPr/>
        </p:nvGrpSpPr>
        <p:grpSpPr>
          <a:xfrm>
            <a:off x="3374161" y="1597084"/>
            <a:ext cx="2026813" cy="1702508"/>
            <a:chOff x="3774492" y="14668177"/>
            <a:chExt cx="313899" cy="309727"/>
          </a:xfrm>
        </p:grpSpPr>
        <p:sp>
          <p:nvSpPr>
            <p:cNvPr id="13" name="Google Shape;177;p22">
              <a:extLst>
                <a:ext uri="{FF2B5EF4-FFF2-40B4-BE49-F238E27FC236}">
                  <a16:creationId xmlns:a16="http://schemas.microsoft.com/office/drawing/2014/main" id="{9BE796A9-B14C-A432-66E8-B11E9E991651}"/>
                </a:ext>
              </a:extLst>
            </p:cNvPr>
            <p:cNvSpPr/>
            <p:nvPr/>
          </p:nvSpPr>
          <p:spPr>
            <a:xfrm>
              <a:off x="3873416" y="14819169"/>
              <a:ext cx="111114" cy="158735"/>
            </a:xfrm>
            <a:custGeom>
              <a:avLst/>
              <a:gdLst/>
              <a:ahLst/>
              <a:cxnLst/>
              <a:rect l="l" t="t" r="r" b="b"/>
              <a:pathLst>
                <a:path w="111114" h="158735" extrusionOk="0">
                  <a:moveTo>
                    <a:pt x="63516" y="1984"/>
                  </a:moveTo>
                  <a:cubicBezTo>
                    <a:pt x="60870" y="-661"/>
                    <a:pt x="56108" y="-661"/>
                    <a:pt x="53462" y="1984"/>
                  </a:cubicBezTo>
                  <a:lnTo>
                    <a:pt x="1609" y="62303"/>
                  </a:lnTo>
                  <a:cubicBezTo>
                    <a:pt x="21" y="64419"/>
                    <a:pt x="-508" y="67065"/>
                    <a:pt x="550" y="69182"/>
                  </a:cubicBezTo>
                  <a:cubicBezTo>
                    <a:pt x="1609" y="71298"/>
                    <a:pt x="3725" y="72886"/>
                    <a:pt x="6371" y="72886"/>
                  </a:cubicBezTo>
                  <a:lnTo>
                    <a:pt x="23832" y="72886"/>
                  </a:lnTo>
                  <a:lnTo>
                    <a:pt x="23303" y="157015"/>
                  </a:lnTo>
                  <a:cubicBezTo>
                    <a:pt x="23303" y="160720"/>
                    <a:pt x="25948" y="163366"/>
                    <a:pt x="29652" y="163366"/>
                  </a:cubicBezTo>
                  <a:cubicBezTo>
                    <a:pt x="29652" y="163366"/>
                    <a:pt x="29652" y="163366"/>
                    <a:pt x="29652" y="163366"/>
                  </a:cubicBezTo>
                  <a:cubicBezTo>
                    <a:pt x="33356" y="163366"/>
                    <a:pt x="36001" y="160720"/>
                    <a:pt x="36001" y="157015"/>
                  </a:cubicBezTo>
                  <a:lnTo>
                    <a:pt x="37060" y="66536"/>
                  </a:lnTo>
                  <a:cubicBezTo>
                    <a:pt x="37060" y="64949"/>
                    <a:pt x="36531" y="63361"/>
                    <a:pt x="34943" y="61774"/>
                  </a:cubicBezTo>
                  <a:cubicBezTo>
                    <a:pt x="33356" y="60187"/>
                    <a:pt x="32298" y="59658"/>
                    <a:pt x="30181" y="59658"/>
                  </a:cubicBezTo>
                  <a:lnTo>
                    <a:pt x="20128" y="59658"/>
                  </a:lnTo>
                  <a:lnTo>
                    <a:pt x="57696" y="15741"/>
                  </a:lnTo>
                  <a:lnTo>
                    <a:pt x="95263" y="59658"/>
                  </a:lnTo>
                  <a:lnTo>
                    <a:pt x="85209" y="59658"/>
                  </a:lnTo>
                  <a:cubicBezTo>
                    <a:pt x="81506" y="59658"/>
                    <a:pt x="78860" y="62303"/>
                    <a:pt x="78860" y="66007"/>
                  </a:cubicBezTo>
                  <a:lnTo>
                    <a:pt x="77802" y="156487"/>
                  </a:lnTo>
                  <a:cubicBezTo>
                    <a:pt x="77802" y="160190"/>
                    <a:pt x="80448" y="162836"/>
                    <a:pt x="84151" y="162836"/>
                  </a:cubicBezTo>
                  <a:cubicBezTo>
                    <a:pt x="84151" y="162836"/>
                    <a:pt x="84151" y="162836"/>
                    <a:pt x="84151" y="162836"/>
                  </a:cubicBezTo>
                  <a:cubicBezTo>
                    <a:pt x="87855" y="162836"/>
                    <a:pt x="90501" y="160190"/>
                    <a:pt x="90501" y="156487"/>
                  </a:cubicBezTo>
                  <a:lnTo>
                    <a:pt x="91030" y="72356"/>
                  </a:lnTo>
                  <a:lnTo>
                    <a:pt x="109020" y="72356"/>
                  </a:lnTo>
                  <a:cubicBezTo>
                    <a:pt x="111665" y="72356"/>
                    <a:pt x="113782" y="70770"/>
                    <a:pt x="114840" y="68652"/>
                  </a:cubicBezTo>
                  <a:cubicBezTo>
                    <a:pt x="115899" y="66536"/>
                    <a:pt x="115369" y="63891"/>
                    <a:pt x="113782" y="61774"/>
                  </a:cubicBezTo>
                  <a:lnTo>
                    <a:pt x="63516" y="1984"/>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4" name="Google Shape;178;p22">
              <a:extLst>
                <a:ext uri="{FF2B5EF4-FFF2-40B4-BE49-F238E27FC236}">
                  <a16:creationId xmlns:a16="http://schemas.microsoft.com/office/drawing/2014/main" id="{42E33C9A-4763-A390-A24E-B8DEC9C787B2}"/>
                </a:ext>
              </a:extLst>
            </p:cNvPr>
            <p:cNvSpPr/>
            <p:nvPr/>
          </p:nvSpPr>
          <p:spPr>
            <a:xfrm>
              <a:off x="3884231" y="14668177"/>
              <a:ext cx="89950" cy="105823"/>
            </a:xfrm>
            <a:custGeom>
              <a:avLst/>
              <a:gdLst/>
              <a:ahLst/>
              <a:cxnLst/>
              <a:rect l="l" t="t" r="r" b="b"/>
              <a:pathLst>
                <a:path w="89950" h="105823" extrusionOk="0">
                  <a:moveTo>
                    <a:pt x="17249" y="84192"/>
                  </a:moveTo>
                  <a:cubicBezTo>
                    <a:pt x="22011" y="87895"/>
                    <a:pt x="24657" y="93715"/>
                    <a:pt x="24657" y="99006"/>
                  </a:cubicBezTo>
                  <a:lnTo>
                    <a:pt x="24657" y="101123"/>
                  </a:lnTo>
                  <a:cubicBezTo>
                    <a:pt x="24657" y="104827"/>
                    <a:pt x="27302" y="107472"/>
                    <a:pt x="31006" y="107472"/>
                  </a:cubicBezTo>
                  <a:lnTo>
                    <a:pt x="63811" y="107472"/>
                  </a:lnTo>
                  <a:cubicBezTo>
                    <a:pt x="67515" y="107472"/>
                    <a:pt x="70161" y="104827"/>
                    <a:pt x="70161" y="101123"/>
                  </a:cubicBezTo>
                  <a:lnTo>
                    <a:pt x="70161" y="99536"/>
                  </a:lnTo>
                  <a:cubicBezTo>
                    <a:pt x="70161" y="93715"/>
                    <a:pt x="72806" y="88424"/>
                    <a:pt x="77569" y="84192"/>
                  </a:cubicBezTo>
                  <a:cubicBezTo>
                    <a:pt x="88151" y="75196"/>
                    <a:pt x="94500" y="61968"/>
                    <a:pt x="94500" y="47682"/>
                  </a:cubicBezTo>
                  <a:cubicBezTo>
                    <a:pt x="94500" y="33396"/>
                    <a:pt x="88151" y="20168"/>
                    <a:pt x="77039" y="10643"/>
                  </a:cubicBezTo>
                  <a:cubicBezTo>
                    <a:pt x="65928" y="1649"/>
                    <a:pt x="51113" y="-2055"/>
                    <a:pt x="36826" y="1119"/>
                  </a:cubicBezTo>
                  <a:cubicBezTo>
                    <a:pt x="18836" y="4824"/>
                    <a:pt x="4550" y="19110"/>
                    <a:pt x="846" y="37099"/>
                  </a:cubicBezTo>
                  <a:cubicBezTo>
                    <a:pt x="-2329" y="54560"/>
                    <a:pt x="3492" y="72550"/>
                    <a:pt x="17249" y="84192"/>
                  </a:cubicBezTo>
                  <a:close/>
                  <a:moveTo>
                    <a:pt x="14074" y="39745"/>
                  </a:moveTo>
                  <a:cubicBezTo>
                    <a:pt x="16720" y="27046"/>
                    <a:pt x="27302" y="16464"/>
                    <a:pt x="40001" y="13819"/>
                  </a:cubicBezTo>
                  <a:cubicBezTo>
                    <a:pt x="50583" y="11701"/>
                    <a:pt x="61166" y="14347"/>
                    <a:pt x="69103" y="20697"/>
                  </a:cubicBezTo>
                  <a:cubicBezTo>
                    <a:pt x="77039" y="27046"/>
                    <a:pt x="81801" y="37099"/>
                    <a:pt x="81801" y="47682"/>
                  </a:cubicBezTo>
                  <a:cubicBezTo>
                    <a:pt x="81801" y="57736"/>
                    <a:pt x="77569" y="67259"/>
                    <a:pt x="69632" y="74138"/>
                  </a:cubicBezTo>
                  <a:cubicBezTo>
                    <a:pt x="63282" y="79429"/>
                    <a:pt x="59049" y="86837"/>
                    <a:pt x="57991" y="94774"/>
                  </a:cubicBezTo>
                  <a:lnTo>
                    <a:pt x="37355" y="94774"/>
                  </a:lnTo>
                  <a:cubicBezTo>
                    <a:pt x="36297" y="86837"/>
                    <a:pt x="32064" y="79958"/>
                    <a:pt x="25715" y="74667"/>
                  </a:cubicBezTo>
                  <a:cubicBezTo>
                    <a:pt x="15662" y="65672"/>
                    <a:pt x="10899" y="52973"/>
                    <a:pt x="14074" y="3974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5" name="Google Shape;179;p22">
              <a:extLst>
                <a:ext uri="{FF2B5EF4-FFF2-40B4-BE49-F238E27FC236}">
                  <a16:creationId xmlns:a16="http://schemas.microsoft.com/office/drawing/2014/main" id="{0D697340-70B5-C849-5929-C3AE37379DB8}"/>
                </a:ext>
              </a:extLst>
            </p:cNvPr>
            <p:cNvSpPr/>
            <p:nvPr/>
          </p:nvSpPr>
          <p:spPr>
            <a:xfrm>
              <a:off x="3909417" y="14783584"/>
              <a:ext cx="42329" cy="10582"/>
            </a:xfrm>
            <a:custGeom>
              <a:avLst/>
              <a:gdLst/>
              <a:ahLst/>
              <a:cxnLst/>
              <a:rect l="l" t="t" r="r" b="b"/>
              <a:pathLst>
                <a:path w="42329" h="10582" extrusionOk="0">
                  <a:moveTo>
                    <a:pt x="45504" y="6349"/>
                  </a:moveTo>
                  <a:cubicBezTo>
                    <a:pt x="45504" y="2646"/>
                    <a:pt x="42859" y="0"/>
                    <a:pt x="39155" y="0"/>
                  </a:cubicBezTo>
                  <a:lnTo>
                    <a:pt x="6349" y="0"/>
                  </a:lnTo>
                  <a:cubicBezTo>
                    <a:pt x="2646" y="0"/>
                    <a:pt x="0" y="2646"/>
                    <a:pt x="0" y="6349"/>
                  </a:cubicBezTo>
                  <a:cubicBezTo>
                    <a:pt x="0" y="10053"/>
                    <a:pt x="2646" y="12698"/>
                    <a:pt x="6349" y="12698"/>
                  </a:cubicBezTo>
                  <a:lnTo>
                    <a:pt x="39155" y="12698"/>
                  </a:lnTo>
                  <a:cubicBezTo>
                    <a:pt x="42330" y="13228"/>
                    <a:pt x="45504" y="10053"/>
                    <a:pt x="45504" y="6349"/>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6" name="Google Shape;180;p22">
              <a:extLst>
                <a:ext uri="{FF2B5EF4-FFF2-40B4-BE49-F238E27FC236}">
                  <a16:creationId xmlns:a16="http://schemas.microsoft.com/office/drawing/2014/main" id="{6D1B0706-7F37-E4CA-4236-02C1C6C3CD3B}"/>
                </a:ext>
              </a:extLst>
            </p:cNvPr>
            <p:cNvSpPr/>
            <p:nvPr/>
          </p:nvSpPr>
          <p:spPr>
            <a:xfrm>
              <a:off x="3917354" y="14801575"/>
              <a:ext cx="26455" cy="10582"/>
            </a:xfrm>
            <a:custGeom>
              <a:avLst/>
              <a:gdLst/>
              <a:ahLst/>
              <a:cxnLst/>
              <a:rect l="l" t="t" r="r" b="b"/>
              <a:pathLst>
                <a:path w="26455" h="10582" extrusionOk="0">
                  <a:moveTo>
                    <a:pt x="6349" y="0"/>
                  </a:moveTo>
                  <a:cubicBezTo>
                    <a:pt x="2646" y="0"/>
                    <a:pt x="0" y="2646"/>
                    <a:pt x="0" y="6350"/>
                  </a:cubicBezTo>
                  <a:cubicBezTo>
                    <a:pt x="0" y="10054"/>
                    <a:pt x="2646" y="12700"/>
                    <a:pt x="6349" y="12700"/>
                  </a:cubicBezTo>
                  <a:lnTo>
                    <a:pt x="22752" y="12700"/>
                  </a:lnTo>
                  <a:cubicBezTo>
                    <a:pt x="26456" y="12700"/>
                    <a:pt x="29102" y="10054"/>
                    <a:pt x="29102" y="6350"/>
                  </a:cubicBezTo>
                  <a:cubicBezTo>
                    <a:pt x="29102" y="2646"/>
                    <a:pt x="26456" y="0"/>
                    <a:pt x="22752" y="0"/>
                  </a:cubicBezTo>
                  <a:lnTo>
                    <a:pt x="6349" y="0"/>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7" name="Google Shape;181;p22">
              <a:extLst>
                <a:ext uri="{FF2B5EF4-FFF2-40B4-BE49-F238E27FC236}">
                  <a16:creationId xmlns:a16="http://schemas.microsoft.com/office/drawing/2014/main" id="{4806CA06-0F66-DB7D-A5C1-587201B19E22}"/>
                </a:ext>
              </a:extLst>
            </p:cNvPr>
            <p:cNvSpPr/>
            <p:nvPr/>
          </p:nvSpPr>
          <p:spPr>
            <a:xfrm>
              <a:off x="3850294" y="14765728"/>
              <a:ext cx="31747" cy="105823"/>
            </a:xfrm>
            <a:custGeom>
              <a:avLst/>
              <a:gdLst/>
              <a:ahLst/>
              <a:cxnLst/>
              <a:rect l="l" t="t" r="r" b="b"/>
              <a:pathLst>
                <a:path w="31747" h="105823" extrusionOk="0">
                  <a:moveTo>
                    <a:pt x="14678" y="106750"/>
                  </a:moveTo>
                  <a:cubicBezTo>
                    <a:pt x="15736" y="108338"/>
                    <a:pt x="17852" y="109396"/>
                    <a:pt x="19969" y="109396"/>
                  </a:cubicBezTo>
                  <a:cubicBezTo>
                    <a:pt x="21027" y="109396"/>
                    <a:pt x="22615" y="108866"/>
                    <a:pt x="23673" y="108338"/>
                  </a:cubicBezTo>
                  <a:cubicBezTo>
                    <a:pt x="26847" y="106220"/>
                    <a:pt x="27376" y="102517"/>
                    <a:pt x="25260" y="99342"/>
                  </a:cubicBezTo>
                  <a:cubicBezTo>
                    <a:pt x="6212" y="72357"/>
                    <a:pt x="9387" y="34261"/>
                    <a:pt x="32668" y="10979"/>
                  </a:cubicBezTo>
                  <a:cubicBezTo>
                    <a:pt x="35313" y="8333"/>
                    <a:pt x="35313" y="4100"/>
                    <a:pt x="32668" y="1984"/>
                  </a:cubicBezTo>
                  <a:cubicBezTo>
                    <a:pt x="30022" y="-661"/>
                    <a:pt x="25789" y="-661"/>
                    <a:pt x="23673" y="1984"/>
                  </a:cubicBezTo>
                  <a:cubicBezTo>
                    <a:pt x="-3841" y="29498"/>
                    <a:pt x="-8075" y="75003"/>
                    <a:pt x="14678" y="106750"/>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8" name="Google Shape;182;p22">
              <a:extLst>
                <a:ext uri="{FF2B5EF4-FFF2-40B4-BE49-F238E27FC236}">
                  <a16:creationId xmlns:a16="http://schemas.microsoft.com/office/drawing/2014/main" id="{6799EE76-7F09-103B-5F12-74DD208B34D5}"/>
                </a:ext>
              </a:extLst>
            </p:cNvPr>
            <p:cNvSpPr/>
            <p:nvPr/>
          </p:nvSpPr>
          <p:spPr>
            <a:xfrm>
              <a:off x="3978732" y="14765198"/>
              <a:ext cx="31747" cy="105823"/>
            </a:xfrm>
            <a:custGeom>
              <a:avLst/>
              <a:gdLst/>
              <a:ahLst/>
              <a:cxnLst/>
              <a:rect l="l" t="t" r="r" b="b"/>
              <a:pathLst>
                <a:path w="31747" h="105823" extrusionOk="0">
                  <a:moveTo>
                    <a:pt x="1587" y="11509"/>
                  </a:moveTo>
                  <a:cubicBezTo>
                    <a:pt x="24868" y="34791"/>
                    <a:pt x="28043" y="72887"/>
                    <a:pt x="8995" y="99871"/>
                  </a:cubicBezTo>
                  <a:cubicBezTo>
                    <a:pt x="6879" y="103046"/>
                    <a:pt x="7408" y="106750"/>
                    <a:pt x="10583" y="108867"/>
                  </a:cubicBezTo>
                  <a:cubicBezTo>
                    <a:pt x="11641" y="109925"/>
                    <a:pt x="13228" y="109925"/>
                    <a:pt x="14286" y="109925"/>
                  </a:cubicBezTo>
                  <a:cubicBezTo>
                    <a:pt x="16403" y="109925"/>
                    <a:pt x="18519" y="108867"/>
                    <a:pt x="19577" y="107280"/>
                  </a:cubicBezTo>
                  <a:cubicBezTo>
                    <a:pt x="42330" y="75003"/>
                    <a:pt x="38096" y="30028"/>
                    <a:pt x="10583" y="1984"/>
                  </a:cubicBezTo>
                  <a:cubicBezTo>
                    <a:pt x="7937" y="-661"/>
                    <a:pt x="3704" y="-661"/>
                    <a:pt x="1587" y="1984"/>
                  </a:cubicBezTo>
                  <a:cubicBezTo>
                    <a:pt x="-529" y="5159"/>
                    <a:pt x="-529" y="8863"/>
                    <a:pt x="1587" y="11509"/>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9" name="Google Shape;183;p22">
              <a:extLst>
                <a:ext uri="{FF2B5EF4-FFF2-40B4-BE49-F238E27FC236}">
                  <a16:creationId xmlns:a16="http://schemas.microsoft.com/office/drawing/2014/main" id="{083AFEC0-CCCD-8938-E8EF-2CDDB16E699E}"/>
                </a:ext>
              </a:extLst>
            </p:cNvPr>
            <p:cNvSpPr/>
            <p:nvPr/>
          </p:nvSpPr>
          <p:spPr>
            <a:xfrm>
              <a:off x="3774492" y="14695752"/>
              <a:ext cx="95241" cy="253977"/>
            </a:xfrm>
            <a:custGeom>
              <a:avLst/>
              <a:gdLst/>
              <a:ahLst/>
              <a:cxnLst/>
              <a:rect l="l" t="t" r="r" b="b"/>
              <a:pathLst>
                <a:path w="95241" h="253977" extrusionOk="0">
                  <a:moveTo>
                    <a:pt x="85188" y="224876"/>
                  </a:moveTo>
                  <a:lnTo>
                    <a:pt x="66669" y="243395"/>
                  </a:lnTo>
                  <a:lnTo>
                    <a:pt x="43917" y="220644"/>
                  </a:lnTo>
                  <a:lnTo>
                    <a:pt x="62436" y="202125"/>
                  </a:lnTo>
                  <a:cubicBezTo>
                    <a:pt x="64553" y="200007"/>
                    <a:pt x="65082" y="196304"/>
                    <a:pt x="62965" y="193658"/>
                  </a:cubicBezTo>
                  <a:cubicBezTo>
                    <a:pt x="53970" y="180960"/>
                    <a:pt x="48150" y="166144"/>
                    <a:pt x="45504" y="150799"/>
                  </a:cubicBezTo>
                  <a:cubicBezTo>
                    <a:pt x="44975" y="147625"/>
                    <a:pt x="42330" y="145508"/>
                    <a:pt x="39155" y="145508"/>
                  </a:cubicBezTo>
                  <a:lnTo>
                    <a:pt x="13228" y="145508"/>
                  </a:lnTo>
                  <a:lnTo>
                    <a:pt x="13228" y="113232"/>
                  </a:lnTo>
                  <a:lnTo>
                    <a:pt x="39155" y="113232"/>
                  </a:lnTo>
                  <a:cubicBezTo>
                    <a:pt x="42330" y="113232"/>
                    <a:pt x="44975" y="111115"/>
                    <a:pt x="45504" y="107941"/>
                  </a:cubicBezTo>
                  <a:cubicBezTo>
                    <a:pt x="48679" y="92596"/>
                    <a:pt x="54499" y="78310"/>
                    <a:pt x="62965" y="65082"/>
                  </a:cubicBezTo>
                  <a:cubicBezTo>
                    <a:pt x="64553" y="62436"/>
                    <a:pt x="64553" y="59262"/>
                    <a:pt x="62436" y="56617"/>
                  </a:cubicBezTo>
                  <a:lnTo>
                    <a:pt x="43917" y="38098"/>
                  </a:lnTo>
                  <a:lnTo>
                    <a:pt x="66669" y="15345"/>
                  </a:lnTo>
                  <a:lnTo>
                    <a:pt x="85188" y="33864"/>
                  </a:lnTo>
                  <a:cubicBezTo>
                    <a:pt x="87834" y="36510"/>
                    <a:pt x="92067" y="36510"/>
                    <a:pt x="94183" y="33864"/>
                  </a:cubicBezTo>
                  <a:cubicBezTo>
                    <a:pt x="96829" y="31219"/>
                    <a:pt x="96829" y="26986"/>
                    <a:pt x="94183" y="24870"/>
                  </a:cubicBezTo>
                  <a:lnTo>
                    <a:pt x="71431" y="2117"/>
                  </a:lnTo>
                  <a:cubicBezTo>
                    <a:pt x="70373" y="1059"/>
                    <a:pt x="68785" y="0"/>
                    <a:pt x="66669" y="0"/>
                  </a:cubicBezTo>
                  <a:cubicBezTo>
                    <a:pt x="64553" y="0"/>
                    <a:pt x="63494" y="530"/>
                    <a:pt x="61907" y="2117"/>
                  </a:cubicBezTo>
                  <a:lnTo>
                    <a:pt x="30160" y="33864"/>
                  </a:lnTo>
                  <a:cubicBezTo>
                    <a:pt x="29102" y="34922"/>
                    <a:pt x="28043" y="36510"/>
                    <a:pt x="28043" y="38626"/>
                  </a:cubicBezTo>
                  <a:cubicBezTo>
                    <a:pt x="28043" y="40743"/>
                    <a:pt x="28573" y="41801"/>
                    <a:pt x="30160" y="43389"/>
                  </a:cubicBezTo>
                  <a:lnTo>
                    <a:pt x="49208" y="62436"/>
                  </a:lnTo>
                  <a:cubicBezTo>
                    <a:pt x="41801" y="74077"/>
                    <a:pt x="36509" y="86776"/>
                    <a:pt x="33334" y="100004"/>
                  </a:cubicBezTo>
                  <a:lnTo>
                    <a:pt x="6349" y="100004"/>
                  </a:lnTo>
                  <a:cubicBezTo>
                    <a:pt x="2646" y="100004"/>
                    <a:pt x="0" y="102650"/>
                    <a:pt x="0" y="106353"/>
                  </a:cubicBezTo>
                  <a:lnTo>
                    <a:pt x="0" y="151858"/>
                  </a:lnTo>
                  <a:cubicBezTo>
                    <a:pt x="0" y="155562"/>
                    <a:pt x="2646" y="158207"/>
                    <a:pt x="6349" y="158207"/>
                  </a:cubicBezTo>
                  <a:lnTo>
                    <a:pt x="33334" y="158207"/>
                  </a:lnTo>
                  <a:cubicBezTo>
                    <a:pt x="36509" y="171435"/>
                    <a:pt x="41801" y="184134"/>
                    <a:pt x="49208" y="195774"/>
                  </a:cubicBezTo>
                  <a:lnTo>
                    <a:pt x="30160" y="214823"/>
                  </a:lnTo>
                  <a:cubicBezTo>
                    <a:pt x="29102" y="215881"/>
                    <a:pt x="28043" y="217468"/>
                    <a:pt x="28043" y="219584"/>
                  </a:cubicBezTo>
                  <a:cubicBezTo>
                    <a:pt x="28043" y="221702"/>
                    <a:pt x="28573" y="222760"/>
                    <a:pt x="30160" y="224347"/>
                  </a:cubicBezTo>
                  <a:lnTo>
                    <a:pt x="61907" y="256094"/>
                  </a:lnTo>
                  <a:cubicBezTo>
                    <a:pt x="62965" y="257152"/>
                    <a:pt x="65082" y="258210"/>
                    <a:pt x="66669" y="258210"/>
                  </a:cubicBezTo>
                  <a:cubicBezTo>
                    <a:pt x="68256" y="258210"/>
                    <a:pt x="69844" y="257682"/>
                    <a:pt x="71431" y="256094"/>
                  </a:cubicBezTo>
                  <a:lnTo>
                    <a:pt x="94183" y="233342"/>
                  </a:lnTo>
                  <a:cubicBezTo>
                    <a:pt x="96829" y="230696"/>
                    <a:pt x="96829" y="226463"/>
                    <a:pt x="94183" y="224347"/>
                  </a:cubicBezTo>
                  <a:cubicBezTo>
                    <a:pt x="91538" y="222230"/>
                    <a:pt x="87305" y="222230"/>
                    <a:pt x="85188" y="224876"/>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20" name="Google Shape;184;p22">
              <a:extLst>
                <a:ext uri="{FF2B5EF4-FFF2-40B4-BE49-F238E27FC236}">
                  <a16:creationId xmlns:a16="http://schemas.microsoft.com/office/drawing/2014/main" id="{B0647C28-846A-FA3B-2D85-EA63BDD82D9A}"/>
                </a:ext>
              </a:extLst>
            </p:cNvPr>
            <p:cNvSpPr/>
            <p:nvPr/>
          </p:nvSpPr>
          <p:spPr>
            <a:xfrm>
              <a:off x="3993150" y="14696413"/>
              <a:ext cx="95241" cy="253977"/>
            </a:xfrm>
            <a:custGeom>
              <a:avLst/>
              <a:gdLst/>
              <a:ahLst/>
              <a:cxnLst/>
              <a:rect l="l" t="t" r="r" b="b"/>
              <a:pathLst>
                <a:path w="95241" h="253977" extrusionOk="0">
                  <a:moveTo>
                    <a:pt x="89289" y="99871"/>
                  </a:moveTo>
                  <a:lnTo>
                    <a:pt x="62304" y="99871"/>
                  </a:lnTo>
                  <a:cubicBezTo>
                    <a:pt x="59129" y="86643"/>
                    <a:pt x="53838" y="73945"/>
                    <a:pt x="46430" y="61775"/>
                  </a:cubicBezTo>
                  <a:lnTo>
                    <a:pt x="65478" y="42727"/>
                  </a:lnTo>
                  <a:cubicBezTo>
                    <a:pt x="68124" y="40082"/>
                    <a:pt x="68124" y="35849"/>
                    <a:pt x="65478" y="33731"/>
                  </a:cubicBezTo>
                  <a:lnTo>
                    <a:pt x="33731" y="1984"/>
                  </a:lnTo>
                  <a:cubicBezTo>
                    <a:pt x="31086" y="-661"/>
                    <a:pt x="26853" y="-661"/>
                    <a:pt x="24736" y="1984"/>
                  </a:cubicBezTo>
                  <a:lnTo>
                    <a:pt x="1984" y="24737"/>
                  </a:lnTo>
                  <a:cubicBezTo>
                    <a:pt x="-661" y="27382"/>
                    <a:pt x="-661" y="31615"/>
                    <a:pt x="1984" y="33731"/>
                  </a:cubicBezTo>
                  <a:cubicBezTo>
                    <a:pt x="4630" y="36377"/>
                    <a:pt x="8863" y="36377"/>
                    <a:pt x="10979" y="33731"/>
                  </a:cubicBezTo>
                  <a:lnTo>
                    <a:pt x="29498" y="15212"/>
                  </a:lnTo>
                  <a:lnTo>
                    <a:pt x="52251" y="37965"/>
                  </a:lnTo>
                  <a:lnTo>
                    <a:pt x="33731" y="56484"/>
                  </a:lnTo>
                  <a:cubicBezTo>
                    <a:pt x="31615" y="58601"/>
                    <a:pt x="31086" y="62305"/>
                    <a:pt x="33202" y="64950"/>
                  </a:cubicBezTo>
                  <a:cubicBezTo>
                    <a:pt x="42197" y="77648"/>
                    <a:pt x="48018" y="92464"/>
                    <a:pt x="50663" y="107808"/>
                  </a:cubicBezTo>
                  <a:cubicBezTo>
                    <a:pt x="51192" y="110983"/>
                    <a:pt x="53838" y="113099"/>
                    <a:pt x="57013" y="113099"/>
                  </a:cubicBezTo>
                  <a:lnTo>
                    <a:pt x="82939" y="113099"/>
                  </a:lnTo>
                  <a:lnTo>
                    <a:pt x="82939" y="145376"/>
                  </a:lnTo>
                  <a:lnTo>
                    <a:pt x="57013" y="145376"/>
                  </a:lnTo>
                  <a:cubicBezTo>
                    <a:pt x="53838" y="145376"/>
                    <a:pt x="51192" y="147492"/>
                    <a:pt x="50663" y="150667"/>
                  </a:cubicBezTo>
                  <a:cubicBezTo>
                    <a:pt x="47488" y="166011"/>
                    <a:pt x="41668" y="180298"/>
                    <a:pt x="33202" y="193526"/>
                  </a:cubicBezTo>
                  <a:cubicBezTo>
                    <a:pt x="31615" y="196172"/>
                    <a:pt x="31615" y="199346"/>
                    <a:pt x="33731" y="201991"/>
                  </a:cubicBezTo>
                  <a:lnTo>
                    <a:pt x="52251" y="220511"/>
                  </a:lnTo>
                  <a:lnTo>
                    <a:pt x="29498" y="243263"/>
                  </a:lnTo>
                  <a:lnTo>
                    <a:pt x="10979" y="224744"/>
                  </a:lnTo>
                  <a:cubicBezTo>
                    <a:pt x="8334" y="222098"/>
                    <a:pt x="4101" y="222098"/>
                    <a:pt x="1984" y="224744"/>
                  </a:cubicBezTo>
                  <a:cubicBezTo>
                    <a:pt x="-661" y="227389"/>
                    <a:pt x="-661" y="231623"/>
                    <a:pt x="1984" y="233739"/>
                  </a:cubicBezTo>
                  <a:lnTo>
                    <a:pt x="24736" y="256491"/>
                  </a:lnTo>
                  <a:cubicBezTo>
                    <a:pt x="25795" y="257549"/>
                    <a:pt x="27911" y="258607"/>
                    <a:pt x="29498" y="258607"/>
                  </a:cubicBezTo>
                  <a:cubicBezTo>
                    <a:pt x="31086" y="258607"/>
                    <a:pt x="32673" y="258079"/>
                    <a:pt x="34260" y="256491"/>
                  </a:cubicBezTo>
                  <a:lnTo>
                    <a:pt x="66007" y="224744"/>
                  </a:lnTo>
                  <a:cubicBezTo>
                    <a:pt x="68653" y="222098"/>
                    <a:pt x="68653" y="217865"/>
                    <a:pt x="66007" y="215749"/>
                  </a:cubicBezTo>
                  <a:lnTo>
                    <a:pt x="46959" y="196700"/>
                  </a:lnTo>
                  <a:cubicBezTo>
                    <a:pt x="54367" y="185060"/>
                    <a:pt x="59658" y="172362"/>
                    <a:pt x="62833" y="158604"/>
                  </a:cubicBezTo>
                  <a:lnTo>
                    <a:pt x="89818" y="158604"/>
                  </a:lnTo>
                  <a:cubicBezTo>
                    <a:pt x="93522" y="158604"/>
                    <a:pt x="96167" y="155958"/>
                    <a:pt x="96167" y="152255"/>
                  </a:cubicBezTo>
                  <a:lnTo>
                    <a:pt x="96167" y="106750"/>
                  </a:lnTo>
                  <a:cubicBezTo>
                    <a:pt x="96167" y="103046"/>
                    <a:pt x="92993" y="99871"/>
                    <a:pt x="89289" y="9987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grpSp>
    </p:spTree>
    <p:extLst>
      <p:ext uri="{BB962C8B-B14F-4D97-AF65-F5344CB8AC3E}">
        <p14:creationId xmlns:p14="http://schemas.microsoft.com/office/powerpoint/2010/main" val="22266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71" y="170946"/>
            <a:ext cx="5158247" cy="590603"/>
          </a:xfrm>
        </p:spPr>
        <p:txBody>
          <a:bodyPr>
            <a:normAutofit fontScale="90000"/>
          </a:bodyPr>
          <a:lstStyle/>
          <a:p>
            <a:r>
              <a:rPr lang="en-US" dirty="0"/>
              <a:t>Performance Outcomes for</a:t>
            </a:r>
            <a:br>
              <a:rPr lang="en-US" dirty="0"/>
            </a:br>
            <a:r>
              <a:rPr lang="en-US" sz="2400" dirty="0"/>
              <a:t>Collaboratively-developed, Standards-based Performance Assessment</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
        <p:nvSpPr>
          <p:cNvPr id="3" name="Google Shape;190;p23">
            <a:extLst>
              <a:ext uri="{FF2B5EF4-FFF2-40B4-BE49-F238E27FC236}">
                <a16:creationId xmlns:a16="http://schemas.microsoft.com/office/drawing/2014/main" id="{979C47E6-45F4-3955-F58A-0BBE6BE93905}"/>
              </a:ext>
            </a:extLst>
          </p:cNvPr>
          <p:cNvSpPr txBox="1">
            <a:spLocks/>
          </p:cNvSpPr>
          <p:nvPr/>
        </p:nvSpPr>
        <p:spPr>
          <a:xfrm>
            <a:off x="400312" y="1164496"/>
            <a:ext cx="8071200" cy="721442"/>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algn="ctr"/>
            <a:r>
              <a:rPr lang="en-US" sz="2800" dirty="0">
                <a:solidFill>
                  <a:schemeClr val="accent2"/>
                </a:solidFill>
                <a:latin typeface="Calibri" panose="020F0502020204030204" pitchFamily="34" charset="0"/>
                <a:ea typeface="Calibri" panose="020F0502020204030204" pitchFamily="34" charset="0"/>
                <a:cs typeface="Calibri" panose="020F0502020204030204" pitchFamily="34" charset="0"/>
              </a:rPr>
              <a:t>Example Competency with Rubric</a:t>
            </a:r>
          </a:p>
        </p:txBody>
      </p:sp>
      <p:graphicFrame>
        <p:nvGraphicFramePr>
          <p:cNvPr id="7" name="Google Shape;192;p23">
            <a:extLst>
              <a:ext uri="{FF2B5EF4-FFF2-40B4-BE49-F238E27FC236}">
                <a16:creationId xmlns:a16="http://schemas.microsoft.com/office/drawing/2014/main" id="{871D7BCF-B8F5-2E06-2F66-4E44153AF327}"/>
              </a:ext>
            </a:extLst>
          </p:cNvPr>
          <p:cNvGraphicFramePr/>
          <p:nvPr>
            <p:extLst>
              <p:ext uri="{D42A27DB-BD31-4B8C-83A1-F6EECF244321}">
                <p14:modId xmlns:p14="http://schemas.microsoft.com/office/powerpoint/2010/main" val="453242947"/>
              </p:ext>
            </p:extLst>
          </p:nvPr>
        </p:nvGraphicFramePr>
        <p:xfrm>
          <a:off x="485837" y="3106823"/>
          <a:ext cx="8172325" cy="2997575"/>
        </p:xfrm>
        <a:graphic>
          <a:graphicData uri="http://schemas.openxmlformats.org/drawingml/2006/table">
            <a:tbl>
              <a:tblPr>
                <a:noFill/>
              </a:tblPr>
              <a:tblGrid>
                <a:gridCol w="2043100">
                  <a:extLst>
                    <a:ext uri="{9D8B030D-6E8A-4147-A177-3AD203B41FA5}">
                      <a16:colId xmlns:a16="http://schemas.microsoft.com/office/drawing/2014/main" val="20000"/>
                    </a:ext>
                  </a:extLst>
                </a:gridCol>
                <a:gridCol w="3262650">
                  <a:extLst>
                    <a:ext uri="{9D8B030D-6E8A-4147-A177-3AD203B41FA5}">
                      <a16:colId xmlns:a16="http://schemas.microsoft.com/office/drawing/2014/main" val="20001"/>
                    </a:ext>
                  </a:extLst>
                </a:gridCol>
                <a:gridCol w="1344325">
                  <a:extLst>
                    <a:ext uri="{9D8B030D-6E8A-4147-A177-3AD203B41FA5}">
                      <a16:colId xmlns:a16="http://schemas.microsoft.com/office/drawing/2014/main" val="20002"/>
                    </a:ext>
                  </a:extLst>
                </a:gridCol>
                <a:gridCol w="15222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sz="1200" i="1">
                          <a:latin typeface="Lato"/>
                          <a:ea typeface="Lato"/>
                          <a:cs typeface="Lato"/>
                          <a:sym typeface="Lato"/>
                        </a:rPr>
                        <a:t>PWR Domain</a:t>
                      </a:r>
                      <a:endParaRPr sz="1200" i="1">
                        <a:latin typeface="Lato"/>
                        <a:ea typeface="Lato"/>
                        <a:cs typeface="Lato"/>
                        <a:sym typeface="Lato"/>
                      </a:endParaRPr>
                    </a:p>
                  </a:txBody>
                  <a:tcPr marL="91425" marR="91425" marT="91425" marB="91425">
                    <a:solidFill>
                      <a:srgbClr val="B4A7D6"/>
                    </a:solidFill>
                  </a:tcPr>
                </a:tc>
                <a:tc>
                  <a:txBody>
                    <a:bodyPr/>
                    <a:lstStyle/>
                    <a:p>
                      <a:pPr marL="0" lvl="0" indent="0" algn="ctr" rtl="0">
                        <a:spcBef>
                          <a:spcPts val="500"/>
                        </a:spcBef>
                        <a:spcAft>
                          <a:spcPts val="500"/>
                        </a:spcAft>
                        <a:buNone/>
                      </a:pPr>
                      <a:r>
                        <a:rPr lang="en" sz="1200">
                          <a:latin typeface="Lato"/>
                          <a:ea typeface="Lato"/>
                          <a:cs typeface="Lato"/>
                          <a:sym typeface="Lato"/>
                        </a:rPr>
                        <a:t>Success Criteria</a:t>
                      </a:r>
                      <a:endParaRPr sz="1200">
                        <a:latin typeface="Lato"/>
                        <a:ea typeface="Lato"/>
                        <a:cs typeface="Lato"/>
                        <a:sym typeface="Lato"/>
                      </a:endParaRPr>
                    </a:p>
                  </a:txBody>
                  <a:tcPr marL="91425" marR="91425" marT="91425" marB="91425">
                    <a:solidFill>
                      <a:srgbClr val="6FA8DC"/>
                    </a:solidFill>
                  </a:tcPr>
                </a:tc>
                <a:tc>
                  <a:txBody>
                    <a:bodyPr/>
                    <a:lstStyle/>
                    <a:p>
                      <a:pPr marL="0" lvl="0" indent="0" algn="l" rtl="0">
                        <a:spcBef>
                          <a:spcPts val="0"/>
                        </a:spcBef>
                        <a:spcAft>
                          <a:spcPts val="0"/>
                        </a:spcAft>
                        <a:buNone/>
                      </a:pPr>
                      <a:r>
                        <a:rPr lang="en" sz="1200">
                          <a:latin typeface="Lato"/>
                          <a:ea typeface="Lato"/>
                          <a:cs typeface="Lato"/>
                          <a:sym typeface="Lato"/>
                        </a:rPr>
                        <a:t>Evidence of meeting criteria</a:t>
                      </a:r>
                      <a:endParaRPr sz="1200">
                        <a:latin typeface="Lato"/>
                        <a:ea typeface="Lato"/>
                        <a:cs typeface="Lato"/>
                        <a:sym typeface="Lato"/>
                      </a:endParaRPr>
                    </a:p>
                  </a:txBody>
                  <a:tcPr marL="91425" marR="91425" marT="91425" marB="91425">
                    <a:solidFill>
                      <a:srgbClr val="B6D7A8"/>
                    </a:solidFill>
                  </a:tcPr>
                </a:tc>
                <a:tc>
                  <a:txBody>
                    <a:bodyPr/>
                    <a:lstStyle/>
                    <a:p>
                      <a:pPr marL="0" lvl="0" indent="0" algn="l" rtl="0">
                        <a:spcBef>
                          <a:spcPts val="0"/>
                        </a:spcBef>
                        <a:spcAft>
                          <a:spcPts val="0"/>
                        </a:spcAft>
                        <a:buNone/>
                      </a:pPr>
                      <a:r>
                        <a:rPr lang="en" sz="1200" dirty="0">
                          <a:latin typeface="Lato"/>
                          <a:ea typeface="Lato"/>
                          <a:cs typeface="Lato"/>
                          <a:sym typeface="Lato"/>
                        </a:rPr>
                        <a:t>Evidence of Revisions Needed</a:t>
                      </a:r>
                      <a:endParaRPr sz="1200" dirty="0">
                        <a:latin typeface="Lato"/>
                        <a:ea typeface="Lato"/>
                        <a:cs typeface="Lato"/>
                        <a:sym typeface="Lato"/>
                      </a:endParaRPr>
                    </a:p>
                  </a:txBody>
                  <a:tcPr marL="91425" marR="91425" marT="91425" marB="91425">
                    <a:solidFill>
                      <a:srgbClr val="F4CCCC"/>
                    </a:solidFill>
                  </a:tcPr>
                </a:tc>
                <a:extLst>
                  <a:ext uri="{0D108BD9-81ED-4DB2-BD59-A6C34878D82A}">
                    <a16:rowId xmlns:a16="http://schemas.microsoft.com/office/drawing/2014/main" val="10000"/>
                  </a:ext>
                </a:extLst>
              </a:tr>
              <a:tr h="381000">
                <a:tc rowSpan="2">
                  <a:txBody>
                    <a:bodyPr/>
                    <a:lstStyle/>
                    <a:p>
                      <a:pPr marL="0" lvl="0" indent="0" algn="l" rtl="0">
                        <a:spcBef>
                          <a:spcPts val="0"/>
                        </a:spcBef>
                        <a:spcAft>
                          <a:spcPts val="0"/>
                        </a:spcAft>
                        <a:buNone/>
                      </a:pPr>
                      <a:endParaRPr sz="1200" i="1" dirty="0">
                        <a:latin typeface="Lato"/>
                        <a:ea typeface="Lato"/>
                        <a:cs typeface="Lato"/>
                        <a:sym typeface="Lato"/>
                      </a:endParaRPr>
                    </a:p>
                    <a:p>
                      <a:pPr marL="0" lvl="0" indent="0" algn="l" rtl="0">
                        <a:spcBef>
                          <a:spcPts val="0"/>
                        </a:spcBef>
                        <a:spcAft>
                          <a:spcPts val="0"/>
                        </a:spcAft>
                        <a:buNone/>
                      </a:pPr>
                      <a:endParaRPr sz="1200" i="1" dirty="0">
                        <a:latin typeface="Lato"/>
                        <a:ea typeface="Lato"/>
                        <a:cs typeface="Lato"/>
                        <a:sym typeface="Lato"/>
                      </a:endParaRPr>
                    </a:p>
                    <a:p>
                      <a:pPr marL="0" lvl="0" indent="0" algn="l" rtl="0">
                        <a:spcBef>
                          <a:spcPts val="0"/>
                        </a:spcBef>
                        <a:spcAft>
                          <a:spcPts val="0"/>
                        </a:spcAft>
                        <a:buNone/>
                      </a:pPr>
                      <a:endParaRPr lang="en" sz="1200" dirty="0">
                        <a:latin typeface="Lato"/>
                        <a:ea typeface="Lato"/>
                        <a:cs typeface="Lato"/>
                        <a:sym typeface="Lato"/>
                      </a:endParaRPr>
                    </a:p>
                    <a:p>
                      <a:pPr marL="0" lvl="0" indent="0" algn="l" rtl="0">
                        <a:spcBef>
                          <a:spcPts val="0"/>
                        </a:spcBef>
                        <a:spcAft>
                          <a:spcPts val="0"/>
                        </a:spcAft>
                        <a:buNone/>
                      </a:pPr>
                      <a:endParaRPr lang="en" sz="1200" dirty="0">
                        <a:latin typeface="Lato"/>
                        <a:ea typeface="Lato"/>
                        <a:cs typeface="Lato"/>
                        <a:sym typeface="Lato"/>
                      </a:endParaRPr>
                    </a:p>
                    <a:p>
                      <a:pPr marL="0" lvl="0" indent="0" algn="l" rtl="0">
                        <a:spcBef>
                          <a:spcPts val="0"/>
                        </a:spcBef>
                        <a:spcAft>
                          <a:spcPts val="0"/>
                        </a:spcAft>
                        <a:buNone/>
                      </a:pPr>
                      <a:r>
                        <a:rPr lang="en" sz="1200" dirty="0">
                          <a:latin typeface="Lato"/>
                          <a:ea typeface="Lato"/>
                          <a:cs typeface="Lato"/>
                          <a:sym typeface="Lato"/>
                        </a:rPr>
                        <a:t>Adaptability and Flexibility</a:t>
                      </a:r>
                      <a:endParaRPr sz="1200" dirty="0">
                        <a:latin typeface="Lato"/>
                        <a:ea typeface="Lato"/>
                        <a:cs typeface="Lato"/>
                        <a:sym typeface="Lato"/>
                      </a:endParaRPr>
                    </a:p>
                  </a:txBody>
                  <a:tcPr marL="91425" marR="91425" marT="91425" marB="91425">
                    <a:solidFill>
                      <a:srgbClr val="D9D2E9"/>
                    </a:solidFill>
                  </a:tcPr>
                </a:tc>
                <a:tc>
                  <a:txBody>
                    <a:bodyPr/>
                    <a:lstStyle/>
                    <a:p>
                      <a:pPr marL="0" lvl="0" indent="0" algn="l" rtl="0">
                        <a:spcBef>
                          <a:spcPts val="500"/>
                        </a:spcBef>
                        <a:spcAft>
                          <a:spcPts val="500"/>
                        </a:spcAft>
                        <a:buNone/>
                      </a:pPr>
                      <a:r>
                        <a:rPr lang="en" sz="1200">
                          <a:latin typeface="Lato"/>
                          <a:ea typeface="Lato"/>
                          <a:cs typeface="Lato"/>
                          <a:sym typeface="Lato"/>
                        </a:rPr>
                        <a:t>Adapts, adjusts, revises, or changes perspective, claims or actions in response to input (e.g. reflection, research, new information, evidence, or critical feedback)</a:t>
                      </a:r>
                      <a:endParaRPr sz="1200">
                        <a:latin typeface="Lato"/>
                        <a:ea typeface="Lato"/>
                        <a:cs typeface="Lato"/>
                        <a:sym typeface="Lato"/>
                      </a:endParaRPr>
                    </a:p>
                  </a:txBody>
                  <a:tcPr marL="91425" marR="91425" marT="91425" marB="91425">
                    <a:solidFill>
                      <a:srgbClr val="C9DAF8"/>
                    </a:solidFill>
                  </a:tcPr>
                </a:tc>
                <a:tc>
                  <a:txBody>
                    <a:bodyPr/>
                    <a:lstStyle/>
                    <a:p>
                      <a:pPr marL="0" lvl="0" indent="0" algn="l" rtl="0">
                        <a:spcBef>
                          <a:spcPts val="0"/>
                        </a:spcBef>
                        <a:spcAft>
                          <a:spcPts val="0"/>
                        </a:spcAft>
                        <a:buNone/>
                      </a:pP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200">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620225">
                <a:tc vMerge="1">
                  <a:txBody>
                    <a:bodyPr/>
                    <a:lstStyle/>
                    <a:p>
                      <a:endParaRPr lang="en-US"/>
                    </a:p>
                  </a:txBody>
                  <a:tcPr/>
                </a:tc>
                <a:tc>
                  <a:txBody>
                    <a:bodyPr/>
                    <a:lstStyle/>
                    <a:p>
                      <a:pPr marL="0" lvl="0" indent="0" algn="l" rtl="0">
                        <a:spcBef>
                          <a:spcPts val="500"/>
                        </a:spcBef>
                        <a:spcAft>
                          <a:spcPts val="0"/>
                        </a:spcAft>
                        <a:buNone/>
                      </a:pPr>
                      <a:r>
                        <a:rPr lang="en" sz="1200">
                          <a:latin typeface="Lato"/>
                          <a:ea typeface="Lato"/>
                          <a:cs typeface="Lato"/>
                          <a:sym typeface="Lato"/>
                        </a:rPr>
                        <a:t>Differentiates between a variety of competing variables to determine focus</a:t>
                      </a:r>
                      <a:endParaRPr sz="1200">
                        <a:latin typeface="Lato"/>
                        <a:ea typeface="Lato"/>
                        <a:cs typeface="Lato"/>
                        <a:sym typeface="Lato"/>
                      </a:endParaRPr>
                    </a:p>
                  </a:txBody>
                  <a:tcPr marL="91425" marR="91425" marT="91425" marB="91425">
                    <a:solidFill>
                      <a:srgbClr val="C9DAF8"/>
                    </a:solidFill>
                  </a:tcPr>
                </a:tc>
                <a:tc>
                  <a:txBody>
                    <a:bodyPr/>
                    <a:lstStyle/>
                    <a:p>
                      <a:pPr marL="0" lvl="0" indent="0" algn="l" rtl="0">
                        <a:spcBef>
                          <a:spcPts val="0"/>
                        </a:spcBef>
                        <a:spcAft>
                          <a:spcPts val="0"/>
                        </a:spcAft>
                        <a:buNone/>
                      </a:pP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200">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Initiative and Self-direction</a:t>
                      </a:r>
                      <a:endParaRPr sz="1200">
                        <a:latin typeface="Lato"/>
                        <a:ea typeface="Lato"/>
                        <a:cs typeface="Lato"/>
                        <a:sym typeface="Lato"/>
                      </a:endParaRPr>
                    </a:p>
                  </a:txBody>
                  <a:tcPr marL="91425" marR="91425" marT="91425" marB="91425">
                    <a:solidFill>
                      <a:srgbClr val="D9D2E9"/>
                    </a:solidFill>
                  </a:tcPr>
                </a:tc>
                <a:tc>
                  <a:txBody>
                    <a:bodyPr/>
                    <a:lstStyle/>
                    <a:p>
                      <a:pPr marL="0" lvl="0" indent="0" algn="l" rtl="0">
                        <a:spcBef>
                          <a:spcPts val="500"/>
                        </a:spcBef>
                        <a:spcAft>
                          <a:spcPts val="500"/>
                        </a:spcAft>
                        <a:buNone/>
                      </a:pPr>
                      <a:r>
                        <a:rPr lang="en" sz="1200">
                          <a:latin typeface="Lato"/>
                          <a:ea typeface="Lato"/>
                          <a:cs typeface="Lato"/>
                          <a:sym typeface="Lato"/>
                        </a:rPr>
                        <a:t>Reflects on progress, analyzing successes and failures, to alter an original plan of action when necessary, or to determine the next appropriate step</a:t>
                      </a:r>
                      <a:endParaRPr sz="1200">
                        <a:latin typeface="Lato"/>
                        <a:ea typeface="Lato"/>
                        <a:cs typeface="Lato"/>
                        <a:sym typeface="Lato"/>
                      </a:endParaRPr>
                    </a:p>
                  </a:txBody>
                  <a:tcPr marL="91425" marR="91425" marT="91425" marB="91425">
                    <a:solidFill>
                      <a:srgbClr val="C9DAF8"/>
                    </a:solidFill>
                  </a:tcPr>
                </a:tc>
                <a:tc>
                  <a:txBody>
                    <a:bodyPr/>
                    <a:lstStyle/>
                    <a:p>
                      <a:pPr marL="0" lvl="0" indent="0" algn="l" rtl="0">
                        <a:spcBef>
                          <a:spcPts val="0"/>
                        </a:spcBef>
                        <a:spcAft>
                          <a:spcPts val="0"/>
                        </a:spcAft>
                        <a:buNone/>
                      </a:pPr>
                      <a:endParaRPr sz="1200">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200" dirty="0">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bl>
          </a:graphicData>
        </a:graphic>
      </p:graphicFrame>
      <p:sp>
        <p:nvSpPr>
          <p:cNvPr id="8" name="Google Shape;191;p23">
            <a:extLst>
              <a:ext uri="{FF2B5EF4-FFF2-40B4-BE49-F238E27FC236}">
                <a16:creationId xmlns:a16="http://schemas.microsoft.com/office/drawing/2014/main" id="{38C1F536-8AB1-515B-759B-974ADA76882C}"/>
              </a:ext>
            </a:extLst>
          </p:cNvPr>
          <p:cNvSpPr txBox="1"/>
          <p:nvPr/>
        </p:nvSpPr>
        <p:spPr>
          <a:xfrm>
            <a:off x="400312" y="1975385"/>
            <a:ext cx="8257850" cy="1058760"/>
          </a:xfrm>
          <a:prstGeom prst="rect">
            <a:avLst/>
          </a:prstGeom>
          <a:noFill/>
          <a:ln>
            <a:noFill/>
          </a:ln>
        </p:spPr>
        <p:txBody>
          <a:bodyPr spcFirstLastPara="1" wrap="square" lIns="91425" tIns="91425" rIns="91425" bIns="91425" anchor="t" anchorCtr="0">
            <a:noAutofit/>
          </a:bodyPr>
          <a:lstStyle/>
          <a:p>
            <a:pPr marR="368935">
              <a:lnSpc>
                <a:spcPct val="115833"/>
              </a:lnSpc>
              <a:spcBef>
                <a:spcPts val="190"/>
              </a:spcBef>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Adaptability and Reflective Practice</a:t>
            </a:r>
            <a:endParaRPr lang="en-US" sz="20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R="368935">
              <a:lnSpc>
                <a:spcPct val="115833"/>
              </a:lnSpc>
              <a:spcBef>
                <a:spcPts val="190"/>
              </a:spcBef>
            </a:pPr>
            <a:r>
              <a:rPr lang="en" sz="1700" i="1" dirty="0">
                <a:latin typeface="Lato"/>
                <a:ea typeface="Lato"/>
                <a:cs typeface="Lato"/>
                <a:sym typeface="Lato"/>
              </a:rPr>
              <a:t>I can adapt and grow based on feedback, reflective practices and changing situations.</a:t>
            </a:r>
            <a:endParaRPr sz="1700" i="1" dirty="0">
              <a:latin typeface="Lato"/>
              <a:ea typeface="Lato"/>
              <a:cs typeface="Lato"/>
              <a:sym typeface="Lato"/>
            </a:endParaRPr>
          </a:p>
          <a:p>
            <a:pPr marL="532765" marR="368935">
              <a:lnSpc>
                <a:spcPct val="115833"/>
              </a:lnSpc>
              <a:spcBef>
                <a:spcPts val="190"/>
              </a:spcBef>
            </a:pPr>
            <a:endParaRPr i="1" dirty="0"/>
          </a:p>
          <a:p>
            <a:pPr marL="532765" marR="368935">
              <a:lnSpc>
                <a:spcPct val="115833"/>
              </a:lnSpc>
              <a:spcBef>
                <a:spcPts val="190"/>
              </a:spcBef>
            </a:pPr>
            <a:endParaRPr i="1" dirty="0"/>
          </a:p>
          <a:p>
            <a:pPr>
              <a:spcBef>
                <a:spcPts val="500"/>
              </a:spcBef>
            </a:pPr>
            <a:endParaRPr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79000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Colorado Academic Standards</a:t>
            </a:r>
          </a:p>
        </p:txBody>
      </p:sp>
      <p:sp>
        <p:nvSpPr>
          <p:cNvPr id="3" name="Content Placeholder 2"/>
          <p:cNvSpPr>
            <a:spLocks noGrp="1"/>
          </p:cNvSpPr>
          <p:nvPr>
            <p:ph idx="1"/>
          </p:nvPr>
        </p:nvSpPr>
        <p:spPr/>
        <p:txBody>
          <a:bodyPr>
            <a:normAutofit lnSpcReduction="10000"/>
          </a:bodyPr>
          <a:lstStyle/>
          <a:p>
            <a:pPr marL="0" indent="0">
              <a:lnSpc>
                <a:spcPct val="115000"/>
              </a:lnSpc>
              <a:spcAft>
                <a:spcPts val="800"/>
              </a:spcAft>
              <a:buNone/>
            </a:pPr>
            <a:r>
              <a:rPr lang="en-US" sz="2400" dirty="0">
                <a:solidFill>
                  <a:srgbClr val="333333"/>
                </a:solidFill>
                <a:highlight>
                  <a:srgbClr val="FFFFFF"/>
                </a:highlight>
                <a:latin typeface="Lato"/>
                <a:ea typeface="Lato"/>
                <a:cs typeface="Lato"/>
                <a:sym typeface="Lato"/>
              </a:rPr>
              <a:t>“</a:t>
            </a:r>
            <a:r>
              <a:rPr lang="en-US" b="0" i="0" dirty="0">
                <a:solidFill>
                  <a:srgbClr val="333333"/>
                </a:solidFill>
                <a:effectLst/>
                <a:latin typeface="SourceSansProRegular"/>
              </a:rPr>
              <a:t>In 2008, Colorado passed legislation (Senate Bill 08-212) that requires the State Board of Education to adopt content standards that prepare students for the 21st century workforce and for active citizenship upon receiving a high school diploma. In addition to the requirement that students meet those content standards, students must also (to the extent practicable) develop and demonstrate skills essential for success in professional life. The same law, amended in 2019, also requires a revision to approximately one-third of the Colorado Academic standards beginning in 2022 and an additional one-third every two years thereafter (22-7-1005(6) C.R.S.)”. </a:t>
            </a:r>
            <a:r>
              <a:rPr lang="en-US" sz="1600" u="sng" dirty="0">
                <a:solidFill>
                  <a:schemeClr val="hlink"/>
                </a:solidFill>
                <a:latin typeface="Lato"/>
                <a:ea typeface="Lato"/>
                <a:cs typeface="Lato"/>
                <a:sym typeface="Lato"/>
                <a:hlinkClick r:id="rId2"/>
              </a:rPr>
              <a:t>https://www.cde.state.co.us/standardsandinstruction/essentialskills</a:t>
            </a:r>
            <a:r>
              <a:rPr lang="en-US" sz="2400" dirty="0">
                <a:solidFill>
                  <a:srgbClr val="333333"/>
                </a:solidFill>
                <a:highlight>
                  <a:srgbClr val="FFFFFF"/>
                </a:highlight>
                <a:latin typeface="Lato"/>
                <a:ea typeface="Lato"/>
                <a:cs typeface="Lato"/>
                <a:sym typeface="Lato"/>
              </a:rPr>
              <a:t> </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Colorado Academic Standards (CAS)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
        <p:nvSpPr>
          <p:cNvPr id="8" name="Google Shape;115;p15">
            <a:extLst>
              <a:ext uri="{FF2B5EF4-FFF2-40B4-BE49-F238E27FC236}">
                <a16:creationId xmlns:a16="http://schemas.microsoft.com/office/drawing/2014/main" id="{239BEAFE-C2C3-A2F9-8779-479FF56719F6}"/>
              </a:ext>
            </a:extLst>
          </p:cNvPr>
          <p:cNvSpPr txBox="1"/>
          <p:nvPr/>
        </p:nvSpPr>
        <p:spPr>
          <a:xfrm>
            <a:off x="305675" y="1934403"/>
            <a:ext cx="3784697" cy="3869631"/>
          </a:xfrm>
          <a:prstGeom prst="rect">
            <a:avLst/>
          </a:prstGeom>
          <a:noFill/>
          <a:ln>
            <a:noFill/>
          </a:ln>
        </p:spPr>
        <p:txBody>
          <a:bodyPr spcFirstLastPara="1" wrap="square" lIns="91425" tIns="91425" rIns="91425" bIns="91425" anchor="t" anchorCtr="0">
            <a:noAutofit/>
          </a:bodyPr>
          <a:lstStyle/>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Career &amp; Technical Education</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Comprehensive Health</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Computer Science</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Dance</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Drama &amp; Theatre Arts</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Financial Literacy</a:t>
            </a:r>
          </a:p>
          <a:p>
            <a:pPr marL="457200" indent="-307975">
              <a:lnSpc>
                <a:spcPct val="115000"/>
              </a:lnSpc>
              <a:buSzPts val="1250"/>
              <a:buFont typeface="Wingdings" panose="05000000000000000000" pitchFamily="2" charset="2"/>
              <a:buChar char="v"/>
            </a:pPr>
            <a:r>
              <a:rPr lang="en" sz="2500" dirty="0">
                <a:latin typeface="Calibri" panose="020F0502020204030204" pitchFamily="34" charset="0"/>
                <a:ea typeface="Calibri" panose="020F0502020204030204" pitchFamily="34" charset="0"/>
                <a:cs typeface="Calibri" panose="020F0502020204030204" pitchFamily="34" charset="0"/>
                <a:sym typeface="Lato"/>
              </a:rPr>
              <a:t>Mathematics</a:t>
            </a:r>
            <a:endParaRPr sz="2500" dirty="0">
              <a:latin typeface="Calibri" panose="020F0502020204030204" pitchFamily="34" charset="0"/>
              <a:ea typeface="Calibri" panose="020F0502020204030204" pitchFamily="34" charset="0"/>
              <a:cs typeface="Calibri" panose="020F0502020204030204" pitchFamily="34" charset="0"/>
              <a:sym typeface="Lato"/>
            </a:endParaRPr>
          </a:p>
        </p:txBody>
      </p:sp>
      <p:sp>
        <p:nvSpPr>
          <p:cNvPr id="11" name="Google Shape;115;p15">
            <a:extLst>
              <a:ext uri="{FF2B5EF4-FFF2-40B4-BE49-F238E27FC236}">
                <a16:creationId xmlns:a16="http://schemas.microsoft.com/office/drawing/2014/main" id="{1ACB8FFD-4209-9FFA-71A2-BE7CBDBA83DB}"/>
              </a:ext>
            </a:extLst>
          </p:cNvPr>
          <p:cNvSpPr txBox="1"/>
          <p:nvPr/>
        </p:nvSpPr>
        <p:spPr>
          <a:xfrm>
            <a:off x="4869626" y="1875021"/>
            <a:ext cx="3784697" cy="3869631"/>
          </a:xfrm>
          <a:prstGeom prst="rect">
            <a:avLst/>
          </a:prstGeom>
          <a:noFill/>
          <a:ln>
            <a:noFill/>
          </a:ln>
        </p:spPr>
        <p:txBody>
          <a:bodyPr spcFirstLastPara="1" wrap="square" lIns="91425" tIns="91425" rIns="91425" bIns="91425" anchor="t" anchorCtr="0">
            <a:noAutofit/>
          </a:bodyPr>
          <a:lstStyle/>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Music</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Physical Education</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Reading, Writing and Communicating</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Science</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Social Studies</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World Languages</a:t>
            </a:r>
          </a:p>
          <a:p>
            <a:pPr marL="457200" indent="-307975">
              <a:lnSpc>
                <a:spcPct val="115000"/>
              </a:lnSpc>
              <a:buSzPts val="1250"/>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sym typeface="Lato"/>
              </a:rPr>
              <a:t>Visual Arts</a:t>
            </a:r>
          </a:p>
        </p:txBody>
      </p:sp>
    </p:spTree>
    <p:extLst>
      <p:ext uri="{BB962C8B-B14F-4D97-AF65-F5344CB8AC3E}">
        <p14:creationId xmlns:p14="http://schemas.microsoft.com/office/powerpoint/2010/main" val="70415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1857676"/>
            <a:ext cx="3886200" cy="4583799"/>
          </a:xfrm>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Adaptability &amp; Flexibility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Career Awareness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Character</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Civic Engagement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Collaboration &amp; Teamwork</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Communication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Creativity &amp; Innovation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Critical Thinking &amp; Problem Solving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Global and Cultural Awareness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Information Literacy</a:t>
            </a:r>
          </a:p>
          <a:p>
            <a:endParaRPr lang="en-US" dirty="0"/>
          </a:p>
        </p:txBody>
      </p:sp>
      <p:sp>
        <p:nvSpPr>
          <p:cNvPr id="3" name="Content Placeholder 2"/>
          <p:cNvSpPr>
            <a:spLocks noGrp="1"/>
          </p:cNvSpPr>
          <p:nvPr>
            <p:ph sz="half" idx="2"/>
          </p:nvPr>
        </p:nvSpPr>
        <p:spPr>
          <a:xfrm>
            <a:off x="4629150" y="1886554"/>
            <a:ext cx="3886200" cy="4583799"/>
          </a:xfrm>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Initiative &amp; Self-Direction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Inquiry &amp; Analysis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Leadership</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Perseverance &amp; Resilience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Personal Responsibility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Productivity &amp; Accountability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Risk Taking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Self-Advocacy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Self-Awareness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Task &amp; Time Management</a:t>
            </a:r>
          </a:p>
          <a:p>
            <a:endParaRPr lang="en-US" dirty="0"/>
          </a:p>
        </p:txBody>
      </p:sp>
      <p:sp>
        <p:nvSpPr>
          <p:cNvPr id="4" name="Title 3"/>
          <p:cNvSpPr>
            <a:spLocks noGrp="1"/>
          </p:cNvSpPr>
          <p:nvPr>
            <p:ph type="title"/>
          </p:nvPr>
        </p:nvSpPr>
        <p:spPr>
          <a:xfrm>
            <a:off x="245193" y="254514"/>
            <a:ext cx="6742748" cy="756418"/>
          </a:xfrm>
        </p:spPr>
        <p:txBody>
          <a:bodyPr>
            <a:normAutofit fontScale="90000"/>
          </a:bodyPr>
          <a:lstStyle/>
          <a:p>
            <a:r>
              <a:rPr lang="en-US" dirty="0"/>
              <a:t>Essential Skills for Postsecondary &amp; Workforce Readiness (ES/PWR)</a:t>
            </a:r>
            <a:br>
              <a:rPr lang="en-US" dirty="0"/>
            </a:b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4</a:t>
            </a:fld>
            <a:endParaRPr lang="en-US" dirty="0"/>
          </a:p>
        </p:txBody>
      </p:sp>
      <p:sp>
        <p:nvSpPr>
          <p:cNvPr id="7" name="TextBox 6">
            <a:extLst>
              <a:ext uri="{FF2B5EF4-FFF2-40B4-BE49-F238E27FC236}">
                <a16:creationId xmlns:a16="http://schemas.microsoft.com/office/drawing/2014/main" id="{A2D62E98-E833-2875-D13D-0862F1FE80C0}"/>
              </a:ext>
            </a:extLst>
          </p:cNvPr>
          <p:cNvSpPr txBox="1"/>
          <p:nvPr/>
        </p:nvSpPr>
        <p:spPr>
          <a:xfrm>
            <a:off x="773030" y="1310928"/>
            <a:ext cx="7110062" cy="425501"/>
          </a:xfrm>
          <a:prstGeom prst="rect">
            <a:avLst/>
          </a:prstGeom>
          <a:noFill/>
        </p:spPr>
        <p:txBody>
          <a:bodyPr wrap="square">
            <a:spAutoFit/>
          </a:bodyPr>
          <a:lstStyle/>
          <a:p>
            <a:pPr marL="0" indent="0" algn="ctr">
              <a:lnSpc>
                <a:spcPct val="115000"/>
              </a:lnSpc>
              <a:spcBef>
                <a:spcPts val="0"/>
              </a:spcBef>
              <a:buFont typeface="Arial" panose="020B0604020202020204" pitchFamily="34" charset="0"/>
              <a:buNone/>
            </a:pPr>
            <a:r>
              <a:rPr lang="en-US" sz="2000" i="1" dirty="0">
                <a:solidFill>
                  <a:srgbClr val="000000"/>
                </a:solidFill>
              </a:rPr>
              <a:t>Essential Skills Embedded in the Colorado Academic Standards</a:t>
            </a:r>
          </a:p>
        </p:txBody>
      </p:sp>
      <p:sp>
        <p:nvSpPr>
          <p:cNvPr id="8" name="Google Shape;114;p15">
            <a:extLst>
              <a:ext uri="{FF2B5EF4-FFF2-40B4-BE49-F238E27FC236}">
                <a16:creationId xmlns:a16="http://schemas.microsoft.com/office/drawing/2014/main" id="{103BE099-F6C0-9B30-38EA-631B74BED525}"/>
              </a:ext>
            </a:extLst>
          </p:cNvPr>
          <p:cNvSpPr txBox="1"/>
          <p:nvPr/>
        </p:nvSpPr>
        <p:spPr>
          <a:xfrm>
            <a:off x="2269308" y="6089352"/>
            <a:ext cx="4117506" cy="392159"/>
          </a:xfrm>
          <a:prstGeom prst="rect">
            <a:avLst/>
          </a:prstGeom>
          <a:noFill/>
          <a:ln>
            <a:noFill/>
          </a:ln>
        </p:spPr>
        <p:txBody>
          <a:bodyPr spcFirstLastPara="1" wrap="square" lIns="91425" tIns="91425" rIns="91425" bIns="91425" anchor="t" anchorCtr="0">
            <a:noAutofit/>
          </a:bodyPr>
          <a:lstStyle/>
          <a:p>
            <a:r>
              <a:rPr lang="en" sz="1500" u="sng" dirty="0">
                <a:solidFill>
                  <a:schemeClr val="hlink"/>
                </a:solidFill>
                <a:latin typeface="Calibri" panose="020F0502020204030204" pitchFamily="34" charset="0"/>
                <a:ea typeface="Calibri" panose="020F0502020204030204" pitchFamily="34" charset="0"/>
                <a:cs typeface="Calibri" panose="020F0502020204030204" pitchFamily="34" charset="0"/>
                <a:sym typeface="Lato"/>
                <a:hlinkClick r:id="rId3"/>
              </a:rPr>
              <a:t>CDE Standards and Instruction Essential Skills</a:t>
            </a:r>
            <a:endParaRPr sz="15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029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Skills Framework Development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Google Shape;121;p16">
            <a:extLst>
              <a:ext uri="{FF2B5EF4-FFF2-40B4-BE49-F238E27FC236}">
                <a16:creationId xmlns:a16="http://schemas.microsoft.com/office/drawing/2014/main" id="{12ED1E8F-7EBD-C8F5-CC62-4F8A64C851F1}"/>
              </a:ext>
            </a:extLst>
          </p:cNvPr>
          <p:cNvSpPr txBox="1">
            <a:spLocks/>
          </p:cNvSpPr>
          <p:nvPr/>
        </p:nvSpPr>
        <p:spPr>
          <a:xfrm>
            <a:off x="8909" y="1314600"/>
            <a:ext cx="3515273" cy="51230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193675">
              <a:lnSpc>
                <a:spcPct val="115000"/>
              </a:lnSpc>
              <a:spcBef>
                <a:spcPts val="0"/>
              </a:spcBef>
              <a:buSzPts val="1250"/>
              <a:buFont typeface="Arial" panose="020B0604020202020204" pitchFamily="34" charset="0"/>
              <a:buChar char="●"/>
            </a:pPr>
            <a:r>
              <a:rPr lang="en-US" sz="1500" dirty="0">
                <a:solidFill>
                  <a:srgbClr val="333333"/>
                </a:solidFill>
                <a:highlight>
                  <a:srgbClr val="FFFFFF"/>
                </a:highlight>
              </a:rPr>
              <a:t>Groundwork laid by the in-demand skills identified in the 2015 </a:t>
            </a:r>
            <a:r>
              <a:rPr lang="en-US" sz="1500" u="sng" dirty="0">
                <a:solidFill>
                  <a:srgbClr val="403F3B"/>
                </a:solidFill>
                <a:highlight>
                  <a:srgbClr val="FFFFFF"/>
                </a:highlight>
                <a:hlinkClick r:id="rId3">
                  <a:extLst>
                    <a:ext uri="{A12FA001-AC4F-418D-AE19-62706E023703}">
                      <ahyp:hlinkClr xmlns:ahyp="http://schemas.microsoft.com/office/drawing/2018/hyperlinkcolor" val="tx"/>
                    </a:ext>
                  </a:extLst>
                </a:hlinkClick>
              </a:rPr>
              <a:t>Colorado Talent Pipeline Report (PDF)</a:t>
            </a:r>
            <a:r>
              <a:rPr lang="en-US" sz="1500" dirty="0">
                <a:solidFill>
                  <a:srgbClr val="333333"/>
                </a:solidFill>
                <a:highlight>
                  <a:srgbClr val="FFFFFF"/>
                </a:highlight>
              </a:rPr>
              <a:t>. </a:t>
            </a:r>
          </a:p>
          <a:p>
            <a:pPr marL="257175" indent="-193675">
              <a:lnSpc>
                <a:spcPct val="115000"/>
              </a:lnSpc>
              <a:spcBef>
                <a:spcPts val="0"/>
              </a:spcBef>
              <a:buSzPts val="1250"/>
              <a:buFont typeface="Arial" panose="020B0604020202020204" pitchFamily="34" charset="0"/>
              <a:buChar char="●"/>
            </a:pPr>
            <a:r>
              <a:rPr lang="en-US" sz="1500" dirty="0">
                <a:solidFill>
                  <a:srgbClr val="333333"/>
                </a:solidFill>
                <a:highlight>
                  <a:srgbClr val="FFFFFF"/>
                </a:highlight>
              </a:rPr>
              <a:t>18 core skills were identified as necessary to enter the workforce or continue education beyond high school.</a:t>
            </a:r>
          </a:p>
          <a:p>
            <a:pPr marL="257175" indent="-193675">
              <a:lnSpc>
                <a:spcPct val="115000"/>
              </a:lnSpc>
              <a:spcBef>
                <a:spcPts val="0"/>
              </a:spcBef>
              <a:buSzPts val="1250"/>
              <a:buFont typeface="Arial" panose="020B0604020202020204" pitchFamily="34" charset="0"/>
              <a:buChar char="●"/>
            </a:pPr>
            <a:r>
              <a:rPr lang="en-US" sz="1500" dirty="0">
                <a:solidFill>
                  <a:srgbClr val="333333"/>
                </a:solidFill>
                <a:highlight>
                  <a:srgbClr val="FFFFFF"/>
                </a:highlight>
              </a:rPr>
              <a:t>These skills were grouped under four core categories of Entrepreneurial, Personal, Civic/Interpersonal and Professional skills, plus a category for Academic skills.</a:t>
            </a:r>
          </a:p>
          <a:p>
            <a:pPr marL="257175" indent="-193675">
              <a:lnSpc>
                <a:spcPct val="115000"/>
              </a:lnSpc>
              <a:spcBef>
                <a:spcPts val="0"/>
              </a:spcBef>
              <a:buSzPts val="1250"/>
              <a:buFont typeface="Arial" panose="020B0604020202020204" pitchFamily="34" charset="0"/>
              <a:buChar char="●"/>
            </a:pPr>
            <a:r>
              <a:rPr lang="en-US" sz="1500" dirty="0">
                <a:solidFill>
                  <a:srgbClr val="333333"/>
                </a:solidFill>
                <a:highlight>
                  <a:srgbClr val="FFFFFF"/>
                </a:highlight>
              </a:rPr>
              <a:t>CDE sought feedback from the public and statewide stakeholders in business and industry, education, non-profit organizations and government sectors.</a:t>
            </a:r>
          </a:p>
          <a:p>
            <a:pPr marL="257175" indent="-180975">
              <a:lnSpc>
                <a:spcPct val="115000"/>
              </a:lnSpc>
              <a:spcBef>
                <a:spcPts val="0"/>
              </a:spcBef>
              <a:buSzPts val="1050"/>
              <a:buFont typeface="Arial" panose="020B0604020202020204" pitchFamily="34" charset="0"/>
              <a:buChar char="●"/>
            </a:pPr>
            <a:r>
              <a:rPr lang="en-US" sz="1500" dirty="0">
                <a:solidFill>
                  <a:srgbClr val="333333"/>
                </a:solidFill>
                <a:highlight>
                  <a:srgbClr val="FFFFFF"/>
                </a:highlight>
              </a:rPr>
              <a:t>The 18 core skills were then organized into five categories with10 competency statements based on the 18 skills.</a:t>
            </a:r>
          </a:p>
          <a:p>
            <a:pPr marL="0" indent="0">
              <a:spcBef>
                <a:spcPts val="800"/>
              </a:spcBef>
              <a:buFont typeface="Arial" panose="020B0604020202020204" pitchFamily="34" charset="0"/>
              <a:buNone/>
            </a:pPr>
            <a:endParaRPr lang="en-US" sz="1500" dirty="0"/>
          </a:p>
        </p:txBody>
      </p:sp>
      <p:pic>
        <p:nvPicPr>
          <p:cNvPr id="6" name="Google Shape;124;p16">
            <a:hlinkClick r:id="rId4"/>
            <a:extLst>
              <a:ext uri="{FF2B5EF4-FFF2-40B4-BE49-F238E27FC236}">
                <a16:creationId xmlns:a16="http://schemas.microsoft.com/office/drawing/2014/main" id="{F6E6492C-FB41-7850-FB91-66ED0FED05E2}"/>
              </a:ext>
            </a:extLst>
          </p:cNvPr>
          <p:cNvPicPr preferRelativeResize="0"/>
          <p:nvPr/>
        </p:nvPicPr>
        <p:blipFill>
          <a:blip r:embed="rId5">
            <a:alphaModFix/>
          </a:blip>
          <a:stretch>
            <a:fillRect/>
          </a:stretch>
        </p:blipFill>
        <p:spPr>
          <a:xfrm>
            <a:off x="3524182" y="1970835"/>
            <a:ext cx="2620499" cy="3391223"/>
          </a:xfrm>
          <a:prstGeom prst="rect">
            <a:avLst/>
          </a:prstGeom>
          <a:noFill/>
          <a:ln>
            <a:noFill/>
          </a:ln>
          <a:effectLst>
            <a:outerShdw blurRad="57150" dist="19050" dir="5400000" algn="bl" rotWithShape="0">
              <a:srgbClr val="000000">
                <a:alpha val="50000"/>
              </a:srgbClr>
            </a:outerShdw>
          </a:effectLst>
        </p:spPr>
      </p:pic>
      <p:sp>
        <p:nvSpPr>
          <p:cNvPr id="7" name="Google Shape;125;p16">
            <a:extLst>
              <a:ext uri="{FF2B5EF4-FFF2-40B4-BE49-F238E27FC236}">
                <a16:creationId xmlns:a16="http://schemas.microsoft.com/office/drawing/2014/main" id="{470E41DF-2F2E-538F-8BE2-D7A373A61346}"/>
              </a:ext>
            </a:extLst>
          </p:cNvPr>
          <p:cNvSpPr txBox="1"/>
          <p:nvPr/>
        </p:nvSpPr>
        <p:spPr>
          <a:xfrm>
            <a:off x="3152926" y="6096362"/>
            <a:ext cx="3594600" cy="225600"/>
          </a:xfrm>
          <a:prstGeom prst="rect">
            <a:avLst/>
          </a:prstGeom>
          <a:noFill/>
          <a:ln>
            <a:noFill/>
          </a:ln>
        </p:spPr>
        <p:txBody>
          <a:bodyPr spcFirstLastPara="1" wrap="square" lIns="91425" tIns="91425" rIns="91425" bIns="91425" anchor="t" anchorCtr="0">
            <a:noAutofit/>
          </a:bodyPr>
          <a:lstStyle/>
          <a:p>
            <a:r>
              <a:rPr lang="en" sz="900" u="sng">
                <a:solidFill>
                  <a:schemeClr val="hlink"/>
                </a:solidFill>
                <a:latin typeface="Lato"/>
                <a:ea typeface="Lato"/>
                <a:cs typeface="Lato"/>
                <a:sym typeface="Lato"/>
                <a:hlinkClick r:id="rId6"/>
              </a:rPr>
              <a:t>Summarized from CDE Standards and Instruction Essential Skills</a:t>
            </a:r>
            <a:endParaRPr sz="900">
              <a:latin typeface="Lato"/>
              <a:ea typeface="Lato"/>
              <a:cs typeface="Lato"/>
              <a:sym typeface="Lato"/>
            </a:endParaRPr>
          </a:p>
        </p:txBody>
      </p:sp>
      <p:sp>
        <p:nvSpPr>
          <p:cNvPr id="8" name="Google Shape;122;p16">
            <a:extLst>
              <a:ext uri="{FF2B5EF4-FFF2-40B4-BE49-F238E27FC236}">
                <a16:creationId xmlns:a16="http://schemas.microsoft.com/office/drawing/2014/main" id="{A5C91145-1343-5018-4D55-5CAF0E6324BC}"/>
              </a:ext>
            </a:extLst>
          </p:cNvPr>
          <p:cNvSpPr txBox="1">
            <a:spLocks/>
          </p:cNvSpPr>
          <p:nvPr/>
        </p:nvSpPr>
        <p:spPr>
          <a:xfrm>
            <a:off x="6282192" y="1576768"/>
            <a:ext cx="2669142" cy="451959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None/>
            </a:pPr>
            <a:r>
              <a:rPr lang="en-US" sz="1800" dirty="0"/>
              <a:t>Graduation Guidelines includes evidence of college or career readiness using Collaboratively-developed, Standards-based Performance Assessment which is defined to be: </a:t>
            </a:r>
          </a:p>
          <a:p>
            <a:pPr marL="0" indent="0">
              <a:spcBef>
                <a:spcPts val="0"/>
              </a:spcBef>
              <a:buClr>
                <a:schemeClr val="dk1"/>
              </a:buClr>
              <a:buNone/>
            </a:pPr>
            <a:endParaRPr lang="en-US" sz="1800" dirty="0"/>
          </a:p>
          <a:p>
            <a:pPr marL="0" indent="0">
              <a:spcBef>
                <a:spcPts val="0"/>
              </a:spcBef>
              <a:buClr>
                <a:schemeClr val="dk1"/>
              </a:buClr>
              <a:buNone/>
            </a:pPr>
            <a:endParaRPr lang="en-US" sz="1800" dirty="0"/>
          </a:p>
          <a:p>
            <a:pPr marL="0" indent="0">
              <a:spcBef>
                <a:spcPts val="0"/>
              </a:spcBef>
              <a:buClr>
                <a:schemeClr val="dk1"/>
              </a:buClr>
              <a:buNone/>
            </a:pPr>
            <a:r>
              <a:rPr lang="en-US" sz="1800" i="1" dirty="0"/>
              <a:t>An authentic application of </a:t>
            </a:r>
            <a:r>
              <a:rPr lang="en-US" sz="1800" i="1" dirty="0">
                <a:solidFill>
                  <a:srgbClr val="3A88DD"/>
                </a:solidFill>
              </a:rPr>
              <a:t>Essential Skills for Postsecondary and Workforce</a:t>
            </a:r>
            <a:r>
              <a:rPr lang="en-US" sz="1800" i="1" dirty="0"/>
              <a:t> through the creation of a complex product or presentation. </a:t>
            </a:r>
          </a:p>
        </p:txBody>
      </p:sp>
    </p:spTree>
    <p:extLst>
      <p:ext uri="{BB962C8B-B14F-4D97-AF65-F5344CB8AC3E}">
        <p14:creationId xmlns:p14="http://schemas.microsoft.com/office/powerpoint/2010/main" val="226793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Essential Skills Framework Development (cont.)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graphicFrame>
        <p:nvGraphicFramePr>
          <p:cNvPr id="5" name="Google Shape;132;p17">
            <a:extLst>
              <a:ext uri="{FF2B5EF4-FFF2-40B4-BE49-F238E27FC236}">
                <a16:creationId xmlns:a16="http://schemas.microsoft.com/office/drawing/2014/main" id="{13094A7C-E6E5-691E-7401-D58788B8B38F}"/>
              </a:ext>
            </a:extLst>
          </p:cNvPr>
          <p:cNvGraphicFramePr/>
          <p:nvPr>
            <p:extLst>
              <p:ext uri="{D42A27DB-BD31-4B8C-83A1-F6EECF244321}">
                <p14:modId xmlns:p14="http://schemas.microsoft.com/office/powerpoint/2010/main" val="3873686372"/>
              </p:ext>
            </p:extLst>
          </p:nvPr>
        </p:nvGraphicFramePr>
        <p:xfrm>
          <a:off x="244812" y="2530284"/>
          <a:ext cx="8654375" cy="2377380"/>
        </p:xfrm>
        <a:graphic>
          <a:graphicData uri="http://schemas.openxmlformats.org/drawingml/2006/table">
            <a:tbl>
              <a:tblPr>
                <a:noFill/>
              </a:tblPr>
              <a:tblGrid>
                <a:gridCol w="1730875">
                  <a:extLst>
                    <a:ext uri="{9D8B030D-6E8A-4147-A177-3AD203B41FA5}">
                      <a16:colId xmlns:a16="http://schemas.microsoft.com/office/drawing/2014/main" val="20000"/>
                    </a:ext>
                  </a:extLst>
                </a:gridCol>
                <a:gridCol w="1730875">
                  <a:extLst>
                    <a:ext uri="{9D8B030D-6E8A-4147-A177-3AD203B41FA5}">
                      <a16:colId xmlns:a16="http://schemas.microsoft.com/office/drawing/2014/main" val="20001"/>
                    </a:ext>
                  </a:extLst>
                </a:gridCol>
                <a:gridCol w="1730875">
                  <a:extLst>
                    <a:ext uri="{9D8B030D-6E8A-4147-A177-3AD203B41FA5}">
                      <a16:colId xmlns:a16="http://schemas.microsoft.com/office/drawing/2014/main" val="20002"/>
                    </a:ext>
                  </a:extLst>
                </a:gridCol>
                <a:gridCol w="1730875">
                  <a:extLst>
                    <a:ext uri="{9D8B030D-6E8A-4147-A177-3AD203B41FA5}">
                      <a16:colId xmlns:a16="http://schemas.microsoft.com/office/drawing/2014/main" val="20003"/>
                    </a:ext>
                  </a:extLst>
                </a:gridCol>
                <a:gridCol w="1730875">
                  <a:extLst>
                    <a:ext uri="{9D8B030D-6E8A-4147-A177-3AD203B41FA5}">
                      <a16:colId xmlns:a16="http://schemas.microsoft.com/office/drawing/2014/main" val="20004"/>
                    </a:ext>
                  </a:extLst>
                </a:gridCol>
              </a:tblGrid>
              <a:tr h="396200">
                <a:tc>
                  <a:txBody>
                    <a:bodyPr/>
                    <a:lstStyle/>
                    <a:p>
                      <a:pPr marL="0" lvl="0" indent="0" algn="ctr" rtl="0">
                        <a:spcBef>
                          <a:spcPts val="0"/>
                        </a:spcBef>
                        <a:spcAft>
                          <a:spcPts val="0"/>
                        </a:spcAft>
                        <a:buNone/>
                      </a:pPr>
                      <a:r>
                        <a:rPr lang="en" b="1">
                          <a:solidFill>
                            <a:srgbClr val="7F7F7F"/>
                          </a:solidFill>
                        </a:rPr>
                        <a:t>Personal Skills</a:t>
                      </a:r>
                      <a:endParaRPr b="1">
                        <a:solidFill>
                          <a:srgbClr val="7F7F7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solidFill>
                      <a:schemeClr val="lt2"/>
                    </a:solidFill>
                  </a:tcPr>
                </a:tc>
                <a:tc>
                  <a:txBody>
                    <a:bodyPr/>
                    <a:lstStyle/>
                    <a:p>
                      <a:pPr marL="0" lvl="0" indent="0" algn="ctr" rtl="0">
                        <a:spcBef>
                          <a:spcPts val="0"/>
                        </a:spcBef>
                        <a:spcAft>
                          <a:spcPts val="0"/>
                        </a:spcAft>
                        <a:buNone/>
                      </a:pPr>
                      <a:r>
                        <a:rPr lang="en" b="1">
                          <a:solidFill>
                            <a:srgbClr val="7F7F7F"/>
                          </a:solidFill>
                        </a:rPr>
                        <a:t>Entrepreneurial Skills</a:t>
                      </a:r>
                      <a:endParaRPr b="1">
                        <a:solidFill>
                          <a:srgbClr val="7F7F7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solidFill>
                      <a:schemeClr val="lt2"/>
                    </a:solidFill>
                  </a:tcPr>
                </a:tc>
                <a:tc>
                  <a:txBody>
                    <a:bodyPr/>
                    <a:lstStyle/>
                    <a:p>
                      <a:pPr marL="0" lvl="0" indent="0" algn="ctr" rtl="0">
                        <a:spcBef>
                          <a:spcPts val="0"/>
                        </a:spcBef>
                        <a:spcAft>
                          <a:spcPts val="0"/>
                        </a:spcAft>
                        <a:buNone/>
                      </a:pPr>
                      <a:r>
                        <a:rPr lang="en" b="1">
                          <a:solidFill>
                            <a:srgbClr val="7F7F7F"/>
                          </a:solidFill>
                        </a:rPr>
                        <a:t>Civic</a:t>
                      </a:r>
                      <a:endParaRPr b="1">
                        <a:solidFill>
                          <a:srgbClr val="7F7F7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solidFill>
                      <a:schemeClr val="lt2"/>
                    </a:solidFill>
                  </a:tcPr>
                </a:tc>
                <a:tc>
                  <a:txBody>
                    <a:bodyPr/>
                    <a:lstStyle/>
                    <a:p>
                      <a:pPr marL="0" lvl="0" indent="0" algn="ctr" rtl="0">
                        <a:spcBef>
                          <a:spcPts val="0"/>
                        </a:spcBef>
                        <a:spcAft>
                          <a:spcPts val="0"/>
                        </a:spcAft>
                        <a:buNone/>
                      </a:pPr>
                      <a:r>
                        <a:rPr lang="en" b="1">
                          <a:solidFill>
                            <a:srgbClr val="7F7F7F"/>
                          </a:solidFill>
                        </a:rPr>
                        <a:t>Professional</a:t>
                      </a:r>
                      <a:endParaRPr b="1">
                        <a:solidFill>
                          <a:srgbClr val="7F7F7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solidFill>
                      <a:schemeClr val="lt2"/>
                    </a:solidFill>
                  </a:tcPr>
                </a:tc>
                <a:tc>
                  <a:txBody>
                    <a:bodyPr/>
                    <a:lstStyle/>
                    <a:p>
                      <a:pPr marL="0" lvl="0" indent="0" algn="ctr" rtl="0">
                        <a:spcBef>
                          <a:spcPts val="0"/>
                        </a:spcBef>
                        <a:spcAft>
                          <a:spcPts val="0"/>
                        </a:spcAft>
                        <a:buNone/>
                      </a:pPr>
                      <a:r>
                        <a:rPr lang="en" b="1">
                          <a:solidFill>
                            <a:srgbClr val="7F7F7F"/>
                          </a:solidFill>
                        </a:rPr>
                        <a:t>Academic</a:t>
                      </a:r>
                      <a:endParaRPr b="1">
                        <a:solidFill>
                          <a:srgbClr val="7F7F7F"/>
                        </a:solidFil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81000">
                <a:tc>
                  <a:txBody>
                    <a:bodyPr/>
                    <a:lstStyle/>
                    <a:p>
                      <a:pPr marL="228600" lvl="0" indent="-190500" algn="l" rtl="0">
                        <a:spcBef>
                          <a:spcPts val="0"/>
                        </a:spcBef>
                        <a:spcAft>
                          <a:spcPts val="0"/>
                        </a:spcAft>
                        <a:buSzPts val="1200"/>
                        <a:buChar char="●"/>
                      </a:pPr>
                      <a:r>
                        <a:rPr lang="en" sz="1200"/>
                        <a:t>initiative/ self-direction</a:t>
                      </a:r>
                      <a:endParaRPr sz="1200"/>
                    </a:p>
                    <a:p>
                      <a:pPr marL="228600" lvl="0" indent="-190500" algn="l" rtl="0">
                        <a:spcBef>
                          <a:spcPts val="0"/>
                        </a:spcBef>
                        <a:spcAft>
                          <a:spcPts val="0"/>
                        </a:spcAft>
                        <a:buSzPts val="1200"/>
                        <a:buChar char="●"/>
                      </a:pPr>
                      <a:r>
                        <a:rPr lang="en" sz="1200"/>
                        <a:t>personal responsibility </a:t>
                      </a:r>
                      <a:endParaRPr sz="1200"/>
                    </a:p>
                    <a:p>
                      <a:pPr marL="228600" lvl="0" indent="-190500" algn="l" rtl="0">
                        <a:spcBef>
                          <a:spcPts val="0"/>
                        </a:spcBef>
                        <a:spcAft>
                          <a:spcPts val="0"/>
                        </a:spcAft>
                        <a:buSzPts val="1200"/>
                        <a:buChar char="●"/>
                      </a:pPr>
                      <a:r>
                        <a:rPr lang="en" sz="1200"/>
                        <a:t>adaptability / flexibility</a:t>
                      </a:r>
                      <a:endParaRPr sz="1200"/>
                    </a:p>
                    <a:p>
                      <a:pPr marL="228600" lvl="0" indent="-190500" algn="l" rtl="0">
                        <a:spcBef>
                          <a:spcPts val="0"/>
                        </a:spcBef>
                        <a:spcAft>
                          <a:spcPts val="0"/>
                        </a:spcAft>
                        <a:buSzPts val="1200"/>
                        <a:buChar char="●"/>
                      </a:pPr>
                      <a:r>
                        <a:rPr lang="en" sz="1200"/>
                        <a:t>self-advocacy</a:t>
                      </a:r>
                      <a:endParaRPr sz="1200"/>
                    </a:p>
                    <a:p>
                      <a:pPr marL="0" lvl="0" indent="0" algn="l" rtl="0">
                        <a:spcBef>
                          <a:spcPts val="0"/>
                        </a:spcBef>
                        <a:spcAft>
                          <a:spcPts val="0"/>
                        </a:spcAft>
                        <a:buNone/>
                      </a:pPr>
                      <a:endParaRPr sz="120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B w="38100" cap="flat" cmpd="sng">
                      <a:solidFill>
                        <a:srgbClr val="9E9E9E"/>
                      </a:solidFill>
                      <a:prstDash val="solid"/>
                      <a:round/>
                      <a:headEnd type="none" w="sm" len="sm"/>
                      <a:tailEnd type="none" w="sm" len="sm"/>
                    </a:lnB>
                  </a:tcPr>
                </a:tc>
                <a:tc>
                  <a:txBody>
                    <a:bodyPr/>
                    <a:lstStyle/>
                    <a:p>
                      <a:pPr marL="171450" lvl="0" indent="-190500" algn="l" rtl="0">
                        <a:spcBef>
                          <a:spcPts val="0"/>
                        </a:spcBef>
                        <a:spcAft>
                          <a:spcPts val="0"/>
                        </a:spcAft>
                        <a:buSzPts val="1200"/>
                        <a:buChar char="●"/>
                      </a:pPr>
                      <a:r>
                        <a:rPr lang="en" sz="1200" dirty="0"/>
                        <a:t>critical thinking/ problem solving**</a:t>
                      </a:r>
                      <a:endParaRPr sz="1200" dirty="0"/>
                    </a:p>
                    <a:p>
                      <a:pPr marL="171450" lvl="0" indent="-190500" algn="l" rtl="0">
                        <a:spcBef>
                          <a:spcPts val="0"/>
                        </a:spcBef>
                        <a:spcAft>
                          <a:spcPts val="0"/>
                        </a:spcAft>
                        <a:buSzPts val="1200"/>
                        <a:buChar char="●"/>
                      </a:pPr>
                      <a:r>
                        <a:rPr lang="en" sz="1200" dirty="0"/>
                        <a:t>creativity/ innovation</a:t>
                      </a:r>
                      <a:endParaRPr sz="1200" dirty="0"/>
                    </a:p>
                    <a:p>
                      <a:pPr marL="171450" lvl="0" indent="-190500" algn="l" rtl="0">
                        <a:spcBef>
                          <a:spcPts val="0"/>
                        </a:spcBef>
                        <a:spcAft>
                          <a:spcPts val="0"/>
                        </a:spcAft>
                        <a:buSzPts val="1200"/>
                        <a:buChar char="●"/>
                      </a:pPr>
                      <a:r>
                        <a:rPr lang="en" sz="1200" dirty="0"/>
                        <a:t>inquiry/ analysis**</a:t>
                      </a:r>
                      <a:endParaRPr sz="1200" dirty="0"/>
                    </a:p>
                    <a:p>
                      <a:pPr marL="171450" lvl="0" indent="-190500" algn="l" rtl="0">
                        <a:spcBef>
                          <a:spcPts val="0"/>
                        </a:spcBef>
                        <a:spcAft>
                          <a:spcPts val="0"/>
                        </a:spcAft>
                        <a:buSzPts val="1200"/>
                        <a:buChar char="●"/>
                      </a:pPr>
                      <a:r>
                        <a:rPr lang="en" sz="1200" dirty="0"/>
                        <a:t>informed risk taking</a:t>
                      </a:r>
                      <a:endParaRPr sz="1200"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B w="38100" cap="flat" cmpd="sng">
                      <a:solidFill>
                        <a:srgbClr val="9E9E9E"/>
                      </a:solidFill>
                      <a:prstDash val="solid"/>
                      <a:round/>
                      <a:headEnd type="none" w="sm" len="sm"/>
                      <a:tailEnd type="none" w="sm" len="sm"/>
                    </a:lnB>
                  </a:tcPr>
                </a:tc>
                <a:tc>
                  <a:txBody>
                    <a:bodyPr/>
                    <a:lstStyle/>
                    <a:p>
                      <a:pPr marL="171450" lvl="0" indent="-190500" algn="l" rtl="0">
                        <a:spcBef>
                          <a:spcPts val="0"/>
                        </a:spcBef>
                        <a:spcAft>
                          <a:spcPts val="0"/>
                        </a:spcAft>
                        <a:buSzPts val="1200"/>
                        <a:buChar char="●"/>
                      </a:pPr>
                      <a:r>
                        <a:rPr lang="en" sz="1200"/>
                        <a:t>collaboration</a:t>
                      </a:r>
                      <a:endParaRPr sz="1200"/>
                    </a:p>
                    <a:p>
                      <a:pPr marL="171450" lvl="0" indent="-190500" algn="l" rtl="0">
                        <a:spcBef>
                          <a:spcPts val="0"/>
                        </a:spcBef>
                        <a:spcAft>
                          <a:spcPts val="0"/>
                        </a:spcAft>
                        <a:buSzPts val="1200"/>
                        <a:buChar char="●"/>
                      </a:pPr>
                      <a:r>
                        <a:rPr lang="en" sz="1200"/>
                        <a:t>communication</a:t>
                      </a:r>
                      <a:endParaRPr sz="1200"/>
                    </a:p>
                    <a:p>
                      <a:pPr marL="171450" lvl="0" indent="-190500" algn="l" rtl="0">
                        <a:spcBef>
                          <a:spcPts val="0"/>
                        </a:spcBef>
                        <a:spcAft>
                          <a:spcPts val="0"/>
                        </a:spcAft>
                        <a:buSzPts val="1200"/>
                        <a:buChar char="●"/>
                      </a:pPr>
                      <a:r>
                        <a:rPr lang="en" sz="1200"/>
                        <a:t>global/ cultural awareness</a:t>
                      </a:r>
                      <a:endParaRPr sz="1200"/>
                    </a:p>
                    <a:p>
                      <a:pPr marL="171450" lvl="0" indent="-190500" algn="l" rtl="0">
                        <a:spcBef>
                          <a:spcPts val="0"/>
                        </a:spcBef>
                        <a:spcAft>
                          <a:spcPts val="0"/>
                        </a:spcAft>
                        <a:buSzPts val="1200"/>
                        <a:buChar char="●"/>
                      </a:pPr>
                      <a:r>
                        <a:rPr lang="en" sz="1200"/>
                        <a:t>character </a:t>
                      </a:r>
                      <a:endParaRPr sz="1200"/>
                    </a:p>
                    <a:p>
                      <a:pPr marL="171450" lvl="0" indent="-190500" algn="l" rtl="0">
                        <a:spcBef>
                          <a:spcPts val="0"/>
                        </a:spcBef>
                        <a:spcAft>
                          <a:spcPts val="0"/>
                        </a:spcAft>
                        <a:buSzPts val="1200"/>
                        <a:buChar char="●"/>
                      </a:pPr>
                      <a:r>
                        <a:rPr lang="en" sz="1200"/>
                        <a:t>civic engagement</a:t>
                      </a:r>
                      <a:endParaRPr sz="1200"/>
                    </a:p>
                    <a:p>
                      <a:pPr marL="0" lvl="0" indent="0" algn="l" rtl="0">
                        <a:spcBef>
                          <a:spcPts val="0"/>
                        </a:spcBef>
                        <a:spcAft>
                          <a:spcPts val="0"/>
                        </a:spcAft>
                        <a:buNone/>
                      </a:pPr>
                      <a:endParaRPr sz="120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B w="38100" cap="flat" cmpd="sng">
                      <a:solidFill>
                        <a:srgbClr val="9E9E9E"/>
                      </a:solidFill>
                      <a:prstDash val="solid"/>
                      <a:round/>
                      <a:headEnd type="none" w="sm" len="sm"/>
                      <a:tailEnd type="none" w="sm" len="sm"/>
                    </a:lnB>
                  </a:tcPr>
                </a:tc>
                <a:tc>
                  <a:txBody>
                    <a:bodyPr/>
                    <a:lstStyle/>
                    <a:p>
                      <a:pPr marL="228600" lvl="0" indent="-190500" algn="l" rtl="0">
                        <a:spcBef>
                          <a:spcPts val="0"/>
                        </a:spcBef>
                        <a:spcAft>
                          <a:spcPts val="0"/>
                        </a:spcAft>
                        <a:buSzPts val="1200"/>
                        <a:buChar char="●"/>
                      </a:pPr>
                      <a:r>
                        <a:rPr lang="en" sz="1200"/>
                        <a:t>time and task management</a:t>
                      </a:r>
                      <a:endParaRPr sz="1200"/>
                    </a:p>
                    <a:p>
                      <a:pPr marL="228600" lvl="0" indent="-190500" algn="l" rtl="0">
                        <a:spcBef>
                          <a:spcPts val="0"/>
                        </a:spcBef>
                        <a:spcAft>
                          <a:spcPts val="0"/>
                        </a:spcAft>
                        <a:buSzPts val="1200"/>
                        <a:buChar char="●"/>
                      </a:pPr>
                      <a:r>
                        <a:rPr lang="en" sz="1200"/>
                        <a:t>career literacy</a:t>
                      </a:r>
                      <a:endParaRPr sz="1200"/>
                    </a:p>
                    <a:p>
                      <a:pPr marL="228600" lvl="0" indent="-190500" algn="l" rtl="0">
                        <a:spcBef>
                          <a:spcPts val="0"/>
                        </a:spcBef>
                        <a:spcAft>
                          <a:spcPts val="0"/>
                        </a:spcAft>
                        <a:buSzPts val="1200"/>
                        <a:buChar char="●"/>
                      </a:pPr>
                      <a:r>
                        <a:rPr lang="en" sz="1200"/>
                        <a:t>work ethic; dependable and reliable</a:t>
                      </a:r>
                      <a:endParaRPr sz="120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B w="38100" cap="flat" cmpd="sng">
                      <a:solidFill>
                        <a:srgbClr val="9E9E9E"/>
                      </a:solidFill>
                      <a:prstDash val="solid"/>
                      <a:round/>
                      <a:headEnd type="none" w="sm" len="sm"/>
                      <a:tailEnd type="none" w="sm" len="sm"/>
                    </a:lnB>
                  </a:tcPr>
                </a:tc>
                <a:tc>
                  <a:txBody>
                    <a:bodyPr/>
                    <a:lstStyle/>
                    <a:p>
                      <a:pPr marL="171450" lvl="0" indent="-190500" algn="l" rtl="0">
                        <a:spcBef>
                          <a:spcPts val="0"/>
                        </a:spcBef>
                        <a:spcAft>
                          <a:spcPts val="0"/>
                        </a:spcAft>
                        <a:buSzPts val="1200"/>
                        <a:buChar char="●"/>
                      </a:pPr>
                      <a:r>
                        <a:rPr lang="en" sz="1200" dirty="0"/>
                        <a:t>applies knowledge and skills</a:t>
                      </a:r>
                      <a:endParaRPr sz="1200" dirty="0"/>
                    </a:p>
                    <a:p>
                      <a:pPr marL="171450" lvl="0" indent="-190500" algn="l" rtl="0">
                        <a:spcBef>
                          <a:spcPts val="0"/>
                        </a:spcBef>
                        <a:spcAft>
                          <a:spcPts val="0"/>
                        </a:spcAft>
                        <a:buSzPts val="1200"/>
                        <a:buChar char="●"/>
                      </a:pPr>
                      <a:r>
                        <a:rPr lang="en" sz="1200" dirty="0"/>
                        <a:t>critical thinking and problem solving**</a:t>
                      </a:r>
                      <a:endParaRPr sz="1200" dirty="0"/>
                    </a:p>
                    <a:p>
                      <a:pPr marL="171450" lvl="0" indent="-190500" algn="l" rtl="0">
                        <a:spcBef>
                          <a:spcPts val="0"/>
                        </a:spcBef>
                        <a:spcAft>
                          <a:spcPts val="0"/>
                        </a:spcAft>
                        <a:buSzPts val="1200"/>
                        <a:buChar char="●"/>
                      </a:pPr>
                      <a:r>
                        <a:rPr lang="en" sz="1200" dirty="0"/>
                        <a:t>inquiry, analysis and evaluation**</a:t>
                      </a:r>
                      <a:endParaRPr sz="1200" dirty="0"/>
                    </a:p>
                    <a:p>
                      <a:pPr marL="0" lvl="0" indent="0" algn="l" rtl="0">
                        <a:spcBef>
                          <a:spcPts val="0"/>
                        </a:spcBef>
                        <a:spcAft>
                          <a:spcPts val="0"/>
                        </a:spcAft>
                        <a:buNone/>
                      </a:pPr>
                      <a:endParaRPr sz="1200"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 name="Google Shape;131;p17">
            <a:extLst>
              <a:ext uri="{FF2B5EF4-FFF2-40B4-BE49-F238E27FC236}">
                <a16:creationId xmlns:a16="http://schemas.microsoft.com/office/drawing/2014/main" id="{8701ABDC-B39A-D229-09BF-0AEBA77E3778}"/>
              </a:ext>
            </a:extLst>
          </p:cNvPr>
          <p:cNvSpPr txBox="1">
            <a:spLocks/>
          </p:cNvSpPr>
          <p:nvPr/>
        </p:nvSpPr>
        <p:spPr>
          <a:xfrm>
            <a:off x="244812" y="1413157"/>
            <a:ext cx="8654375" cy="7149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2200" b="1" dirty="0">
                <a:solidFill>
                  <a:schemeClr val="accent2"/>
                </a:solidFill>
              </a:rPr>
              <a:t>Core Skills Embedded in 5 Domains</a:t>
            </a:r>
          </a:p>
        </p:txBody>
      </p:sp>
    </p:spTree>
    <p:extLst>
      <p:ext uri="{BB962C8B-B14F-4D97-AF65-F5344CB8AC3E}">
        <p14:creationId xmlns:p14="http://schemas.microsoft.com/office/powerpoint/2010/main" val="79243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437" y="163683"/>
            <a:ext cx="5158247" cy="590603"/>
          </a:xfrm>
        </p:spPr>
        <p:txBody>
          <a:bodyPr>
            <a:normAutofit fontScale="90000"/>
          </a:bodyPr>
          <a:lstStyle/>
          <a:p>
            <a:r>
              <a:rPr lang="en-US" dirty="0"/>
              <a:t>Performance Outcomes for</a:t>
            </a:r>
            <a:br>
              <a:rPr lang="en-US" dirty="0"/>
            </a:br>
            <a:r>
              <a:rPr lang="en-US" sz="2400" dirty="0"/>
              <a:t>Collaboratively-developed, Standards-based Performance Assessment</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grpSp>
        <p:nvGrpSpPr>
          <p:cNvPr id="5" name="Google Shape;140;p18">
            <a:extLst>
              <a:ext uri="{FF2B5EF4-FFF2-40B4-BE49-F238E27FC236}">
                <a16:creationId xmlns:a16="http://schemas.microsoft.com/office/drawing/2014/main" id="{B9568931-92D9-3C0B-CF1A-9588D3BD6CF4}"/>
              </a:ext>
            </a:extLst>
          </p:cNvPr>
          <p:cNvGrpSpPr/>
          <p:nvPr/>
        </p:nvGrpSpPr>
        <p:grpSpPr>
          <a:xfrm>
            <a:off x="3496028" y="1489309"/>
            <a:ext cx="1903745" cy="1388645"/>
            <a:chOff x="3774492" y="14668177"/>
            <a:chExt cx="313899" cy="309727"/>
          </a:xfrm>
        </p:grpSpPr>
        <p:sp>
          <p:nvSpPr>
            <p:cNvPr id="6" name="Google Shape;141;p18">
              <a:extLst>
                <a:ext uri="{FF2B5EF4-FFF2-40B4-BE49-F238E27FC236}">
                  <a16:creationId xmlns:a16="http://schemas.microsoft.com/office/drawing/2014/main" id="{E923200D-F517-C9A4-ED3B-5332054AEE61}"/>
                </a:ext>
              </a:extLst>
            </p:cNvPr>
            <p:cNvSpPr/>
            <p:nvPr/>
          </p:nvSpPr>
          <p:spPr>
            <a:xfrm>
              <a:off x="3873416" y="14819169"/>
              <a:ext cx="111114" cy="158735"/>
            </a:xfrm>
            <a:custGeom>
              <a:avLst/>
              <a:gdLst/>
              <a:ahLst/>
              <a:cxnLst/>
              <a:rect l="l" t="t" r="r" b="b"/>
              <a:pathLst>
                <a:path w="111114" h="158735" extrusionOk="0">
                  <a:moveTo>
                    <a:pt x="63516" y="1984"/>
                  </a:moveTo>
                  <a:cubicBezTo>
                    <a:pt x="60870" y="-661"/>
                    <a:pt x="56108" y="-661"/>
                    <a:pt x="53462" y="1984"/>
                  </a:cubicBezTo>
                  <a:lnTo>
                    <a:pt x="1609" y="62303"/>
                  </a:lnTo>
                  <a:cubicBezTo>
                    <a:pt x="21" y="64419"/>
                    <a:pt x="-508" y="67065"/>
                    <a:pt x="550" y="69182"/>
                  </a:cubicBezTo>
                  <a:cubicBezTo>
                    <a:pt x="1609" y="71298"/>
                    <a:pt x="3725" y="72886"/>
                    <a:pt x="6371" y="72886"/>
                  </a:cubicBezTo>
                  <a:lnTo>
                    <a:pt x="23832" y="72886"/>
                  </a:lnTo>
                  <a:lnTo>
                    <a:pt x="23303" y="157015"/>
                  </a:lnTo>
                  <a:cubicBezTo>
                    <a:pt x="23303" y="160720"/>
                    <a:pt x="25948" y="163366"/>
                    <a:pt x="29652" y="163366"/>
                  </a:cubicBezTo>
                  <a:cubicBezTo>
                    <a:pt x="29652" y="163366"/>
                    <a:pt x="29652" y="163366"/>
                    <a:pt x="29652" y="163366"/>
                  </a:cubicBezTo>
                  <a:cubicBezTo>
                    <a:pt x="33356" y="163366"/>
                    <a:pt x="36001" y="160720"/>
                    <a:pt x="36001" y="157015"/>
                  </a:cubicBezTo>
                  <a:lnTo>
                    <a:pt x="37060" y="66536"/>
                  </a:lnTo>
                  <a:cubicBezTo>
                    <a:pt x="37060" y="64949"/>
                    <a:pt x="36531" y="63361"/>
                    <a:pt x="34943" y="61774"/>
                  </a:cubicBezTo>
                  <a:cubicBezTo>
                    <a:pt x="33356" y="60187"/>
                    <a:pt x="32298" y="59658"/>
                    <a:pt x="30181" y="59658"/>
                  </a:cubicBezTo>
                  <a:lnTo>
                    <a:pt x="20128" y="59658"/>
                  </a:lnTo>
                  <a:lnTo>
                    <a:pt x="57696" y="15741"/>
                  </a:lnTo>
                  <a:lnTo>
                    <a:pt x="95263" y="59658"/>
                  </a:lnTo>
                  <a:lnTo>
                    <a:pt x="85209" y="59658"/>
                  </a:lnTo>
                  <a:cubicBezTo>
                    <a:pt x="81506" y="59658"/>
                    <a:pt x="78860" y="62303"/>
                    <a:pt x="78860" y="66007"/>
                  </a:cubicBezTo>
                  <a:lnTo>
                    <a:pt x="77802" y="156487"/>
                  </a:lnTo>
                  <a:cubicBezTo>
                    <a:pt x="77802" y="160190"/>
                    <a:pt x="80448" y="162836"/>
                    <a:pt x="84151" y="162836"/>
                  </a:cubicBezTo>
                  <a:cubicBezTo>
                    <a:pt x="84151" y="162836"/>
                    <a:pt x="84151" y="162836"/>
                    <a:pt x="84151" y="162836"/>
                  </a:cubicBezTo>
                  <a:cubicBezTo>
                    <a:pt x="87855" y="162836"/>
                    <a:pt x="90501" y="160190"/>
                    <a:pt x="90501" y="156487"/>
                  </a:cubicBezTo>
                  <a:lnTo>
                    <a:pt x="91030" y="72356"/>
                  </a:lnTo>
                  <a:lnTo>
                    <a:pt x="109020" y="72356"/>
                  </a:lnTo>
                  <a:cubicBezTo>
                    <a:pt x="111665" y="72356"/>
                    <a:pt x="113782" y="70770"/>
                    <a:pt x="114840" y="68652"/>
                  </a:cubicBezTo>
                  <a:cubicBezTo>
                    <a:pt x="115899" y="66536"/>
                    <a:pt x="115369" y="63891"/>
                    <a:pt x="113782" y="61774"/>
                  </a:cubicBezTo>
                  <a:lnTo>
                    <a:pt x="63516" y="1984"/>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7" name="Google Shape;142;p18">
              <a:extLst>
                <a:ext uri="{FF2B5EF4-FFF2-40B4-BE49-F238E27FC236}">
                  <a16:creationId xmlns:a16="http://schemas.microsoft.com/office/drawing/2014/main" id="{93DA8026-762A-5F78-88D1-BEAFD557DA23}"/>
                </a:ext>
              </a:extLst>
            </p:cNvPr>
            <p:cNvSpPr/>
            <p:nvPr/>
          </p:nvSpPr>
          <p:spPr>
            <a:xfrm>
              <a:off x="3884231" y="14668177"/>
              <a:ext cx="89950" cy="105823"/>
            </a:xfrm>
            <a:custGeom>
              <a:avLst/>
              <a:gdLst/>
              <a:ahLst/>
              <a:cxnLst/>
              <a:rect l="l" t="t" r="r" b="b"/>
              <a:pathLst>
                <a:path w="89950" h="105823" extrusionOk="0">
                  <a:moveTo>
                    <a:pt x="17249" y="84192"/>
                  </a:moveTo>
                  <a:cubicBezTo>
                    <a:pt x="22011" y="87895"/>
                    <a:pt x="24657" y="93715"/>
                    <a:pt x="24657" y="99006"/>
                  </a:cubicBezTo>
                  <a:lnTo>
                    <a:pt x="24657" y="101123"/>
                  </a:lnTo>
                  <a:cubicBezTo>
                    <a:pt x="24657" y="104827"/>
                    <a:pt x="27302" y="107472"/>
                    <a:pt x="31006" y="107472"/>
                  </a:cubicBezTo>
                  <a:lnTo>
                    <a:pt x="63811" y="107472"/>
                  </a:lnTo>
                  <a:cubicBezTo>
                    <a:pt x="67515" y="107472"/>
                    <a:pt x="70161" y="104827"/>
                    <a:pt x="70161" y="101123"/>
                  </a:cubicBezTo>
                  <a:lnTo>
                    <a:pt x="70161" y="99536"/>
                  </a:lnTo>
                  <a:cubicBezTo>
                    <a:pt x="70161" y="93715"/>
                    <a:pt x="72806" y="88424"/>
                    <a:pt x="77569" y="84192"/>
                  </a:cubicBezTo>
                  <a:cubicBezTo>
                    <a:pt x="88151" y="75196"/>
                    <a:pt x="94500" y="61968"/>
                    <a:pt x="94500" y="47682"/>
                  </a:cubicBezTo>
                  <a:cubicBezTo>
                    <a:pt x="94500" y="33396"/>
                    <a:pt x="88151" y="20168"/>
                    <a:pt x="77039" y="10643"/>
                  </a:cubicBezTo>
                  <a:cubicBezTo>
                    <a:pt x="65928" y="1649"/>
                    <a:pt x="51113" y="-2055"/>
                    <a:pt x="36826" y="1119"/>
                  </a:cubicBezTo>
                  <a:cubicBezTo>
                    <a:pt x="18836" y="4824"/>
                    <a:pt x="4550" y="19110"/>
                    <a:pt x="846" y="37099"/>
                  </a:cubicBezTo>
                  <a:cubicBezTo>
                    <a:pt x="-2329" y="54560"/>
                    <a:pt x="3492" y="72550"/>
                    <a:pt x="17249" y="84192"/>
                  </a:cubicBezTo>
                  <a:close/>
                  <a:moveTo>
                    <a:pt x="14074" y="39745"/>
                  </a:moveTo>
                  <a:cubicBezTo>
                    <a:pt x="16720" y="27046"/>
                    <a:pt x="27302" y="16464"/>
                    <a:pt x="40001" y="13819"/>
                  </a:cubicBezTo>
                  <a:cubicBezTo>
                    <a:pt x="50583" y="11701"/>
                    <a:pt x="61166" y="14347"/>
                    <a:pt x="69103" y="20697"/>
                  </a:cubicBezTo>
                  <a:cubicBezTo>
                    <a:pt x="77039" y="27046"/>
                    <a:pt x="81801" y="37099"/>
                    <a:pt x="81801" y="47682"/>
                  </a:cubicBezTo>
                  <a:cubicBezTo>
                    <a:pt x="81801" y="57736"/>
                    <a:pt x="77569" y="67259"/>
                    <a:pt x="69632" y="74138"/>
                  </a:cubicBezTo>
                  <a:cubicBezTo>
                    <a:pt x="63282" y="79429"/>
                    <a:pt x="59049" y="86837"/>
                    <a:pt x="57991" y="94774"/>
                  </a:cubicBezTo>
                  <a:lnTo>
                    <a:pt x="37355" y="94774"/>
                  </a:lnTo>
                  <a:cubicBezTo>
                    <a:pt x="36297" y="86837"/>
                    <a:pt x="32064" y="79958"/>
                    <a:pt x="25715" y="74667"/>
                  </a:cubicBezTo>
                  <a:cubicBezTo>
                    <a:pt x="15662" y="65672"/>
                    <a:pt x="10899" y="52973"/>
                    <a:pt x="14074" y="3974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8" name="Google Shape;143;p18">
              <a:extLst>
                <a:ext uri="{FF2B5EF4-FFF2-40B4-BE49-F238E27FC236}">
                  <a16:creationId xmlns:a16="http://schemas.microsoft.com/office/drawing/2014/main" id="{79990858-D9CC-F0F0-B0B8-669F4B78C37C}"/>
                </a:ext>
              </a:extLst>
            </p:cNvPr>
            <p:cNvSpPr/>
            <p:nvPr/>
          </p:nvSpPr>
          <p:spPr>
            <a:xfrm>
              <a:off x="3909417" y="14783584"/>
              <a:ext cx="42329" cy="10582"/>
            </a:xfrm>
            <a:custGeom>
              <a:avLst/>
              <a:gdLst/>
              <a:ahLst/>
              <a:cxnLst/>
              <a:rect l="l" t="t" r="r" b="b"/>
              <a:pathLst>
                <a:path w="42329" h="10582" extrusionOk="0">
                  <a:moveTo>
                    <a:pt x="45504" y="6349"/>
                  </a:moveTo>
                  <a:cubicBezTo>
                    <a:pt x="45504" y="2646"/>
                    <a:pt x="42859" y="0"/>
                    <a:pt x="39155" y="0"/>
                  </a:cubicBezTo>
                  <a:lnTo>
                    <a:pt x="6349" y="0"/>
                  </a:lnTo>
                  <a:cubicBezTo>
                    <a:pt x="2646" y="0"/>
                    <a:pt x="0" y="2646"/>
                    <a:pt x="0" y="6349"/>
                  </a:cubicBezTo>
                  <a:cubicBezTo>
                    <a:pt x="0" y="10053"/>
                    <a:pt x="2646" y="12698"/>
                    <a:pt x="6349" y="12698"/>
                  </a:cubicBezTo>
                  <a:lnTo>
                    <a:pt x="39155" y="12698"/>
                  </a:lnTo>
                  <a:cubicBezTo>
                    <a:pt x="42330" y="13228"/>
                    <a:pt x="45504" y="10053"/>
                    <a:pt x="45504" y="6349"/>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9" name="Google Shape;144;p18">
              <a:extLst>
                <a:ext uri="{FF2B5EF4-FFF2-40B4-BE49-F238E27FC236}">
                  <a16:creationId xmlns:a16="http://schemas.microsoft.com/office/drawing/2014/main" id="{B26AF622-7861-9D04-34BE-AA26D4976D0B}"/>
                </a:ext>
              </a:extLst>
            </p:cNvPr>
            <p:cNvSpPr/>
            <p:nvPr/>
          </p:nvSpPr>
          <p:spPr>
            <a:xfrm>
              <a:off x="3917354" y="14801575"/>
              <a:ext cx="26455" cy="10582"/>
            </a:xfrm>
            <a:custGeom>
              <a:avLst/>
              <a:gdLst/>
              <a:ahLst/>
              <a:cxnLst/>
              <a:rect l="l" t="t" r="r" b="b"/>
              <a:pathLst>
                <a:path w="26455" h="10582" extrusionOk="0">
                  <a:moveTo>
                    <a:pt x="6349" y="0"/>
                  </a:moveTo>
                  <a:cubicBezTo>
                    <a:pt x="2646" y="0"/>
                    <a:pt x="0" y="2646"/>
                    <a:pt x="0" y="6350"/>
                  </a:cubicBezTo>
                  <a:cubicBezTo>
                    <a:pt x="0" y="10054"/>
                    <a:pt x="2646" y="12700"/>
                    <a:pt x="6349" y="12700"/>
                  </a:cubicBezTo>
                  <a:lnTo>
                    <a:pt x="22752" y="12700"/>
                  </a:lnTo>
                  <a:cubicBezTo>
                    <a:pt x="26456" y="12700"/>
                    <a:pt x="29102" y="10054"/>
                    <a:pt x="29102" y="6350"/>
                  </a:cubicBezTo>
                  <a:cubicBezTo>
                    <a:pt x="29102" y="2646"/>
                    <a:pt x="26456" y="0"/>
                    <a:pt x="22752" y="0"/>
                  </a:cubicBezTo>
                  <a:lnTo>
                    <a:pt x="6349" y="0"/>
                  </a:ln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0" name="Google Shape;145;p18">
              <a:extLst>
                <a:ext uri="{FF2B5EF4-FFF2-40B4-BE49-F238E27FC236}">
                  <a16:creationId xmlns:a16="http://schemas.microsoft.com/office/drawing/2014/main" id="{23CB8789-EDAB-FE9F-329E-6D4977B7B13C}"/>
                </a:ext>
              </a:extLst>
            </p:cNvPr>
            <p:cNvSpPr/>
            <p:nvPr/>
          </p:nvSpPr>
          <p:spPr>
            <a:xfrm>
              <a:off x="3850294" y="14765728"/>
              <a:ext cx="31747" cy="105823"/>
            </a:xfrm>
            <a:custGeom>
              <a:avLst/>
              <a:gdLst/>
              <a:ahLst/>
              <a:cxnLst/>
              <a:rect l="l" t="t" r="r" b="b"/>
              <a:pathLst>
                <a:path w="31747" h="105823" extrusionOk="0">
                  <a:moveTo>
                    <a:pt x="14678" y="106750"/>
                  </a:moveTo>
                  <a:cubicBezTo>
                    <a:pt x="15736" y="108338"/>
                    <a:pt x="17852" y="109396"/>
                    <a:pt x="19969" y="109396"/>
                  </a:cubicBezTo>
                  <a:cubicBezTo>
                    <a:pt x="21027" y="109396"/>
                    <a:pt x="22615" y="108866"/>
                    <a:pt x="23673" y="108338"/>
                  </a:cubicBezTo>
                  <a:cubicBezTo>
                    <a:pt x="26847" y="106220"/>
                    <a:pt x="27376" y="102517"/>
                    <a:pt x="25260" y="99342"/>
                  </a:cubicBezTo>
                  <a:cubicBezTo>
                    <a:pt x="6212" y="72357"/>
                    <a:pt x="9387" y="34261"/>
                    <a:pt x="32668" y="10979"/>
                  </a:cubicBezTo>
                  <a:cubicBezTo>
                    <a:pt x="35313" y="8333"/>
                    <a:pt x="35313" y="4100"/>
                    <a:pt x="32668" y="1984"/>
                  </a:cubicBezTo>
                  <a:cubicBezTo>
                    <a:pt x="30022" y="-661"/>
                    <a:pt x="25789" y="-661"/>
                    <a:pt x="23673" y="1984"/>
                  </a:cubicBezTo>
                  <a:cubicBezTo>
                    <a:pt x="-3841" y="29498"/>
                    <a:pt x="-8075" y="75003"/>
                    <a:pt x="14678" y="106750"/>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1" name="Google Shape;146;p18">
              <a:extLst>
                <a:ext uri="{FF2B5EF4-FFF2-40B4-BE49-F238E27FC236}">
                  <a16:creationId xmlns:a16="http://schemas.microsoft.com/office/drawing/2014/main" id="{54CC07C2-DE7B-50A3-81B1-BCB998567FA1}"/>
                </a:ext>
              </a:extLst>
            </p:cNvPr>
            <p:cNvSpPr/>
            <p:nvPr/>
          </p:nvSpPr>
          <p:spPr>
            <a:xfrm>
              <a:off x="3978732" y="14765198"/>
              <a:ext cx="31747" cy="105823"/>
            </a:xfrm>
            <a:custGeom>
              <a:avLst/>
              <a:gdLst/>
              <a:ahLst/>
              <a:cxnLst/>
              <a:rect l="l" t="t" r="r" b="b"/>
              <a:pathLst>
                <a:path w="31747" h="105823" extrusionOk="0">
                  <a:moveTo>
                    <a:pt x="1587" y="11509"/>
                  </a:moveTo>
                  <a:cubicBezTo>
                    <a:pt x="24868" y="34791"/>
                    <a:pt x="28043" y="72887"/>
                    <a:pt x="8995" y="99871"/>
                  </a:cubicBezTo>
                  <a:cubicBezTo>
                    <a:pt x="6879" y="103046"/>
                    <a:pt x="7408" y="106750"/>
                    <a:pt x="10583" y="108867"/>
                  </a:cubicBezTo>
                  <a:cubicBezTo>
                    <a:pt x="11641" y="109925"/>
                    <a:pt x="13228" y="109925"/>
                    <a:pt x="14286" y="109925"/>
                  </a:cubicBezTo>
                  <a:cubicBezTo>
                    <a:pt x="16403" y="109925"/>
                    <a:pt x="18519" y="108867"/>
                    <a:pt x="19577" y="107280"/>
                  </a:cubicBezTo>
                  <a:cubicBezTo>
                    <a:pt x="42330" y="75003"/>
                    <a:pt x="38096" y="30028"/>
                    <a:pt x="10583" y="1984"/>
                  </a:cubicBezTo>
                  <a:cubicBezTo>
                    <a:pt x="7937" y="-661"/>
                    <a:pt x="3704" y="-661"/>
                    <a:pt x="1587" y="1984"/>
                  </a:cubicBezTo>
                  <a:cubicBezTo>
                    <a:pt x="-529" y="5159"/>
                    <a:pt x="-529" y="8863"/>
                    <a:pt x="1587" y="11509"/>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2" name="Google Shape;147;p18">
              <a:extLst>
                <a:ext uri="{FF2B5EF4-FFF2-40B4-BE49-F238E27FC236}">
                  <a16:creationId xmlns:a16="http://schemas.microsoft.com/office/drawing/2014/main" id="{5194A090-0E58-E3FA-EADA-B5582D73B218}"/>
                </a:ext>
              </a:extLst>
            </p:cNvPr>
            <p:cNvSpPr/>
            <p:nvPr/>
          </p:nvSpPr>
          <p:spPr>
            <a:xfrm>
              <a:off x="3774492" y="14695752"/>
              <a:ext cx="95241" cy="253977"/>
            </a:xfrm>
            <a:custGeom>
              <a:avLst/>
              <a:gdLst/>
              <a:ahLst/>
              <a:cxnLst/>
              <a:rect l="l" t="t" r="r" b="b"/>
              <a:pathLst>
                <a:path w="95241" h="253977" extrusionOk="0">
                  <a:moveTo>
                    <a:pt x="85188" y="224876"/>
                  </a:moveTo>
                  <a:lnTo>
                    <a:pt x="66669" y="243395"/>
                  </a:lnTo>
                  <a:lnTo>
                    <a:pt x="43917" y="220644"/>
                  </a:lnTo>
                  <a:lnTo>
                    <a:pt x="62436" y="202125"/>
                  </a:lnTo>
                  <a:cubicBezTo>
                    <a:pt x="64553" y="200007"/>
                    <a:pt x="65082" y="196304"/>
                    <a:pt x="62965" y="193658"/>
                  </a:cubicBezTo>
                  <a:cubicBezTo>
                    <a:pt x="53970" y="180960"/>
                    <a:pt x="48150" y="166144"/>
                    <a:pt x="45504" y="150799"/>
                  </a:cubicBezTo>
                  <a:cubicBezTo>
                    <a:pt x="44975" y="147625"/>
                    <a:pt x="42330" y="145508"/>
                    <a:pt x="39155" y="145508"/>
                  </a:cubicBezTo>
                  <a:lnTo>
                    <a:pt x="13228" y="145508"/>
                  </a:lnTo>
                  <a:lnTo>
                    <a:pt x="13228" y="113232"/>
                  </a:lnTo>
                  <a:lnTo>
                    <a:pt x="39155" y="113232"/>
                  </a:lnTo>
                  <a:cubicBezTo>
                    <a:pt x="42330" y="113232"/>
                    <a:pt x="44975" y="111115"/>
                    <a:pt x="45504" y="107941"/>
                  </a:cubicBezTo>
                  <a:cubicBezTo>
                    <a:pt x="48679" y="92596"/>
                    <a:pt x="54499" y="78310"/>
                    <a:pt x="62965" y="65082"/>
                  </a:cubicBezTo>
                  <a:cubicBezTo>
                    <a:pt x="64553" y="62436"/>
                    <a:pt x="64553" y="59262"/>
                    <a:pt x="62436" y="56617"/>
                  </a:cubicBezTo>
                  <a:lnTo>
                    <a:pt x="43917" y="38098"/>
                  </a:lnTo>
                  <a:lnTo>
                    <a:pt x="66669" y="15345"/>
                  </a:lnTo>
                  <a:lnTo>
                    <a:pt x="85188" y="33864"/>
                  </a:lnTo>
                  <a:cubicBezTo>
                    <a:pt x="87834" y="36510"/>
                    <a:pt x="92067" y="36510"/>
                    <a:pt x="94183" y="33864"/>
                  </a:cubicBezTo>
                  <a:cubicBezTo>
                    <a:pt x="96829" y="31219"/>
                    <a:pt x="96829" y="26986"/>
                    <a:pt x="94183" y="24870"/>
                  </a:cubicBezTo>
                  <a:lnTo>
                    <a:pt x="71431" y="2117"/>
                  </a:lnTo>
                  <a:cubicBezTo>
                    <a:pt x="70373" y="1059"/>
                    <a:pt x="68785" y="0"/>
                    <a:pt x="66669" y="0"/>
                  </a:cubicBezTo>
                  <a:cubicBezTo>
                    <a:pt x="64553" y="0"/>
                    <a:pt x="63494" y="530"/>
                    <a:pt x="61907" y="2117"/>
                  </a:cubicBezTo>
                  <a:lnTo>
                    <a:pt x="30160" y="33864"/>
                  </a:lnTo>
                  <a:cubicBezTo>
                    <a:pt x="29102" y="34922"/>
                    <a:pt x="28043" y="36510"/>
                    <a:pt x="28043" y="38626"/>
                  </a:cubicBezTo>
                  <a:cubicBezTo>
                    <a:pt x="28043" y="40743"/>
                    <a:pt x="28573" y="41801"/>
                    <a:pt x="30160" y="43389"/>
                  </a:cubicBezTo>
                  <a:lnTo>
                    <a:pt x="49208" y="62436"/>
                  </a:lnTo>
                  <a:cubicBezTo>
                    <a:pt x="41801" y="74077"/>
                    <a:pt x="36509" y="86776"/>
                    <a:pt x="33334" y="100004"/>
                  </a:cubicBezTo>
                  <a:lnTo>
                    <a:pt x="6349" y="100004"/>
                  </a:lnTo>
                  <a:cubicBezTo>
                    <a:pt x="2646" y="100004"/>
                    <a:pt x="0" y="102650"/>
                    <a:pt x="0" y="106353"/>
                  </a:cubicBezTo>
                  <a:lnTo>
                    <a:pt x="0" y="151858"/>
                  </a:lnTo>
                  <a:cubicBezTo>
                    <a:pt x="0" y="155562"/>
                    <a:pt x="2646" y="158207"/>
                    <a:pt x="6349" y="158207"/>
                  </a:cubicBezTo>
                  <a:lnTo>
                    <a:pt x="33334" y="158207"/>
                  </a:lnTo>
                  <a:cubicBezTo>
                    <a:pt x="36509" y="171435"/>
                    <a:pt x="41801" y="184134"/>
                    <a:pt x="49208" y="195774"/>
                  </a:cubicBezTo>
                  <a:lnTo>
                    <a:pt x="30160" y="214823"/>
                  </a:lnTo>
                  <a:cubicBezTo>
                    <a:pt x="29102" y="215881"/>
                    <a:pt x="28043" y="217468"/>
                    <a:pt x="28043" y="219584"/>
                  </a:cubicBezTo>
                  <a:cubicBezTo>
                    <a:pt x="28043" y="221702"/>
                    <a:pt x="28573" y="222760"/>
                    <a:pt x="30160" y="224347"/>
                  </a:cubicBezTo>
                  <a:lnTo>
                    <a:pt x="61907" y="256094"/>
                  </a:lnTo>
                  <a:cubicBezTo>
                    <a:pt x="62965" y="257152"/>
                    <a:pt x="65082" y="258210"/>
                    <a:pt x="66669" y="258210"/>
                  </a:cubicBezTo>
                  <a:cubicBezTo>
                    <a:pt x="68256" y="258210"/>
                    <a:pt x="69844" y="257682"/>
                    <a:pt x="71431" y="256094"/>
                  </a:cubicBezTo>
                  <a:lnTo>
                    <a:pt x="94183" y="233342"/>
                  </a:lnTo>
                  <a:cubicBezTo>
                    <a:pt x="96829" y="230696"/>
                    <a:pt x="96829" y="226463"/>
                    <a:pt x="94183" y="224347"/>
                  </a:cubicBezTo>
                  <a:cubicBezTo>
                    <a:pt x="91538" y="222230"/>
                    <a:pt x="87305" y="222230"/>
                    <a:pt x="85188" y="224876"/>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sp>
          <p:nvSpPr>
            <p:cNvPr id="13" name="Google Shape;148;p18">
              <a:extLst>
                <a:ext uri="{FF2B5EF4-FFF2-40B4-BE49-F238E27FC236}">
                  <a16:creationId xmlns:a16="http://schemas.microsoft.com/office/drawing/2014/main" id="{CD4E3653-41D7-8F7C-9AB4-44B3BD20E056}"/>
                </a:ext>
              </a:extLst>
            </p:cNvPr>
            <p:cNvSpPr/>
            <p:nvPr/>
          </p:nvSpPr>
          <p:spPr>
            <a:xfrm>
              <a:off x="3993150" y="14696413"/>
              <a:ext cx="95241" cy="253977"/>
            </a:xfrm>
            <a:custGeom>
              <a:avLst/>
              <a:gdLst/>
              <a:ahLst/>
              <a:cxnLst/>
              <a:rect l="l" t="t" r="r" b="b"/>
              <a:pathLst>
                <a:path w="95241" h="253977" extrusionOk="0">
                  <a:moveTo>
                    <a:pt x="89289" y="99871"/>
                  </a:moveTo>
                  <a:lnTo>
                    <a:pt x="62304" y="99871"/>
                  </a:lnTo>
                  <a:cubicBezTo>
                    <a:pt x="59129" y="86643"/>
                    <a:pt x="53838" y="73945"/>
                    <a:pt x="46430" y="61775"/>
                  </a:cubicBezTo>
                  <a:lnTo>
                    <a:pt x="65478" y="42727"/>
                  </a:lnTo>
                  <a:cubicBezTo>
                    <a:pt x="68124" y="40082"/>
                    <a:pt x="68124" y="35849"/>
                    <a:pt x="65478" y="33731"/>
                  </a:cubicBezTo>
                  <a:lnTo>
                    <a:pt x="33731" y="1984"/>
                  </a:lnTo>
                  <a:cubicBezTo>
                    <a:pt x="31086" y="-661"/>
                    <a:pt x="26853" y="-661"/>
                    <a:pt x="24736" y="1984"/>
                  </a:cubicBezTo>
                  <a:lnTo>
                    <a:pt x="1984" y="24737"/>
                  </a:lnTo>
                  <a:cubicBezTo>
                    <a:pt x="-661" y="27382"/>
                    <a:pt x="-661" y="31615"/>
                    <a:pt x="1984" y="33731"/>
                  </a:cubicBezTo>
                  <a:cubicBezTo>
                    <a:pt x="4630" y="36377"/>
                    <a:pt x="8863" y="36377"/>
                    <a:pt x="10979" y="33731"/>
                  </a:cubicBezTo>
                  <a:lnTo>
                    <a:pt x="29498" y="15212"/>
                  </a:lnTo>
                  <a:lnTo>
                    <a:pt x="52251" y="37965"/>
                  </a:lnTo>
                  <a:lnTo>
                    <a:pt x="33731" y="56484"/>
                  </a:lnTo>
                  <a:cubicBezTo>
                    <a:pt x="31615" y="58601"/>
                    <a:pt x="31086" y="62305"/>
                    <a:pt x="33202" y="64950"/>
                  </a:cubicBezTo>
                  <a:cubicBezTo>
                    <a:pt x="42197" y="77648"/>
                    <a:pt x="48018" y="92464"/>
                    <a:pt x="50663" y="107808"/>
                  </a:cubicBezTo>
                  <a:cubicBezTo>
                    <a:pt x="51192" y="110983"/>
                    <a:pt x="53838" y="113099"/>
                    <a:pt x="57013" y="113099"/>
                  </a:cubicBezTo>
                  <a:lnTo>
                    <a:pt x="82939" y="113099"/>
                  </a:lnTo>
                  <a:lnTo>
                    <a:pt x="82939" y="145376"/>
                  </a:lnTo>
                  <a:lnTo>
                    <a:pt x="57013" y="145376"/>
                  </a:lnTo>
                  <a:cubicBezTo>
                    <a:pt x="53838" y="145376"/>
                    <a:pt x="51192" y="147492"/>
                    <a:pt x="50663" y="150667"/>
                  </a:cubicBezTo>
                  <a:cubicBezTo>
                    <a:pt x="47488" y="166011"/>
                    <a:pt x="41668" y="180298"/>
                    <a:pt x="33202" y="193526"/>
                  </a:cubicBezTo>
                  <a:cubicBezTo>
                    <a:pt x="31615" y="196172"/>
                    <a:pt x="31615" y="199346"/>
                    <a:pt x="33731" y="201991"/>
                  </a:cubicBezTo>
                  <a:lnTo>
                    <a:pt x="52251" y="220511"/>
                  </a:lnTo>
                  <a:lnTo>
                    <a:pt x="29498" y="243263"/>
                  </a:lnTo>
                  <a:lnTo>
                    <a:pt x="10979" y="224744"/>
                  </a:lnTo>
                  <a:cubicBezTo>
                    <a:pt x="8334" y="222098"/>
                    <a:pt x="4101" y="222098"/>
                    <a:pt x="1984" y="224744"/>
                  </a:cubicBezTo>
                  <a:cubicBezTo>
                    <a:pt x="-661" y="227389"/>
                    <a:pt x="-661" y="231623"/>
                    <a:pt x="1984" y="233739"/>
                  </a:cubicBezTo>
                  <a:lnTo>
                    <a:pt x="24736" y="256491"/>
                  </a:lnTo>
                  <a:cubicBezTo>
                    <a:pt x="25795" y="257549"/>
                    <a:pt x="27911" y="258607"/>
                    <a:pt x="29498" y="258607"/>
                  </a:cubicBezTo>
                  <a:cubicBezTo>
                    <a:pt x="31086" y="258607"/>
                    <a:pt x="32673" y="258079"/>
                    <a:pt x="34260" y="256491"/>
                  </a:cubicBezTo>
                  <a:lnTo>
                    <a:pt x="66007" y="224744"/>
                  </a:lnTo>
                  <a:cubicBezTo>
                    <a:pt x="68653" y="222098"/>
                    <a:pt x="68653" y="217865"/>
                    <a:pt x="66007" y="215749"/>
                  </a:cubicBezTo>
                  <a:lnTo>
                    <a:pt x="46959" y="196700"/>
                  </a:lnTo>
                  <a:cubicBezTo>
                    <a:pt x="54367" y="185060"/>
                    <a:pt x="59658" y="172362"/>
                    <a:pt x="62833" y="158604"/>
                  </a:cubicBezTo>
                  <a:lnTo>
                    <a:pt x="89818" y="158604"/>
                  </a:lnTo>
                  <a:cubicBezTo>
                    <a:pt x="93522" y="158604"/>
                    <a:pt x="96167" y="155958"/>
                    <a:pt x="96167" y="152255"/>
                  </a:cubicBezTo>
                  <a:lnTo>
                    <a:pt x="96167" y="106750"/>
                  </a:lnTo>
                  <a:cubicBezTo>
                    <a:pt x="96167" y="103046"/>
                    <a:pt x="92993" y="99871"/>
                    <a:pt x="89289" y="99871"/>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SzPts val="800"/>
              </a:pPr>
              <a:endParaRPr sz="800">
                <a:solidFill>
                  <a:schemeClr val="accent3"/>
                </a:solidFill>
                <a:latin typeface="Calibri"/>
                <a:ea typeface="Calibri"/>
                <a:cs typeface="Calibri"/>
                <a:sym typeface="Calibri"/>
              </a:endParaRPr>
            </a:p>
          </p:txBody>
        </p:sp>
      </p:grpSp>
      <p:sp>
        <p:nvSpPr>
          <p:cNvPr id="17" name="TextBox 16">
            <a:extLst>
              <a:ext uri="{FF2B5EF4-FFF2-40B4-BE49-F238E27FC236}">
                <a16:creationId xmlns:a16="http://schemas.microsoft.com/office/drawing/2014/main" id="{9FB5FB18-AB45-DEC4-22C5-F7EB61A4ADD7}"/>
              </a:ext>
            </a:extLst>
          </p:cNvPr>
          <p:cNvSpPr txBox="1"/>
          <p:nvPr/>
        </p:nvSpPr>
        <p:spPr>
          <a:xfrm>
            <a:off x="359980" y="3060027"/>
            <a:ext cx="8325853" cy="3785652"/>
          </a:xfrm>
          <a:prstGeom prst="rect">
            <a:avLst/>
          </a:prstGeom>
          <a:noFill/>
        </p:spPr>
        <p:txBody>
          <a:bodyPr wrap="square">
            <a:spAutoFit/>
          </a:bodyPr>
          <a:lstStyle/>
          <a:p>
            <a:pPr algn="ctr"/>
            <a:r>
              <a:rPr lang="en" sz="2400" dirty="0"/>
              <a:t>In 2019, the </a:t>
            </a:r>
            <a:r>
              <a:rPr lang="en-US" sz="2400" dirty="0"/>
              <a:t>Collaboratively-developed, Standards-based Performance Assessment Educator Workgroup pulled the 5 Essential Skills </a:t>
            </a:r>
            <a:r>
              <a:rPr lang="en" sz="2400" dirty="0"/>
              <a:t>Domains together to create 9 competencies.</a:t>
            </a:r>
          </a:p>
          <a:p>
            <a:pPr algn="ctr"/>
            <a:endParaRPr lang="en" sz="2400" dirty="0"/>
          </a:p>
          <a:p>
            <a:pPr algn="ctr"/>
            <a:r>
              <a:rPr lang="en" sz="2400" dirty="0"/>
              <a:t>These </a:t>
            </a:r>
            <a:r>
              <a:rPr lang="en-US" sz="2400" dirty="0">
                <a:hlinkClick r:id="rId3"/>
              </a:rPr>
              <a:t>Performance Outcomes </a:t>
            </a:r>
            <a:r>
              <a:rPr lang="en-US" sz="2400" dirty="0"/>
              <a:t>are a group of intentionally chosen Essential Skills that students and teachers select for a performance assessment. Performance Outcomes are comprised of the Essential Skill, a Competency Statement, and a set of Measurable Success Criteria.</a:t>
            </a:r>
          </a:p>
          <a:p>
            <a:pPr algn="ctr"/>
            <a:endParaRPr lang="en-US" sz="2400" dirty="0"/>
          </a:p>
        </p:txBody>
      </p:sp>
    </p:spTree>
    <p:extLst>
      <p:ext uri="{BB962C8B-B14F-4D97-AF65-F5344CB8AC3E}">
        <p14:creationId xmlns:p14="http://schemas.microsoft.com/office/powerpoint/2010/main" val="10907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436" y="163683"/>
            <a:ext cx="5158247" cy="590603"/>
          </a:xfrm>
        </p:spPr>
        <p:txBody>
          <a:bodyPr>
            <a:normAutofit fontScale="90000"/>
          </a:bodyPr>
          <a:lstStyle/>
          <a:p>
            <a:r>
              <a:rPr lang="en-US" dirty="0"/>
              <a:t>Performance Outcomes for</a:t>
            </a:r>
            <a:br>
              <a:rPr lang="en-US" dirty="0"/>
            </a:br>
            <a:r>
              <a:rPr lang="en-US" sz="2400" dirty="0"/>
              <a:t>Collaboratively-developed, Standards-based Performance Assessment</a:t>
            </a:r>
            <a:r>
              <a:rPr lang="en-US" dirty="0"/>
              <a:t> </a:t>
            </a:r>
          </a:p>
        </p:txBody>
      </p:sp>
      <p:sp>
        <p:nvSpPr>
          <p:cNvPr id="3" name="Content Placeholder 2"/>
          <p:cNvSpPr>
            <a:spLocks noGrp="1"/>
          </p:cNvSpPr>
          <p:nvPr>
            <p:ph idx="1"/>
          </p:nvPr>
        </p:nvSpPr>
        <p:spPr>
          <a:xfrm>
            <a:off x="416893" y="1299190"/>
            <a:ext cx="8534601" cy="4899479"/>
          </a:xfrm>
        </p:spPr>
        <p:txBody>
          <a:bodyPr>
            <a:noAutofit/>
          </a:bodyPr>
          <a:lstStyle/>
          <a:p>
            <a:pPr marL="0" indent="0">
              <a:spcBef>
                <a:spcPts val="0"/>
              </a:spcBef>
              <a:buNone/>
            </a:pPr>
            <a:r>
              <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Adaptability and Reflective Practice</a:t>
            </a:r>
          </a:p>
          <a:p>
            <a:pPr marL="0" indent="0">
              <a:lnSpc>
                <a:spcPct val="115000"/>
              </a:lnSpc>
              <a:spcBef>
                <a:spcPts val="0"/>
              </a:spcBef>
              <a:buNone/>
            </a:pPr>
            <a:r>
              <a:rPr lang="en-US" sz="15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 can adapt and grow based on feedback, reflective practices and changing situations.</a:t>
            </a:r>
          </a:p>
          <a:p>
            <a:pPr marL="0" indent="0">
              <a:spcBef>
                <a:spcPts val="0"/>
              </a:spcBef>
              <a:buNone/>
            </a:pPr>
            <a:r>
              <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Career Development</a:t>
            </a:r>
            <a:endParaRPr lang="en-US" sz="1500" b="1" dirty="0">
              <a:solidFill>
                <a:srgbClr val="1155CC"/>
              </a:solidFill>
              <a:latin typeface="Calibri" panose="020F0502020204030204" pitchFamily="34" charset="0"/>
              <a:ea typeface="Calibri" panose="020F0502020204030204" pitchFamily="34" charset="0"/>
              <a:cs typeface="Calibri" panose="020F0502020204030204" pitchFamily="34" charset="0"/>
              <a:sym typeface="Lato"/>
            </a:endParaRPr>
          </a:p>
          <a:p>
            <a:pPr marL="0" indent="0">
              <a:lnSpc>
                <a:spcPct val="115000"/>
              </a:lnSpc>
              <a:spcBef>
                <a:spcPts val="0"/>
              </a:spcBef>
              <a:buNone/>
            </a:pPr>
            <a:r>
              <a:rPr lang="en-US" sz="15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 can articulate my strengths, preferences, and interests, as they relate to potential career paths. </a:t>
            </a:r>
          </a:p>
          <a:p>
            <a:pPr marL="0" indent="0">
              <a:spcBef>
                <a:spcPts val="0"/>
              </a:spcBef>
              <a:buNone/>
            </a:pPr>
            <a:r>
              <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Credible and Ethical Research</a:t>
            </a:r>
            <a:endParaRPr lang="en-US" sz="1500" b="1" dirty="0">
              <a:solidFill>
                <a:srgbClr val="1155CC"/>
              </a:solidFill>
              <a:latin typeface="Calibri" panose="020F0502020204030204" pitchFamily="34" charset="0"/>
              <a:ea typeface="Calibri" panose="020F0502020204030204" pitchFamily="34" charset="0"/>
              <a:cs typeface="Calibri" panose="020F0502020204030204" pitchFamily="34" charset="0"/>
              <a:sym typeface="Lato"/>
            </a:endParaRPr>
          </a:p>
          <a:p>
            <a:pPr marL="0" indent="0">
              <a:lnSpc>
                <a:spcPct val="115000"/>
              </a:lnSpc>
              <a:spcBef>
                <a:spcPts val="0"/>
              </a:spcBef>
              <a:buNone/>
            </a:pPr>
            <a:r>
              <a:rPr lang="en-US" sz="15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 can gather, analyze, and evaluate information from a variety of reliable and credible sources.</a:t>
            </a:r>
          </a:p>
          <a:p>
            <a:pPr marL="0" indent="0">
              <a:spcBef>
                <a:spcPts val="0"/>
              </a:spcBef>
              <a:buNone/>
            </a:pPr>
            <a:r>
              <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Social Responsibility</a:t>
            </a:r>
            <a:endParaRPr lang="en-US" sz="1500" b="1"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endParaRPr>
          </a:p>
          <a:p>
            <a:pPr marL="0" indent="0">
              <a:spcBef>
                <a:spcPts val="0"/>
              </a:spcBef>
              <a:buNone/>
            </a:pPr>
            <a:r>
              <a:rPr lang="en-US" sz="15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 can identify my own perspective and the perspectives of others in order to be an agent of change in the world.</a:t>
            </a:r>
          </a:p>
          <a:p>
            <a:pPr marL="0" indent="0">
              <a:spcBef>
                <a:spcPts val="0"/>
              </a:spcBef>
              <a:buNone/>
            </a:pPr>
            <a:r>
              <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Time and Work Management</a:t>
            </a:r>
            <a:endParaRPr lang="en-US" sz="1500" b="1" dirty="0">
              <a:solidFill>
                <a:srgbClr val="1155CC"/>
              </a:solidFill>
              <a:latin typeface="Calibri" panose="020F0502020204030204" pitchFamily="34" charset="0"/>
              <a:ea typeface="Calibri" panose="020F0502020204030204" pitchFamily="34" charset="0"/>
              <a:cs typeface="Calibri" panose="020F0502020204030204" pitchFamily="34" charset="0"/>
              <a:sym typeface="Lato"/>
            </a:endParaRPr>
          </a:p>
          <a:p>
            <a:pPr marL="0" indent="0">
              <a:lnSpc>
                <a:spcPct val="115000"/>
              </a:lnSpc>
              <a:spcBef>
                <a:spcPts val="0"/>
              </a:spcBef>
              <a:buNone/>
            </a:pPr>
            <a:r>
              <a:rPr lang="en-US" sz="15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 can design, manage, and follow-through with projects, and with meeting short and long-term goals. </a:t>
            </a:r>
          </a:p>
          <a:p>
            <a:pPr marL="0" indent="0">
              <a:spcBef>
                <a:spcPts val="0"/>
              </a:spcBef>
              <a:buNone/>
            </a:pPr>
            <a:r>
              <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Self-Efficacy and Self-Care</a:t>
            </a:r>
            <a:endParaRPr lang="en-US" sz="1500" b="1"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endParaRPr>
          </a:p>
          <a:p>
            <a:pPr marL="0" indent="0">
              <a:spcBef>
                <a:spcPts val="0"/>
              </a:spcBef>
              <a:buNone/>
            </a:pPr>
            <a:r>
              <a:rPr lang="en-US" sz="15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 take responsibility for my actions and personal well-being and implement strategies based on my needs.</a:t>
            </a:r>
          </a:p>
          <a:p>
            <a:pPr marL="0" indent="0">
              <a:spcBef>
                <a:spcPts val="0"/>
              </a:spcBef>
              <a:buNone/>
            </a:pPr>
            <a:r>
              <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Teambuilding</a:t>
            </a:r>
            <a:endParaRPr lang="en-US" sz="1500" b="1" dirty="0">
              <a:solidFill>
                <a:srgbClr val="1155CC"/>
              </a:solidFill>
              <a:latin typeface="Calibri" panose="020F0502020204030204" pitchFamily="34" charset="0"/>
              <a:ea typeface="Calibri" panose="020F0502020204030204" pitchFamily="34" charset="0"/>
              <a:cs typeface="Calibri" panose="020F0502020204030204" pitchFamily="34" charset="0"/>
              <a:sym typeface="Lato"/>
            </a:endParaRPr>
          </a:p>
          <a:p>
            <a:pPr marL="0" indent="0">
              <a:lnSpc>
                <a:spcPct val="115000"/>
              </a:lnSpc>
              <a:spcBef>
                <a:spcPts val="0"/>
              </a:spcBef>
              <a:buNone/>
            </a:pPr>
            <a:r>
              <a:rPr lang="en-US" sz="15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 can collaborate with others in order to achieve a common goal. </a:t>
            </a:r>
          </a:p>
          <a:p>
            <a:pPr marL="0" indent="0">
              <a:spcBef>
                <a:spcPts val="0"/>
              </a:spcBef>
              <a:buNone/>
            </a:pPr>
            <a:r>
              <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Inquiry and Problem Solving</a:t>
            </a:r>
            <a:endParaRPr lang="en-US" sz="1500" b="1" dirty="0">
              <a:solidFill>
                <a:srgbClr val="1155CC"/>
              </a:solidFill>
              <a:latin typeface="Calibri" panose="020F0502020204030204" pitchFamily="34" charset="0"/>
              <a:ea typeface="Calibri" panose="020F0502020204030204" pitchFamily="34" charset="0"/>
              <a:cs typeface="Calibri" panose="020F0502020204030204" pitchFamily="34" charset="0"/>
              <a:sym typeface="Lato"/>
            </a:endParaRPr>
          </a:p>
          <a:p>
            <a:pPr marL="0" indent="0">
              <a:lnSpc>
                <a:spcPct val="115000"/>
              </a:lnSpc>
              <a:spcBef>
                <a:spcPts val="0"/>
              </a:spcBef>
              <a:buNone/>
            </a:pPr>
            <a:r>
              <a:rPr lang="en-US" sz="15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 can use a variety of discipline-specific techniques and/or processes to conduct and follow-through on a complex investigation.</a:t>
            </a:r>
          </a:p>
          <a:p>
            <a:pPr marL="0" indent="0">
              <a:spcBef>
                <a:spcPts val="0"/>
              </a:spcBef>
              <a:buNone/>
            </a:pPr>
            <a:r>
              <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Communication</a:t>
            </a:r>
            <a:r>
              <a:rPr lang="en-US" sz="1500" b="1" dirty="0">
                <a:solidFill>
                  <a:srgbClr val="1155CC"/>
                </a:solidFill>
                <a:latin typeface="Calibri" panose="020F0502020204030204" pitchFamily="34" charset="0"/>
                <a:ea typeface="Calibri" panose="020F0502020204030204" pitchFamily="34" charset="0"/>
                <a:cs typeface="Calibri" panose="020F0502020204030204" pitchFamily="34" charset="0"/>
                <a:sym typeface="Lato"/>
              </a:rPr>
              <a:t> </a:t>
            </a:r>
          </a:p>
          <a:p>
            <a:pPr marL="0" indent="0">
              <a:lnSpc>
                <a:spcPct val="115000"/>
              </a:lnSpc>
              <a:spcBef>
                <a:spcPts val="0"/>
              </a:spcBef>
              <a:buNone/>
            </a:pPr>
            <a:r>
              <a:rPr lang="en-US" sz="15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Lato"/>
              </a:rPr>
              <a:t>I can effectively communicate in a variety of verbal and non-verbal situations considering the audience and purpose.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
        <p:nvSpPr>
          <p:cNvPr id="6" name="TextBox 5">
            <a:extLst>
              <a:ext uri="{FF2B5EF4-FFF2-40B4-BE49-F238E27FC236}">
                <a16:creationId xmlns:a16="http://schemas.microsoft.com/office/drawing/2014/main" id="{2694B7AE-08FB-F952-9F67-83BFC704C97C}"/>
              </a:ext>
            </a:extLst>
          </p:cNvPr>
          <p:cNvSpPr txBox="1"/>
          <p:nvPr/>
        </p:nvSpPr>
        <p:spPr>
          <a:xfrm>
            <a:off x="2584384" y="6047986"/>
            <a:ext cx="4572000" cy="646331"/>
          </a:xfrm>
          <a:prstGeom prst="rect">
            <a:avLst/>
          </a:prstGeom>
          <a:noFill/>
        </p:spPr>
        <p:txBody>
          <a:bodyPr wrap="square">
            <a:spAutoFit/>
          </a:bodyPr>
          <a:lstStyle/>
          <a:p>
            <a:pPr algn="ctr"/>
            <a:r>
              <a:rPr lang="en-US" dirty="0"/>
              <a:t>Performance Outcomes with Single Point Rubrics and Examples can be </a:t>
            </a:r>
            <a:r>
              <a:rPr lang="en-US" dirty="0">
                <a:hlinkClick r:id="rId3"/>
              </a:rPr>
              <a:t>accessed here</a:t>
            </a:r>
            <a:r>
              <a:rPr lang="en-US" dirty="0"/>
              <a:t>.</a:t>
            </a:r>
          </a:p>
        </p:txBody>
      </p:sp>
    </p:spTree>
    <p:extLst>
      <p:ext uri="{BB962C8B-B14F-4D97-AF65-F5344CB8AC3E}">
        <p14:creationId xmlns:p14="http://schemas.microsoft.com/office/powerpoint/2010/main" val="293362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437" y="163683"/>
            <a:ext cx="5158247" cy="590603"/>
          </a:xfrm>
        </p:spPr>
        <p:txBody>
          <a:bodyPr>
            <a:normAutofit fontScale="90000"/>
          </a:bodyPr>
          <a:lstStyle/>
          <a:p>
            <a:r>
              <a:rPr lang="en-US" dirty="0"/>
              <a:t>Performance Outcomes for</a:t>
            </a:r>
            <a:br>
              <a:rPr lang="en-US" dirty="0"/>
            </a:br>
            <a:r>
              <a:rPr lang="en-US" sz="2400" dirty="0"/>
              <a:t>Collaboratively-developed, Standards-based Performance Assessment</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3" name="Google Shape;163;p20">
            <a:extLst>
              <a:ext uri="{FF2B5EF4-FFF2-40B4-BE49-F238E27FC236}">
                <a16:creationId xmlns:a16="http://schemas.microsoft.com/office/drawing/2014/main" id="{091AAB49-E05A-9A7A-4E81-70F98C82DE1C}"/>
              </a:ext>
            </a:extLst>
          </p:cNvPr>
          <p:cNvPicPr preferRelativeResize="0"/>
          <p:nvPr/>
        </p:nvPicPr>
        <p:blipFill>
          <a:blip r:embed="rId3">
            <a:alphaModFix/>
          </a:blip>
          <a:stretch>
            <a:fillRect/>
          </a:stretch>
        </p:blipFill>
        <p:spPr>
          <a:xfrm>
            <a:off x="356135" y="1958981"/>
            <a:ext cx="8402854" cy="4133811"/>
          </a:xfrm>
          <a:prstGeom prst="rect">
            <a:avLst/>
          </a:prstGeom>
          <a:noFill/>
          <a:ln>
            <a:noFill/>
          </a:ln>
        </p:spPr>
      </p:pic>
      <p:sp>
        <p:nvSpPr>
          <p:cNvPr id="14" name="Google Shape;162;p20">
            <a:extLst>
              <a:ext uri="{FF2B5EF4-FFF2-40B4-BE49-F238E27FC236}">
                <a16:creationId xmlns:a16="http://schemas.microsoft.com/office/drawing/2014/main" id="{0AB18C79-E743-F395-97FE-023AE78A0653}"/>
              </a:ext>
            </a:extLst>
          </p:cNvPr>
          <p:cNvSpPr txBox="1">
            <a:spLocks/>
          </p:cNvSpPr>
          <p:nvPr/>
        </p:nvSpPr>
        <p:spPr>
          <a:xfrm>
            <a:off x="356135" y="1352505"/>
            <a:ext cx="8132400" cy="5445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r>
              <a:rPr lang="en-US" sz="2700" dirty="0">
                <a:solidFill>
                  <a:srgbClr val="1C3467"/>
                </a:solidFill>
              </a:rPr>
              <a:t>Crosswalk 1</a:t>
            </a:r>
          </a:p>
        </p:txBody>
      </p:sp>
    </p:spTree>
    <p:extLst>
      <p:ext uri="{BB962C8B-B14F-4D97-AF65-F5344CB8AC3E}">
        <p14:creationId xmlns:p14="http://schemas.microsoft.com/office/powerpoint/2010/main" val="1470422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TotalTime>
  <Words>1041</Words>
  <Application>Microsoft Office PowerPoint</Application>
  <PresentationFormat>On-screen Show (4:3)</PresentationFormat>
  <Paragraphs>151</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Lato</vt:lpstr>
      <vt:lpstr>Museo Slab 500</vt:lpstr>
      <vt:lpstr>SourceSansProRegular</vt:lpstr>
      <vt:lpstr>Times New Roman</vt:lpstr>
      <vt:lpstr>Wingdings</vt:lpstr>
      <vt:lpstr>Office Theme</vt:lpstr>
      <vt:lpstr>Understanding Graduation Standards</vt:lpstr>
      <vt:lpstr>Background: Colorado Academic Standards</vt:lpstr>
      <vt:lpstr>Colorado Academic Standards (CAS)</vt:lpstr>
      <vt:lpstr>Essential Skills for Postsecondary &amp; Workforce Readiness (ES/PWR) </vt:lpstr>
      <vt:lpstr>Essential Skills Framework Development</vt:lpstr>
      <vt:lpstr>Essential Skills Framework Development (cont.)</vt:lpstr>
      <vt:lpstr>Performance Outcomes for Collaboratively-developed, Standards-based Performance Assessment </vt:lpstr>
      <vt:lpstr>Performance Outcomes for Collaboratively-developed, Standards-based Performance Assessment </vt:lpstr>
      <vt:lpstr>Performance Outcomes for Collaboratively-developed, Standards-based Performance Assessment </vt:lpstr>
      <vt:lpstr>Performance Outcomes for Collaboratively-developed, Standards-based Performance Assessment </vt:lpstr>
      <vt:lpstr>Performance Outcomes for Collaboratively-developed, Standards-based Performance Assessment </vt:lpstr>
      <vt:lpstr>Performance Outcomes for Collaboratively-developed, Standards-based Performance Assessment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A&amp;J Landrum</cp:lastModifiedBy>
  <cp:revision>19</cp:revision>
  <dcterms:created xsi:type="dcterms:W3CDTF">2019-06-25T17:30:52Z</dcterms:created>
  <dcterms:modified xsi:type="dcterms:W3CDTF">2023-08-11T20:51:06Z</dcterms:modified>
</cp:coreProperties>
</file>