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PT Sans Narrow"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7" d="100"/>
          <a:sy n="37" d="100"/>
        </p:scale>
        <p:origin x="-2770" y="-10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9797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Estimated time: 40 minutes (including the Unit Post Assessment)</a:t>
            </a:r>
            <a:endParaRPr/>
          </a:p>
        </p:txBody>
      </p:sp>
      <p:sp>
        <p:nvSpPr>
          <p:cNvPr id="67" name="Google Shape;6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e615df9ae_1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4e615df9ae_1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Estimate: 5 Minutes</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As a group determine the appropriate next steps to accomplish proposed changes that best suits your school or district. Determine goals on a timeline and write out on a large poster or white board. Consider who will need to review and approve proposals.  This could be an administrator, committee or other school/district staff.   </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What needs to happen between now and Fall 2020 when the revised CAS will be implemented in all districts? </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Spring 2019 release of CDE instructional modules</a:t>
            </a: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By what date could you reasonably acquire needed curriculum considering budget cycle?</a:t>
            </a: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Next set of modules will focus on instructional shifts inherent in the revised standards.</a:t>
            </a: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Identify what PD teachers will need to implement updates</a:t>
            </a: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What are the questions we would want administrators and district personnel to consider when implementing this plan?  </a:t>
            </a:r>
            <a:endParaRPr sz="1100">
              <a:solidFill>
                <a:srgbClr val="000000"/>
              </a:solidFill>
              <a:highlight>
                <a:srgbClr val="FFFFFF"/>
              </a:highlight>
              <a:latin typeface="Trebuchet MS"/>
              <a:ea typeface="Trebuchet MS"/>
              <a:cs typeface="Trebuchet MS"/>
              <a:sym typeface="Trebuchet MS"/>
            </a:endParaRPr>
          </a:p>
        </p:txBody>
      </p:sp>
      <p:sp>
        <p:nvSpPr>
          <p:cNvPr id="208" name="Google Shape;208;g4e615df9ae_1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137c83d00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Address any Parking Lot questions, comments, and/or concerns [2-3 minutes]</a:t>
            </a:r>
            <a:endParaRPr/>
          </a:p>
        </p:txBody>
      </p:sp>
      <p:sp>
        <p:nvSpPr>
          <p:cNvPr id="218" name="Google Shape;218;g4137c83d00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127b9118b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4127b9118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Estimate: 1 Minute</a:t>
            </a:r>
            <a:endParaRPr/>
          </a:p>
        </p:txBody>
      </p:sp>
      <p:sp>
        <p:nvSpPr>
          <p:cNvPr id="78" name="Google Shape;78;g4127b9118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0bdf9e5e3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40bdf9e5e3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latin typeface="Trebuchet MS"/>
                <a:ea typeface="Trebuchet MS"/>
                <a:cs typeface="Trebuchet MS"/>
                <a:sym typeface="Trebuchet MS"/>
              </a:rPr>
              <a:t>Estimate: 2 Minutes</a:t>
            </a:r>
            <a:endParaRPr sz="1100">
              <a:latin typeface="Trebuchet MS"/>
              <a:ea typeface="Trebuchet MS"/>
              <a:cs typeface="Trebuchet MS"/>
              <a:sym typeface="Trebuchet MS"/>
            </a:endParaRPr>
          </a:p>
          <a:p>
            <a:pPr marL="0" marR="0" lvl="0" indent="0" algn="l" rtl="0">
              <a:spcBef>
                <a:spcPts val="0"/>
              </a:spcBef>
              <a:spcAft>
                <a:spcPts val="0"/>
              </a:spcAft>
              <a:buNone/>
            </a:pPr>
            <a:r>
              <a:rPr lang="en-US" sz="1100">
                <a:latin typeface="Trebuchet MS"/>
                <a:ea typeface="Trebuchet MS"/>
                <a:cs typeface="Trebuchet MS"/>
                <a:sym typeface="Trebuchet MS"/>
              </a:rPr>
              <a:t>Considering the analysis of gaps and current curriculum your school implements in alignment with the 2020 Colorado Academic Standards (CAS), what would you change if time and money were not an issue?  What would an ideal standards aligned school look like?  What would make that school most successful in transitioning to the revised 2020 CAS?</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a:p>
            <a:pPr marL="0" marR="0" lvl="0" indent="0" algn="l" rtl="0">
              <a:spcBef>
                <a:spcPts val="0"/>
              </a:spcBef>
              <a:spcAft>
                <a:spcPts val="0"/>
              </a:spcAft>
              <a:buNone/>
            </a:pPr>
            <a:r>
              <a:rPr lang="en-US" sz="1100">
                <a:latin typeface="Trebuchet MS"/>
                <a:ea typeface="Trebuchet MS"/>
                <a:cs typeface="Trebuchet MS"/>
                <a:sym typeface="Trebuchet MS"/>
              </a:rPr>
              <a:t>In </a:t>
            </a:r>
            <a:r>
              <a:rPr lang="en-US" sz="1100">
                <a:highlight>
                  <a:srgbClr val="00FF00"/>
                </a:highlight>
                <a:latin typeface="Trebuchet MS"/>
                <a:ea typeface="Trebuchet MS"/>
                <a:cs typeface="Trebuchet MS"/>
                <a:sym typeface="Trebuchet MS"/>
              </a:rPr>
              <a:t>Notecatcher I</a:t>
            </a:r>
            <a:r>
              <a:rPr lang="en-US" sz="1100">
                <a:latin typeface="Trebuchet MS"/>
                <a:ea typeface="Trebuchet MS"/>
                <a:cs typeface="Trebuchet MS"/>
                <a:sym typeface="Trebuchet MS"/>
              </a:rPr>
              <a:t> write down as many examples as possible.  Think about lessons and activities you are already doing that have a strong alignment to the current standards. Think about wish list items that would make teaching and learning best in your classroom.  </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p:txBody>
      </p:sp>
      <p:sp>
        <p:nvSpPr>
          <p:cNvPr id="89" name="Google Shape;89;g40bdf9e5e3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aa5c06d41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4aa5c06d4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atin typeface="Trebuchet MS"/>
                <a:ea typeface="Trebuchet MS"/>
                <a:cs typeface="Trebuchet MS"/>
                <a:sym typeface="Trebuchet MS"/>
              </a:rPr>
              <a:t>Estimate: 10 minutes</a:t>
            </a:r>
            <a:endParaRPr>
              <a:latin typeface="Trebuchet MS"/>
              <a:ea typeface="Trebuchet MS"/>
              <a:cs typeface="Trebuchet MS"/>
              <a:sym typeface="Trebuchet MS"/>
            </a:endParaRPr>
          </a:p>
          <a:p>
            <a:pPr marL="0" marR="0" lvl="0" indent="0" algn="l" rtl="0">
              <a:spcBef>
                <a:spcPts val="0"/>
              </a:spcBef>
              <a:spcAft>
                <a:spcPts val="0"/>
              </a:spcAft>
              <a:buNone/>
            </a:pPr>
            <a:r>
              <a:rPr lang="en-US">
                <a:latin typeface="Trebuchet MS"/>
                <a:ea typeface="Trebuchet MS"/>
                <a:cs typeface="Trebuchet MS"/>
                <a:sym typeface="Trebuchet MS"/>
              </a:rPr>
              <a:t>In table groups or small groups of 3-5, discuss warm-up prompt and summarize as a group.  Then using your notecatcher compare and contrast your school’s current curriculum and standards alignment to your group’s ideal curriculum and standards alignment. Determine to what degree your school or district will need to make changes to the current curriculum to be aligned with the 2020 Colorado Academic Standards. </a:t>
            </a:r>
            <a:endParaRPr>
              <a:latin typeface="Trebuchet MS"/>
              <a:ea typeface="Trebuchet MS"/>
              <a:cs typeface="Trebuchet MS"/>
              <a:sym typeface="Trebuchet MS"/>
            </a:endParaRPr>
          </a:p>
          <a:p>
            <a:pPr marL="0" marR="0" lvl="0" indent="0" algn="l" rtl="0">
              <a:spcBef>
                <a:spcPts val="0"/>
              </a:spcBef>
              <a:spcAft>
                <a:spcPts val="0"/>
              </a:spcAft>
              <a:buNone/>
            </a:pPr>
            <a:endParaRPr>
              <a:latin typeface="Trebuchet MS"/>
              <a:ea typeface="Trebuchet MS"/>
              <a:cs typeface="Trebuchet MS"/>
              <a:sym typeface="Trebuchet MS"/>
            </a:endParaRPr>
          </a:p>
        </p:txBody>
      </p:sp>
      <p:sp>
        <p:nvSpPr>
          <p:cNvPr id="100" name="Google Shape;100;g4aa5c06d41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e615df9ae_1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4e615df9ae_1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Estimate: 2 Minutes</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Not all solutions will require a lengthy process or financial investment to achieve alignment with the 2020 Colorado Academic Standards (CAS).  Some solutions can be considered an “instant win” and can be implemented immediately.  </a:t>
            </a:r>
            <a:endParaRPr sz="1100">
              <a:solidFill>
                <a:srgbClr val="000000"/>
              </a:solidFill>
              <a:highlight>
                <a:srgbClr val="FFFF00"/>
              </a:highlight>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highlight>
                <a:srgbClr val="FFFF00"/>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Other solutions may require a longer term plan and execution.  Consider the changes in middle grades for science. Because there are significant differences between current and revised standards, a principal or other administrator may need to plan for purchase of new curriculum or revisions to scope and sequence.  Long term solutions may also require district level approval.  </a:t>
            </a: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highlight>
                  <a:srgbClr val="FFFFFF"/>
                </a:highlight>
                <a:latin typeface="Trebuchet MS"/>
                <a:ea typeface="Trebuchet MS"/>
                <a:cs typeface="Trebuchet MS"/>
                <a:sym typeface="Trebuchet MS"/>
              </a:rPr>
              <a:t>Other long term solutions may be forming a working committee, researching and purchasing new curriculum, or scheduling additional professional development and training hours.  </a:t>
            </a:r>
            <a:endParaRPr sz="1100">
              <a:solidFill>
                <a:srgbClr val="000000"/>
              </a:solidFill>
              <a:highlight>
                <a:srgbClr val="FFFFFF"/>
              </a:highlight>
              <a:latin typeface="Trebuchet MS"/>
              <a:ea typeface="Trebuchet MS"/>
              <a:cs typeface="Trebuchet MS"/>
              <a:sym typeface="Trebuchet MS"/>
            </a:endParaRPr>
          </a:p>
        </p:txBody>
      </p:sp>
      <p:sp>
        <p:nvSpPr>
          <p:cNvPr id="114" name="Google Shape;114;g4e615df9ae_1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e615df9ae_1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4e615df9ae_1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 15 Minute</a:t>
            </a: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Use the sample template to work with your grade level or content area group to provide proposal recommendations for adjustments to align with the 2020 Colorado Academic Standards. Groups can complete one or more templates. It is at the discretion of the facilitator to limit the number of proposals per group. </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Depending on the size of the group and the severity of identified gaps the facilitator can recommend the appropriate number of proposed changes each grade level or content area will recommend.  All proposals will be handed in prior to the post assessment for this standards implementation training phase.  </a:t>
            </a:r>
            <a:endParaRPr>
              <a:latin typeface="Trebuchet MS"/>
              <a:ea typeface="Trebuchet MS"/>
              <a:cs typeface="Trebuchet MS"/>
              <a:sym typeface="Trebuchet MS"/>
            </a:endParaRPr>
          </a:p>
        </p:txBody>
      </p:sp>
      <p:sp>
        <p:nvSpPr>
          <p:cNvPr id="127" name="Google Shape;127;g4e615df9ae_1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f5562eddc_1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4f5562eddc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 15 Minute</a:t>
            </a: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Use the sample template to work with your grade level or content area group to provide proposal recommendations for adjustments to align with the 2020 Colorado Academic Standards. Groups can complete one or more templates. It is at the discretion of the facilitator to limit the number of proposals per group. </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Depending on the size of the group and the severity of identified gaps the facilitator can recommend the appropriate number of proposed changes each grade level or content area will recommend.  All proposals will be handed in prior to the post assessment for this standards implementation training phase.  </a:t>
            </a:r>
            <a:endParaRPr>
              <a:latin typeface="Trebuchet MS"/>
              <a:ea typeface="Trebuchet MS"/>
              <a:cs typeface="Trebuchet MS"/>
              <a:sym typeface="Trebuchet MS"/>
            </a:endParaRPr>
          </a:p>
        </p:txBody>
      </p:sp>
      <p:sp>
        <p:nvSpPr>
          <p:cNvPr id="140" name="Google Shape;140;g4f5562eddc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c144a3cdc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4c144a3cdc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 1 Minute</a:t>
            </a: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In Modules 8, 9 and 10 you mapped out standards, analyzed standards, and identified gaps within current curriculum. Split into small groups (grade level or content area) and prepare responses to the proposal template. Refer to your notecatchers from the previous modules to identify gaps and create solutions. Keep in mind closing gaps can include eliminating redundancies, recommended training or professional development, creating a committee or working group, or reallocation of time.  Proposed solutions may also include exploring new curriculum resources or obtaining .  </a:t>
            </a:r>
            <a:endParaRPr>
              <a:latin typeface="Trebuchet MS"/>
              <a:ea typeface="Trebuchet MS"/>
              <a:cs typeface="Trebuchet MS"/>
              <a:sym typeface="Trebuchet MS"/>
            </a:endParaRPr>
          </a:p>
        </p:txBody>
      </p:sp>
      <p:sp>
        <p:nvSpPr>
          <p:cNvPr id="153" name="Google Shape;153;g4c144a3cdc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2b1ca3d2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c2b1ca3d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Estimate: 3 Minute</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Reminder: The 2020 Colorado Academic Standards timeline indicates all districts are to implement the revised standards by fall 2020.  To ensure your school and district are on track to implement the revised standards discuss and create a plan for 2020 CAS implementation.  </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Questions to consider as the facilitator:  Does your school or district have a 2020 CAS implementation plan? If so, share and review the plan with your group at this time. </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p:txBody>
      </p:sp>
      <p:sp>
        <p:nvSpPr>
          <p:cNvPr id="166" name="Google Shape;166;g4c2b1ca3d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11700" y="5640967"/>
            <a:ext cx="5998800" cy="7984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6"/>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6"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39"/>
        <p:cNvGrpSpPr/>
        <p:nvPr/>
      </p:nvGrpSpPr>
      <p:grpSpPr>
        <a:xfrm>
          <a:off x="0" y="0"/>
          <a:ext cx="0" cy="0"/>
          <a:chOff x="0" y="0"/>
          <a:chExt cx="0" cy="0"/>
        </a:xfrm>
      </p:grpSpPr>
      <p:pic>
        <p:nvPicPr>
          <p:cNvPr id="40" name="Google Shape;40;p7"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2" name="Google Shape;42;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44"/>
        <p:cNvGrpSpPr/>
        <p:nvPr/>
      </p:nvGrpSpPr>
      <p:grpSpPr>
        <a:xfrm>
          <a:off x="0" y="0"/>
          <a:ext cx="0" cy="0"/>
          <a:chOff x="0" y="0"/>
          <a:chExt cx="0" cy="0"/>
        </a:xfrm>
      </p:grpSpPr>
      <p:pic>
        <p:nvPicPr>
          <p:cNvPr id="45" name="Google Shape;45;p8"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 name="Google Shape;47;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9"/>
        <p:cNvGrpSpPr/>
        <p:nvPr/>
      </p:nvGrpSpPr>
      <p:grpSpPr>
        <a:xfrm>
          <a:off x="0" y="0"/>
          <a:ext cx="0" cy="0"/>
          <a:chOff x="0" y="0"/>
          <a:chExt cx="0" cy="0"/>
        </a:xfrm>
      </p:grpSpPr>
      <p:pic>
        <p:nvPicPr>
          <p:cNvPr id="50" name="Google Shape;50;p9"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9"/>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 name="Google Shape;52;p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53" name="Google Shape;53;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4"/>
        <p:cNvGrpSpPr/>
        <p:nvPr/>
      </p:nvGrpSpPr>
      <p:grpSpPr>
        <a:xfrm>
          <a:off x="0" y="0"/>
          <a:ext cx="0" cy="0"/>
          <a:chOff x="0" y="0"/>
          <a:chExt cx="0" cy="0"/>
        </a:xfrm>
      </p:grpSpPr>
      <p:pic>
        <p:nvPicPr>
          <p:cNvPr id="55" name="Google Shape;55;p1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 name="Google Shape;56;p10"/>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8" name="Google Shape;58;p1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60200" y="2885700"/>
            <a:ext cx="8823600" cy="2156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3600">
                <a:solidFill>
                  <a:srgbClr val="000000"/>
                </a:solidFill>
                <a:latin typeface="Trebuchet MS"/>
                <a:ea typeface="Trebuchet MS"/>
                <a:cs typeface="Trebuchet MS"/>
                <a:sym typeface="Trebuchet MS"/>
              </a:rPr>
              <a:t>Module 11:</a:t>
            </a: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r>
              <a:rPr lang="en-US" sz="3600">
                <a:solidFill>
                  <a:srgbClr val="000000"/>
                </a:solidFill>
                <a:latin typeface="Trebuchet MS"/>
                <a:ea typeface="Trebuchet MS"/>
                <a:cs typeface="Trebuchet MS"/>
                <a:sym typeface="Trebuchet MS"/>
              </a:rPr>
              <a:t>Bridging the Gaps</a:t>
            </a:r>
            <a:endParaRPr sz="3600">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None/>
            </a:pPr>
            <a:endParaRPr sz="3600">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None/>
            </a:pPr>
            <a:r>
              <a:rPr lang="en-US" sz="2400">
                <a:solidFill>
                  <a:srgbClr val="000000"/>
                </a:solidFill>
                <a:latin typeface="Trebuchet MS"/>
                <a:ea typeface="Trebuchet MS"/>
                <a:cs typeface="Trebuchet MS"/>
                <a:sym typeface="Trebuchet MS"/>
              </a:rPr>
              <a:t>  </a:t>
            </a:r>
            <a:endParaRPr sz="4000">
              <a:solidFill>
                <a:srgbClr val="000000"/>
              </a:solidFill>
              <a:latin typeface="Trebuchet MS"/>
              <a:ea typeface="Trebuchet MS"/>
              <a:cs typeface="Trebuchet MS"/>
              <a:sym typeface="Trebuchet MS"/>
            </a:endParaRPr>
          </a:p>
        </p:txBody>
      </p:sp>
      <p:grpSp>
        <p:nvGrpSpPr>
          <p:cNvPr id="70" name="Google Shape;70;p13"/>
          <p:cNvGrpSpPr/>
          <p:nvPr/>
        </p:nvGrpSpPr>
        <p:grpSpPr>
          <a:xfrm>
            <a:off x="56870" y="0"/>
            <a:ext cx="1433609" cy="1433609"/>
            <a:chOff x="87840" y="134578"/>
            <a:chExt cx="1433609" cy="1433609"/>
          </a:xfrm>
        </p:grpSpPr>
        <p:sp>
          <p:nvSpPr>
            <p:cNvPr id="71" name="Google Shape;71;p13"/>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73" name="Google Shape;73;p13"/>
          <p:cNvPicPr preferRelativeResize="0"/>
          <p:nvPr/>
        </p:nvPicPr>
        <p:blipFill>
          <a:blip r:embed="rId4">
            <a:alphaModFix/>
          </a:blip>
          <a:stretch>
            <a:fillRect/>
          </a:stretch>
        </p:blipFill>
        <p:spPr>
          <a:xfrm>
            <a:off x="2692800" y="3000950"/>
            <a:ext cx="3758400" cy="1879200"/>
          </a:xfrm>
          <a:prstGeom prst="rect">
            <a:avLst/>
          </a:prstGeom>
          <a:noFill/>
          <a:ln>
            <a:noFill/>
          </a:ln>
        </p:spPr>
      </p:pic>
      <p:sp>
        <p:nvSpPr>
          <p:cNvPr id="74" name="Google Shape;74;p13"/>
          <p:cNvSpPr txBox="1"/>
          <p:nvPr/>
        </p:nvSpPr>
        <p:spPr>
          <a:xfrm>
            <a:off x="903350" y="5364700"/>
            <a:ext cx="7803900" cy="6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Creating an Effective Plan to Address Curriculum Gaps</a:t>
            </a:r>
            <a:endParaRPr sz="24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1565775" y="327125"/>
            <a:ext cx="74745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Next Steps </a:t>
            </a:r>
            <a:endParaRPr sz="36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endParaRPr sz="3600">
              <a:latin typeface="Trebuchet MS"/>
              <a:ea typeface="Trebuchet MS"/>
              <a:cs typeface="Trebuchet MS"/>
              <a:sym typeface="Trebuchet MS"/>
            </a:endParaRPr>
          </a:p>
        </p:txBody>
      </p:sp>
      <p:grpSp>
        <p:nvGrpSpPr>
          <p:cNvPr id="211" name="Google Shape;211;p22"/>
          <p:cNvGrpSpPr/>
          <p:nvPr/>
        </p:nvGrpSpPr>
        <p:grpSpPr>
          <a:xfrm>
            <a:off x="0" y="0"/>
            <a:ext cx="1433700" cy="1433700"/>
            <a:chOff x="87840" y="134578"/>
            <a:chExt cx="1433700" cy="1433700"/>
          </a:xfrm>
        </p:grpSpPr>
        <p:sp>
          <p:nvSpPr>
            <p:cNvPr id="212" name="Google Shape;212;p2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13" name="Google Shape;213;p2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14" name="Google Shape;214;p22"/>
          <p:cNvSpPr txBox="1"/>
          <p:nvPr/>
        </p:nvSpPr>
        <p:spPr>
          <a:xfrm>
            <a:off x="1162200" y="3281600"/>
            <a:ext cx="6499200" cy="3179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rebuchet MS"/>
              <a:buAutoNum type="arabicPeriod"/>
            </a:pPr>
            <a:r>
              <a:rPr lang="en-US" sz="2400">
                <a:latin typeface="Trebuchet MS"/>
                <a:ea typeface="Trebuchet MS"/>
                <a:cs typeface="Trebuchet MS"/>
                <a:sym typeface="Trebuchet MS"/>
              </a:rPr>
              <a:t>What needs to happen between now and Fall 2020 to ensure alignment with revised 2020 Colorado Academic Standards?</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AutoNum type="arabicPeriod"/>
            </a:pPr>
            <a:r>
              <a:rPr lang="en-US" sz="2400">
                <a:latin typeface="Trebuchet MS"/>
                <a:ea typeface="Trebuchet MS"/>
                <a:cs typeface="Trebuchet MS"/>
                <a:sym typeface="Trebuchet MS"/>
              </a:rPr>
              <a:t>Schedule PD time for set of </a:t>
            </a:r>
            <a:r>
              <a:rPr lang="en-US" sz="2400">
                <a:highlight>
                  <a:srgbClr val="FFFF00"/>
                </a:highlight>
                <a:latin typeface="Trebuchet MS"/>
                <a:ea typeface="Trebuchet MS"/>
                <a:cs typeface="Trebuchet MS"/>
                <a:sym typeface="Trebuchet MS"/>
              </a:rPr>
              <a:t>Classroom Instructional Shifts</a:t>
            </a:r>
            <a:r>
              <a:rPr lang="en-US" sz="2400">
                <a:latin typeface="Trebuchet MS"/>
                <a:ea typeface="Trebuchet MS"/>
                <a:cs typeface="Trebuchet MS"/>
                <a:sym typeface="Trebuchet MS"/>
              </a:rPr>
              <a:t> modules</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AutoNum type="arabicPeriod"/>
            </a:pPr>
            <a:r>
              <a:rPr lang="en-US" sz="2400">
                <a:latin typeface="Trebuchet MS"/>
                <a:ea typeface="Trebuchet MS"/>
                <a:cs typeface="Trebuchet MS"/>
                <a:sym typeface="Trebuchet MS"/>
              </a:rPr>
              <a:t>By what date could you reasonable acquire curriculum if needed</a:t>
            </a:r>
            <a:endParaRPr sz="2400">
              <a:latin typeface="Trebuchet MS"/>
              <a:ea typeface="Trebuchet MS"/>
              <a:cs typeface="Trebuchet MS"/>
              <a:sym typeface="Trebuchet MS"/>
            </a:endParaRPr>
          </a:p>
          <a:p>
            <a:pPr marL="457200" lvl="0" indent="0" algn="l" rtl="0">
              <a:spcBef>
                <a:spcPts val="0"/>
              </a:spcBef>
              <a:spcAft>
                <a:spcPts val="0"/>
              </a:spcAft>
              <a:buNone/>
            </a:pPr>
            <a:endParaRPr/>
          </a:p>
        </p:txBody>
      </p:sp>
      <p:sp>
        <p:nvSpPr>
          <p:cNvPr id="215" name="Google Shape;215;p22"/>
          <p:cNvSpPr txBox="1"/>
          <p:nvPr/>
        </p:nvSpPr>
        <p:spPr>
          <a:xfrm>
            <a:off x="1162200" y="1433700"/>
            <a:ext cx="6819600" cy="14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As a group, set expectations and assign tasks to ensure all proposed changes are reviewed, planned, and implemented. </a:t>
            </a:r>
            <a:endParaRPr sz="2400">
              <a:latin typeface="Trebuchet MS"/>
              <a:ea typeface="Trebuchet MS"/>
              <a:cs typeface="Trebuchet MS"/>
              <a:sym typeface="Trebuchet M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3"/>
          <p:cNvSpPr txBox="1">
            <a:spLocks noGrp="1"/>
          </p:cNvSpPr>
          <p:nvPr>
            <p:ph type="title"/>
          </p:nvPr>
        </p:nvSpPr>
        <p:spPr>
          <a:xfrm>
            <a:off x="1559750" y="43975"/>
            <a:ext cx="7417200" cy="105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Before You Take the Post Assessment, Are There Any . . . </a:t>
            </a:r>
            <a:endParaRPr sz="3600" i="0" u="none" strike="noStrike" cap="none">
              <a:solidFill>
                <a:srgbClr val="000000"/>
              </a:solidFill>
              <a:latin typeface="Trebuchet MS"/>
              <a:ea typeface="Trebuchet MS"/>
              <a:cs typeface="Trebuchet MS"/>
              <a:sym typeface="Trebuchet MS"/>
            </a:endParaRPr>
          </a:p>
        </p:txBody>
      </p:sp>
      <p:grpSp>
        <p:nvGrpSpPr>
          <p:cNvPr id="221" name="Google Shape;221;p23"/>
          <p:cNvGrpSpPr/>
          <p:nvPr/>
        </p:nvGrpSpPr>
        <p:grpSpPr>
          <a:xfrm>
            <a:off x="56870" y="0"/>
            <a:ext cx="1433700" cy="1433700"/>
            <a:chOff x="87840" y="134578"/>
            <a:chExt cx="1433700" cy="1433700"/>
          </a:xfrm>
        </p:grpSpPr>
        <p:sp>
          <p:nvSpPr>
            <p:cNvPr id="222" name="Google Shape;222;p2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23" name="Google Shape;223;p2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24" name="Google Shape;224;p23"/>
          <p:cNvPicPr preferRelativeResize="0"/>
          <p:nvPr/>
        </p:nvPicPr>
        <p:blipFill>
          <a:blip r:embed="rId4">
            <a:alphaModFix/>
          </a:blip>
          <a:stretch>
            <a:fillRect/>
          </a:stretch>
        </p:blipFill>
        <p:spPr>
          <a:xfrm>
            <a:off x="2707325" y="1433700"/>
            <a:ext cx="3332449" cy="3332449"/>
          </a:xfrm>
          <a:prstGeom prst="rect">
            <a:avLst/>
          </a:prstGeom>
          <a:noFill/>
          <a:ln>
            <a:noFill/>
          </a:ln>
        </p:spPr>
      </p:pic>
      <p:sp>
        <p:nvSpPr>
          <p:cNvPr id="225" name="Google Shape;225;p23"/>
          <p:cNvSpPr txBox="1"/>
          <p:nvPr/>
        </p:nvSpPr>
        <p:spPr>
          <a:xfrm>
            <a:off x="1434025" y="4690100"/>
            <a:ext cx="6284400" cy="18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latin typeface="Calibri"/>
                <a:ea typeface="Calibri"/>
                <a:cs typeface="Calibri"/>
                <a:sym typeface="Calibri"/>
              </a:rPr>
              <a:t>Please contact the Office of Standards and Instructional Support for additional information. Refer to the Standards Implementation guide for contact information.</a:t>
            </a:r>
            <a:endParaRPr sz="2400">
              <a:latin typeface="Calibri"/>
              <a:ea typeface="Calibri"/>
              <a:cs typeface="Calibri"/>
              <a:sym typeface="Calibri"/>
            </a:endParaRPr>
          </a:p>
          <a:p>
            <a:pPr marL="0" lvl="0" indent="0" algn="l" rtl="0">
              <a:spcBef>
                <a:spcPts val="0"/>
              </a:spcBef>
              <a:spcAft>
                <a:spcPts val="0"/>
              </a:spcAft>
              <a:buNone/>
            </a:pP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59200" y="1712575"/>
            <a:ext cx="2936004" cy="3147776"/>
          </a:xfrm>
          <a:prstGeom prst="rect">
            <a:avLst/>
          </a:prstGeom>
          <a:noFill/>
          <a:ln>
            <a:noFill/>
          </a:ln>
        </p:spPr>
      </p:pic>
      <p:sp>
        <p:nvSpPr>
          <p:cNvPr id="81" name="Google Shape;81;p14"/>
          <p:cNvSpPr txBox="1">
            <a:spLocks noGrp="1"/>
          </p:cNvSpPr>
          <p:nvPr>
            <p:ph type="title"/>
          </p:nvPr>
        </p:nvSpPr>
        <p:spPr>
          <a:xfrm>
            <a:off x="1521450" y="290075"/>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82" name="Google Shape;82;p14"/>
          <p:cNvSpPr txBox="1">
            <a:spLocks noGrp="1"/>
          </p:cNvSpPr>
          <p:nvPr>
            <p:ph type="body" idx="1"/>
          </p:nvPr>
        </p:nvSpPr>
        <p:spPr>
          <a:xfrm>
            <a:off x="2783700" y="1541100"/>
            <a:ext cx="6269100" cy="48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solidFill>
                  <a:srgbClr val="000000"/>
                </a:solidFill>
              </a:rPr>
              <a:t>Educators will be able to, both in writing and through discussion:</a:t>
            </a:r>
            <a:endParaRPr>
              <a:solidFill>
                <a:srgbClr val="000000"/>
              </a:solidFill>
            </a:endParaRPr>
          </a:p>
          <a:p>
            <a:pPr marL="914400" lvl="0" indent="-381000" algn="l" rtl="0">
              <a:spcBef>
                <a:spcPts val="0"/>
              </a:spcBef>
              <a:spcAft>
                <a:spcPts val="0"/>
              </a:spcAft>
              <a:buClr>
                <a:srgbClr val="000000"/>
              </a:buClr>
              <a:buSzPts val="2400"/>
              <a:buAutoNum type="arabicPeriod"/>
            </a:pPr>
            <a:r>
              <a:rPr lang="en-US">
                <a:solidFill>
                  <a:srgbClr val="000000"/>
                </a:solidFill>
              </a:rPr>
              <a:t>Create an ideal vision of aligning curriculum and standards in your classroom and/or school. </a:t>
            </a:r>
            <a:endParaRPr>
              <a:solidFill>
                <a:srgbClr val="000000"/>
              </a:solidFill>
            </a:endParaRPr>
          </a:p>
          <a:p>
            <a:pPr marL="914400" lvl="0" indent="-381000" algn="l" rtl="0">
              <a:spcBef>
                <a:spcPts val="0"/>
              </a:spcBef>
              <a:spcAft>
                <a:spcPts val="0"/>
              </a:spcAft>
              <a:buClr>
                <a:srgbClr val="000000"/>
              </a:buClr>
              <a:buSzPts val="2400"/>
              <a:buAutoNum type="arabicPeriod"/>
            </a:pPr>
            <a:r>
              <a:rPr lang="en-US">
                <a:solidFill>
                  <a:srgbClr val="000000"/>
                </a:solidFill>
              </a:rPr>
              <a:t>Revisit gaps that exist and consider available curriculum resources, time allocation for each content area, and any additional solutions to eliminate gaps. </a:t>
            </a:r>
            <a:endParaRPr>
              <a:solidFill>
                <a:srgbClr val="000000"/>
              </a:solidFill>
            </a:endParaRPr>
          </a:p>
          <a:p>
            <a:pPr marL="914400" lvl="0" indent="-381000" algn="l" rtl="0">
              <a:spcBef>
                <a:spcPts val="0"/>
              </a:spcBef>
              <a:spcAft>
                <a:spcPts val="0"/>
              </a:spcAft>
              <a:buClr>
                <a:srgbClr val="000000"/>
              </a:buClr>
              <a:buSzPts val="2400"/>
              <a:buAutoNum type="arabicPeriod"/>
            </a:pPr>
            <a:r>
              <a:rPr lang="en-US">
                <a:solidFill>
                  <a:srgbClr val="000000"/>
                </a:solidFill>
              </a:rPr>
              <a:t>Create a proposed plan of action to successfully implement the 2020 Colorado Academic Standards and close gaps. </a:t>
            </a: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914400" marR="0" lvl="0" indent="0" algn="l" rtl="0">
              <a:lnSpc>
                <a:spcPct val="100000"/>
              </a:lnSpc>
              <a:spcBef>
                <a:spcPts val="0"/>
              </a:spcBef>
              <a:spcAft>
                <a:spcPts val="0"/>
              </a:spcAft>
              <a:buNone/>
            </a:pPr>
            <a:endParaRPr>
              <a:solidFill>
                <a:srgbClr val="FF0000"/>
              </a:solidFill>
            </a:endParaRPr>
          </a:p>
        </p:txBody>
      </p:sp>
      <p:grpSp>
        <p:nvGrpSpPr>
          <p:cNvPr id="83" name="Google Shape;83;p14"/>
          <p:cNvGrpSpPr/>
          <p:nvPr/>
        </p:nvGrpSpPr>
        <p:grpSpPr>
          <a:xfrm>
            <a:off x="0" y="0"/>
            <a:ext cx="1433700" cy="1433700"/>
            <a:chOff x="87840" y="134578"/>
            <a:chExt cx="1433700" cy="1433700"/>
          </a:xfrm>
        </p:grpSpPr>
        <p:sp>
          <p:nvSpPr>
            <p:cNvPr id="84" name="Google Shape;84;p1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85" name="Google Shape;85;p14"/>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33700" y="361800"/>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 Warm-up</a:t>
            </a:r>
            <a:endParaRPr sz="3600" i="0" u="none" strike="noStrike" cap="none">
              <a:solidFill>
                <a:srgbClr val="000000"/>
              </a:solidFill>
              <a:latin typeface="Trebuchet MS"/>
              <a:ea typeface="Trebuchet MS"/>
              <a:cs typeface="Trebuchet MS"/>
              <a:sym typeface="Trebuchet MS"/>
            </a:endParaRPr>
          </a:p>
        </p:txBody>
      </p:sp>
      <p:sp>
        <p:nvSpPr>
          <p:cNvPr id="92" name="Google Shape;92;p15"/>
          <p:cNvSpPr txBox="1">
            <a:spLocks noGrp="1"/>
          </p:cNvSpPr>
          <p:nvPr>
            <p:ph type="body" idx="1"/>
          </p:nvPr>
        </p:nvSpPr>
        <p:spPr>
          <a:xfrm>
            <a:off x="426150" y="1570858"/>
            <a:ext cx="8291700" cy="2400300"/>
          </a:xfrm>
          <a:prstGeom prst="rect">
            <a:avLst/>
          </a:prstGeom>
          <a:noFill/>
          <a:ln>
            <a:noFill/>
          </a:ln>
        </p:spPr>
        <p:txBody>
          <a:bodyPr spcFirstLastPara="1" wrap="square" lIns="0" tIns="0" rIns="0" bIns="0" anchor="t" anchorCtr="0">
            <a:noAutofit/>
          </a:bodyPr>
          <a:lstStyle/>
          <a:p>
            <a:pPr marL="457200" marR="0" lvl="0" indent="0" algn="ctr" rtl="0">
              <a:lnSpc>
                <a:spcPct val="100000"/>
              </a:lnSpc>
              <a:spcBef>
                <a:spcPts val="1000"/>
              </a:spcBef>
              <a:spcAft>
                <a:spcPts val="0"/>
              </a:spcAft>
              <a:buClr>
                <a:schemeClr val="dk1"/>
              </a:buClr>
              <a:buSzPts val="1100"/>
              <a:buFont typeface="Arial"/>
              <a:buNone/>
            </a:pPr>
            <a:r>
              <a:rPr lang="en-US">
                <a:solidFill>
                  <a:srgbClr val="000000"/>
                </a:solidFill>
                <a:highlight>
                  <a:srgbClr val="FFFFFF"/>
                </a:highlight>
              </a:rPr>
              <a:t>Take 2 minutes to imagine the following:</a:t>
            </a:r>
            <a:endParaRPr>
              <a:solidFill>
                <a:srgbClr val="000000"/>
              </a:solidFill>
              <a:highlight>
                <a:srgbClr val="FFFFFF"/>
              </a:highlight>
            </a:endParaRPr>
          </a:p>
          <a:p>
            <a:pPr marL="457200" marR="0" lvl="0" indent="0" algn="ctr" rtl="0">
              <a:lnSpc>
                <a:spcPct val="100000"/>
              </a:lnSpc>
              <a:spcBef>
                <a:spcPts val="1000"/>
              </a:spcBef>
              <a:spcAft>
                <a:spcPts val="0"/>
              </a:spcAft>
              <a:buClr>
                <a:schemeClr val="dk1"/>
              </a:buClr>
              <a:buSzPts val="1100"/>
              <a:buFont typeface="Arial"/>
              <a:buNone/>
            </a:pPr>
            <a:r>
              <a:rPr lang="en-US">
                <a:solidFill>
                  <a:srgbClr val="000000"/>
                </a:solidFill>
                <a:highlight>
                  <a:srgbClr val="FFFFFF"/>
                </a:highlight>
              </a:rPr>
              <a:t>Without considering time or money as limitations, what would an ideal standards-aligned curriculum look like for your classroom or school?</a:t>
            </a:r>
            <a:endParaRPr>
              <a:solidFill>
                <a:srgbClr val="000000"/>
              </a:solidFill>
              <a:highlight>
                <a:srgbClr val="FFFFFF"/>
              </a:highlight>
            </a:endParaRPr>
          </a:p>
          <a:p>
            <a:pPr marL="457200" marR="0" lvl="0" indent="0" algn="ctr" rtl="0">
              <a:lnSpc>
                <a:spcPct val="100000"/>
              </a:lnSpc>
              <a:spcBef>
                <a:spcPts val="1000"/>
              </a:spcBef>
              <a:spcAft>
                <a:spcPts val="0"/>
              </a:spcAft>
              <a:buClr>
                <a:schemeClr val="dk1"/>
              </a:buClr>
              <a:buSzPts val="1100"/>
              <a:buFont typeface="Arial"/>
              <a:buNone/>
            </a:pPr>
            <a:endParaRPr>
              <a:solidFill>
                <a:srgbClr val="000000"/>
              </a:solidFill>
              <a:highlight>
                <a:srgbClr val="FFFFFF"/>
              </a:highlight>
            </a:endParaRPr>
          </a:p>
          <a:p>
            <a:pPr marL="457200" marR="0" lvl="0" indent="0" algn="l" rtl="0">
              <a:lnSpc>
                <a:spcPct val="100000"/>
              </a:lnSpc>
              <a:spcBef>
                <a:spcPts val="1000"/>
              </a:spcBef>
              <a:spcAft>
                <a:spcPts val="0"/>
              </a:spcAft>
              <a:buClr>
                <a:schemeClr val="dk1"/>
              </a:buClr>
              <a:buSzPts val="1100"/>
              <a:buFont typeface="Arial"/>
              <a:buNone/>
            </a:pPr>
            <a:endParaRPr sz="1800">
              <a:solidFill>
                <a:schemeClr val="dk1"/>
              </a:solidFill>
              <a:highlight>
                <a:srgbClr val="FFFFFF"/>
              </a:highlight>
            </a:endParaRPr>
          </a:p>
          <a:p>
            <a:pPr marL="0" marR="0" lvl="0" indent="0" algn="l" rtl="0">
              <a:lnSpc>
                <a:spcPct val="100000"/>
              </a:lnSpc>
              <a:spcBef>
                <a:spcPts val="1000"/>
              </a:spcBef>
              <a:spcAft>
                <a:spcPts val="0"/>
              </a:spcAft>
              <a:buClr>
                <a:srgbClr val="5C6670"/>
              </a:buClr>
              <a:buSzPts val="2400"/>
              <a:buFont typeface="Arial"/>
              <a:buNone/>
            </a:pPr>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95959"/>
              </a:solidFill>
              <a:latin typeface="Arial"/>
              <a:ea typeface="Arial"/>
              <a:cs typeface="Arial"/>
              <a:sym typeface="Arial"/>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C6670"/>
              </a:solidFill>
              <a:latin typeface="Trebuchet MS"/>
              <a:ea typeface="Trebuchet MS"/>
              <a:cs typeface="Trebuchet MS"/>
              <a:sym typeface="Trebuchet MS"/>
            </a:endParaRPr>
          </a:p>
        </p:txBody>
      </p:sp>
      <p:grpSp>
        <p:nvGrpSpPr>
          <p:cNvPr id="93" name="Google Shape;93;p15"/>
          <p:cNvGrpSpPr/>
          <p:nvPr/>
        </p:nvGrpSpPr>
        <p:grpSpPr>
          <a:xfrm>
            <a:off x="0" y="0"/>
            <a:ext cx="1433700" cy="1433700"/>
            <a:chOff x="87840" y="134578"/>
            <a:chExt cx="1433700" cy="1433700"/>
          </a:xfrm>
        </p:grpSpPr>
        <p:sp>
          <p:nvSpPr>
            <p:cNvPr id="94" name="Google Shape;94;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5" name="Google Shape;95;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96" name="Google Shape;96;p15"/>
          <p:cNvPicPr preferRelativeResize="0"/>
          <p:nvPr/>
        </p:nvPicPr>
        <p:blipFill rotWithShape="1">
          <a:blip r:embed="rId4">
            <a:alphaModFix/>
          </a:blip>
          <a:srcRect b="9305"/>
          <a:stretch/>
        </p:blipFill>
        <p:spPr>
          <a:xfrm>
            <a:off x="3452099" y="4108324"/>
            <a:ext cx="2239825" cy="2196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492775" y="258350"/>
            <a:ext cx="7362900" cy="75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Compare and Contrast</a:t>
            </a:r>
            <a:endParaRPr sz="3600" i="0" u="none" strike="noStrike" cap="none">
              <a:solidFill>
                <a:srgbClr val="000000"/>
              </a:solidFill>
              <a:latin typeface="Trebuchet MS"/>
              <a:ea typeface="Trebuchet MS"/>
              <a:cs typeface="Trebuchet MS"/>
              <a:sym typeface="Trebuchet MS"/>
            </a:endParaRPr>
          </a:p>
        </p:txBody>
      </p:sp>
      <p:grpSp>
        <p:nvGrpSpPr>
          <p:cNvPr id="103" name="Google Shape;103;p16"/>
          <p:cNvGrpSpPr/>
          <p:nvPr/>
        </p:nvGrpSpPr>
        <p:grpSpPr>
          <a:xfrm>
            <a:off x="0" y="0"/>
            <a:ext cx="1433700" cy="1433700"/>
            <a:chOff x="87840" y="134578"/>
            <a:chExt cx="1433700" cy="1433700"/>
          </a:xfrm>
        </p:grpSpPr>
        <p:sp>
          <p:nvSpPr>
            <p:cNvPr id="104" name="Google Shape;104;p1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05" name="Google Shape;105;p1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06" name="Google Shape;106;p16"/>
          <p:cNvSpPr txBox="1"/>
          <p:nvPr/>
        </p:nvSpPr>
        <p:spPr>
          <a:xfrm>
            <a:off x="737850" y="3445975"/>
            <a:ext cx="7503900" cy="3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In your group share responses to the warm-up activity. Once everyone has shared, complete the compare and contrast activity on your notecatcher. </a:t>
            </a:r>
            <a:endParaRPr sz="2400">
              <a:latin typeface="Trebuchet MS"/>
              <a:ea typeface="Trebuchet MS"/>
              <a:cs typeface="Trebuchet MS"/>
              <a:sym typeface="Trebuchet MS"/>
            </a:endParaRPr>
          </a:p>
          <a:p>
            <a:pPr marL="0" lvl="0" indent="0" algn="l" rtl="0">
              <a:spcBef>
                <a:spcPts val="0"/>
              </a:spcBef>
              <a:spcAft>
                <a:spcPts val="0"/>
              </a:spcAft>
              <a:buNone/>
            </a:pPr>
            <a:endParaRPr sz="2000">
              <a:latin typeface="Trebuchet MS"/>
              <a:ea typeface="Trebuchet MS"/>
              <a:cs typeface="Trebuchet MS"/>
              <a:sym typeface="Trebuchet MS"/>
            </a:endParaRPr>
          </a:p>
          <a:p>
            <a:pPr marL="0" lvl="0" indent="0" algn="l" rtl="0">
              <a:spcBef>
                <a:spcPts val="0"/>
              </a:spcBef>
              <a:spcAft>
                <a:spcPts val="0"/>
              </a:spcAft>
              <a:buNone/>
            </a:pPr>
            <a:r>
              <a:rPr lang="en-US" sz="2000">
                <a:solidFill>
                  <a:schemeClr val="dk1"/>
                </a:solidFill>
                <a:latin typeface="Trebuchet MS"/>
                <a:ea typeface="Trebuchet MS"/>
                <a:cs typeface="Trebuchet MS"/>
                <a:sym typeface="Trebuchet MS"/>
              </a:rPr>
              <a:t>Consider the following questions as a group:</a:t>
            </a:r>
            <a:endParaRPr sz="2000">
              <a:solidFill>
                <a:schemeClr val="dk1"/>
              </a:solidFill>
              <a:latin typeface="Trebuchet MS"/>
              <a:ea typeface="Trebuchet MS"/>
              <a:cs typeface="Trebuchet MS"/>
              <a:sym typeface="Trebuchet MS"/>
            </a:endParaRPr>
          </a:p>
          <a:p>
            <a:pPr marL="457200" lvl="0" indent="-355600" algn="l" rtl="0">
              <a:spcBef>
                <a:spcPts val="0"/>
              </a:spcBef>
              <a:spcAft>
                <a:spcPts val="0"/>
              </a:spcAft>
              <a:buClr>
                <a:schemeClr val="dk1"/>
              </a:buClr>
              <a:buSzPts val="2000"/>
              <a:buFont typeface="Trebuchet MS"/>
              <a:buAutoNum type="arabicPeriod"/>
            </a:pPr>
            <a:r>
              <a:rPr lang="en-US" sz="2000">
                <a:solidFill>
                  <a:schemeClr val="dk1"/>
                </a:solidFill>
                <a:latin typeface="Trebuchet MS"/>
                <a:ea typeface="Trebuchet MS"/>
                <a:cs typeface="Trebuchet MS"/>
                <a:sym typeface="Trebuchet MS"/>
              </a:rPr>
              <a:t>Are there similarities in responses amongst the group?</a:t>
            </a:r>
            <a:endParaRPr sz="2000">
              <a:solidFill>
                <a:schemeClr val="dk1"/>
              </a:solidFill>
              <a:latin typeface="Trebuchet MS"/>
              <a:ea typeface="Trebuchet MS"/>
              <a:cs typeface="Trebuchet MS"/>
              <a:sym typeface="Trebuchet MS"/>
            </a:endParaRPr>
          </a:p>
          <a:p>
            <a:pPr marL="457200" lvl="0" indent="-355600" algn="l" rtl="0">
              <a:spcBef>
                <a:spcPts val="0"/>
              </a:spcBef>
              <a:spcAft>
                <a:spcPts val="0"/>
              </a:spcAft>
              <a:buClr>
                <a:schemeClr val="dk1"/>
              </a:buClr>
              <a:buSzPts val="2000"/>
              <a:buFont typeface="Trebuchet MS"/>
              <a:buAutoNum type="arabicPeriod"/>
            </a:pPr>
            <a:r>
              <a:rPr lang="en-US" sz="2000">
                <a:solidFill>
                  <a:schemeClr val="dk1"/>
                </a:solidFill>
                <a:latin typeface="Trebuchet MS"/>
                <a:ea typeface="Trebuchet MS"/>
                <a:cs typeface="Trebuchet MS"/>
                <a:sym typeface="Trebuchet MS"/>
              </a:rPr>
              <a:t>What are the most urgent needs?</a:t>
            </a:r>
            <a:endParaRPr sz="2000">
              <a:solidFill>
                <a:schemeClr val="dk1"/>
              </a:solidFill>
              <a:latin typeface="Trebuchet MS"/>
              <a:ea typeface="Trebuchet MS"/>
              <a:cs typeface="Trebuchet MS"/>
              <a:sym typeface="Trebuchet MS"/>
            </a:endParaRPr>
          </a:p>
          <a:p>
            <a:pPr marL="457200" lvl="0" indent="-355600" algn="l" rtl="0">
              <a:spcBef>
                <a:spcPts val="0"/>
              </a:spcBef>
              <a:spcAft>
                <a:spcPts val="0"/>
              </a:spcAft>
              <a:buClr>
                <a:schemeClr val="dk1"/>
              </a:buClr>
              <a:buSzPts val="2000"/>
              <a:buFont typeface="Trebuchet MS"/>
              <a:buAutoNum type="arabicPeriod"/>
            </a:pPr>
            <a:r>
              <a:rPr lang="en-US" sz="2000">
                <a:solidFill>
                  <a:schemeClr val="dk1"/>
                </a:solidFill>
                <a:latin typeface="Trebuchet MS"/>
                <a:ea typeface="Trebuchet MS"/>
                <a:cs typeface="Trebuchet MS"/>
                <a:sym typeface="Trebuchet MS"/>
              </a:rPr>
              <a:t>Are significant or minor changes needed to align with the 2020 Colorado Academic Standards?</a:t>
            </a:r>
            <a:endParaRPr sz="2000">
              <a:solidFill>
                <a:schemeClr val="dk1"/>
              </a:solidFill>
              <a:latin typeface="Trebuchet MS"/>
              <a:ea typeface="Trebuchet MS"/>
              <a:cs typeface="Trebuchet MS"/>
              <a:sym typeface="Trebuchet MS"/>
            </a:endParaRPr>
          </a:p>
          <a:p>
            <a:pPr marL="457200" lvl="0" indent="-355600" algn="l" rtl="0">
              <a:spcBef>
                <a:spcPts val="0"/>
              </a:spcBef>
              <a:spcAft>
                <a:spcPts val="0"/>
              </a:spcAft>
              <a:buClr>
                <a:schemeClr val="dk1"/>
              </a:buClr>
              <a:buSzPts val="2000"/>
              <a:buFont typeface="Trebuchet MS"/>
              <a:buAutoNum type="arabicPeriod"/>
            </a:pPr>
            <a:r>
              <a:rPr lang="en-US" sz="2000">
                <a:solidFill>
                  <a:schemeClr val="dk1"/>
                </a:solidFill>
                <a:latin typeface="Trebuchet MS"/>
                <a:ea typeface="Trebuchet MS"/>
                <a:cs typeface="Trebuchet MS"/>
                <a:sym typeface="Trebuchet MS"/>
              </a:rPr>
              <a:t>Are there solutions you can do today to eliminate any gaps?</a:t>
            </a:r>
            <a:endParaRPr sz="20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p:txBody>
      </p:sp>
      <p:pic>
        <p:nvPicPr>
          <p:cNvPr id="107" name="Google Shape;107;p16"/>
          <p:cNvPicPr preferRelativeResize="0"/>
          <p:nvPr/>
        </p:nvPicPr>
        <p:blipFill>
          <a:blip r:embed="rId4">
            <a:alphaModFix/>
          </a:blip>
          <a:stretch>
            <a:fillRect/>
          </a:stretch>
        </p:blipFill>
        <p:spPr>
          <a:xfrm>
            <a:off x="2816199" y="1289875"/>
            <a:ext cx="3451850" cy="2192100"/>
          </a:xfrm>
          <a:prstGeom prst="rect">
            <a:avLst/>
          </a:prstGeom>
          <a:noFill/>
          <a:ln>
            <a:noFill/>
          </a:ln>
        </p:spPr>
      </p:pic>
      <p:sp>
        <p:nvSpPr>
          <p:cNvPr id="108" name="Google Shape;108;p16"/>
          <p:cNvSpPr txBox="1"/>
          <p:nvPr/>
        </p:nvSpPr>
        <p:spPr>
          <a:xfrm>
            <a:off x="3030375" y="1917775"/>
            <a:ext cx="9612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Trebuchet MS"/>
                <a:ea typeface="Trebuchet MS"/>
                <a:cs typeface="Trebuchet MS"/>
                <a:sym typeface="Trebuchet MS"/>
              </a:rPr>
              <a:t>Ideal </a:t>
            </a:r>
            <a:endParaRPr sz="1200">
              <a:latin typeface="Trebuchet MS"/>
              <a:ea typeface="Trebuchet MS"/>
              <a:cs typeface="Trebuchet MS"/>
              <a:sym typeface="Trebuchet MS"/>
            </a:endParaRPr>
          </a:p>
          <a:p>
            <a:pPr marL="0" lvl="0" indent="0" algn="ctr" rtl="0">
              <a:spcBef>
                <a:spcPts val="0"/>
              </a:spcBef>
              <a:spcAft>
                <a:spcPts val="0"/>
              </a:spcAft>
              <a:buNone/>
            </a:pPr>
            <a:r>
              <a:rPr lang="en-US" sz="1200">
                <a:latin typeface="Trebuchet MS"/>
                <a:ea typeface="Trebuchet MS"/>
                <a:cs typeface="Trebuchet MS"/>
                <a:sym typeface="Trebuchet MS"/>
              </a:rPr>
              <a:t>Standards </a:t>
            </a:r>
            <a:endParaRPr sz="1200">
              <a:latin typeface="Trebuchet MS"/>
              <a:ea typeface="Trebuchet MS"/>
              <a:cs typeface="Trebuchet MS"/>
              <a:sym typeface="Trebuchet MS"/>
            </a:endParaRPr>
          </a:p>
          <a:p>
            <a:pPr marL="0" lvl="0" indent="0" algn="ctr" rtl="0">
              <a:spcBef>
                <a:spcPts val="0"/>
              </a:spcBef>
              <a:spcAft>
                <a:spcPts val="0"/>
              </a:spcAft>
              <a:buNone/>
            </a:pPr>
            <a:r>
              <a:rPr lang="en-US" sz="1200">
                <a:latin typeface="Trebuchet MS"/>
                <a:ea typeface="Trebuchet MS"/>
                <a:cs typeface="Trebuchet MS"/>
                <a:sym typeface="Trebuchet MS"/>
              </a:rPr>
              <a:t>Aligned </a:t>
            </a:r>
            <a:endParaRPr sz="1200">
              <a:latin typeface="Trebuchet MS"/>
              <a:ea typeface="Trebuchet MS"/>
              <a:cs typeface="Trebuchet MS"/>
              <a:sym typeface="Trebuchet MS"/>
            </a:endParaRPr>
          </a:p>
          <a:p>
            <a:pPr marL="0" lvl="0" indent="0" algn="ctr" rtl="0">
              <a:spcBef>
                <a:spcPts val="0"/>
              </a:spcBef>
              <a:spcAft>
                <a:spcPts val="0"/>
              </a:spcAft>
              <a:buNone/>
            </a:pPr>
            <a:r>
              <a:rPr lang="en-US" sz="1200">
                <a:latin typeface="Trebuchet MS"/>
                <a:ea typeface="Trebuchet MS"/>
                <a:cs typeface="Trebuchet MS"/>
                <a:sym typeface="Trebuchet MS"/>
              </a:rPr>
              <a:t>Curriculum</a:t>
            </a:r>
            <a:endParaRPr sz="12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09" name="Google Shape;109;p16"/>
          <p:cNvSpPr txBox="1"/>
          <p:nvPr/>
        </p:nvSpPr>
        <p:spPr>
          <a:xfrm>
            <a:off x="5121350" y="2084263"/>
            <a:ext cx="961200" cy="7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Trebuchet MS"/>
                <a:ea typeface="Trebuchet MS"/>
                <a:cs typeface="Trebuchet MS"/>
                <a:sym typeface="Trebuchet MS"/>
              </a:rPr>
              <a:t>Current</a:t>
            </a:r>
            <a:endParaRPr sz="1200">
              <a:latin typeface="Trebuchet MS"/>
              <a:ea typeface="Trebuchet MS"/>
              <a:cs typeface="Trebuchet MS"/>
              <a:sym typeface="Trebuchet MS"/>
            </a:endParaRPr>
          </a:p>
          <a:p>
            <a:pPr marL="0" lvl="0" indent="0" algn="ctr" rtl="0">
              <a:spcBef>
                <a:spcPts val="0"/>
              </a:spcBef>
              <a:spcAft>
                <a:spcPts val="0"/>
              </a:spcAft>
              <a:buNone/>
            </a:pPr>
            <a:r>
              <a:rPr lang="en-US" sz="1200">
                <a:latin typeface="Trebuchet MS"/>
                <a:ea typeface="Trebuchet MS"/>
                <a:cs typeface="Trebuchet MS"/>
                <a:sym typeface="Trebuchet MS"/>
              </a:rPr>
              <a:t>Curriculum</a:t>
            </a:r>
            <a:endParaRPr sz="12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10" name="Google Shape;110;p16"/>
          <p:cNvSpPr txBox="1"/>
          <p:nvPr/>
        </p:nvSpPr>
        <p:spPr>
          <a:xfrm>
            <a:off x="4075863" y="1931875"/>
            <a:ext cx="961200" cy="9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Trebuchet MS"/>
                <a:ea typeface="Trebuchet MS"/>
                <a:cs typeface="Trebuchet MS"/>
                <a:sym typeface="Trebuchet MS"/>
              </a:rPr>
              <a:t>Looks Great! No Change Required</a:t>
            </a:r>
            <a:endParaRPr sz="1200">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565775" y="327125"/>
            <a:ext cx="74745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Quick Win or Long-Term Plan</a:t>
            </a:r>
            <a:endParaRPr sz="3600">
              <a:latin typeface="Trebuchet MS"/>
              <a:ea typeface="Trebuchet MS"/>
              <a:cs typeface="Trebuchet MS"/>
              <a:sym typeface="Trebuchet MS"/>
            </a:endParaRPr>
          </a:p>
        </p:txBody>
      </p:sp>
      <p:grpSp>
        <p:nvGrpSpPr>
          <p:cNvPr id="117" name="Google Shape;117;p17"/>
          <p:cNvGrpSpPr/>
          <p:nvPr/>
        </p:nvGrpSpPr>
        <p:grpSpPr>
          <a:xfrm>
            <a:off x="0" y="0"/>
            <a:ext cx="1433700" cy="1433700"/>
            <a:chOff x="87840" y="134578"/>
            <a:chExt cx="1433700" cy="1433700"/>
          </a:xfrm>
        </p:grpSpPr>
        <p:sp>
          <p:nvSpPr>
            <p:cNvPr id="118" name="Google Shape;118;p1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19" name="Google Shape;119;p1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20" name="Google Shape;120;p17"/>
          <p:cNvPicPr preferRelativeResize="0"/>
          <p:nvPr/>
        </p:nvPicPr>
        <p:blipFill rotWithShape="1">
          <a:blip r:embed="rId4">
            <a:alphaModFix/>
          </a:blip>
          <a:srcRect b="10833"/>
          <a:stretch/>
        </p:blipFill>
        <p:spPr>
          <a:xfrm>
            <a:off x="692925" y="1433699"/>
            <a:ext cx="3359800" cy="2432699"/>
          </a:xfrm>
          <a:prstGeom prst="rect">
            <a:avLst/>
          </a:prstGeom>
          <a:noFill/>
          <a:ln>
            <a:noFill/>
          </a:ln>
        </p:spPr>
      </p:pic>
      <p:sp>
        <p:nvSpPr>
          <p:cNvPr id="121" name="Google Shape;121;p17"/>
          <p:cNvSpPr txBox="1"/>
          <p:nvPr/>
        </p:nvSpPr>
        <p:spPr>
          <a:xfrm>
            <a:off x="4781500" y="1678325"/>
            <a:ext cx="3920100" cy="16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Not all solutions will require a lengthy process or financial investment.  Consider solutions you and your team can do today. </a:t>
            </a:r>
            <a:endParaRPr sz="2400">
              <a:latin typeface="Trebuchet MS"/>
              <a:ea typeface="Trebuchet MS"/>
              <a:cs typeface="Trebuchet MS"/>
              <a:sym typeface="Trebuchet MS"/>
            </a:endParaRPr>
          </a:p>
        </p:txBody>
      </p:sp>
      <p:pic>
        <p:nvPicPr>
          <p:cNvPr id="122" name="Google Shape;122;p17"/>
          <p:cNvPicPr preferRelativeResize="0"/>
          <p:nvPr/>
        </p:nvPicPr>
        <p:blipFill>
          <a:blip r:embed="rId5">
            <a:alphaModFix/>
          </a:blip>
          <a:stretch>
            <a:fillRect/>
          </a:stretch>
        </p:blipFill>
        <p:spPr>
          <a:xfrm>
            <a:off x="5474175" y="4164625"/>
            <a:ext cx="2333775" cy="2209800"/>
          </a:xfrm>
          <a:prstGeom prst="rect">
            <a:avLst/>
          </a:prstGeom>
          <a:noFill/>
          <a:ln>
            <a:noFill/>
          </a:ln>
        </p:spPr>
      </p:pic>
      <p:sp>
        <p:nvSpPr>
          <p:cNvPr id="123" name="Google Shape;123;p17"/>
          <p:cNvSpPr txBox="1"/>
          <p:nvPr/>
        </p:nvSpPr>
        <p:spPr>
          <a:xfrm>
            <a:off x="320475" y="4500325"/>
            <a:ext cx="4947900" cy="15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Proposed solutions which require district, administrator, or budget approval will require a longer-term plan to execute.</a:t>
            </a:r>
            <a:r>
              <a:rPr lang="en-US"/>
              <a:t> </a:t>
            </a: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1586100" y="300750"/>
            <a:ext cx="7639800" cy="76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Proposal Examples </a:t>
            </a:r>
            <a:endParaRPr sz="3600" i="0" u="none" strike="noStrike" cap="none">
              <a:solidFill>
                <a:srgbClr val="000000"/>
              </a:solidFill>
              <a:latin typeface="Trebuchet MS"/>
              <a:ea typeface="Trebuchet MS"/>
              <a:cs typeface="Trebuchet MS"/>
              <a:sym typeface="Trebuchet MS"/>
            </a:endParaRPr>
          </a:p>
        </p:txBody>
      </p:sp>
      <p:grpSp>
        <p:nvGrpSpPr>
          <p:cNvPr id="130" name="Google Shape;130;p18"/>
          <p:cNvGrpSpPr/>
          <p:nvPr/>
        </p:nvGrpSpPr>
        <p:grpSpPr>
          <a:xfrm>
            <a:off x="0" y="0"/>
            <a:ext cx="1433700" cy="1433700"/>
            <a:chOff x="87840" y="134578"/>
            <a:chExt cx="1433700" cy="1433700"/>
          </a:xfrm>
        </p:grpSpPr>
        <p:sp>
          <p:nvSpPr>
            <p:cNvPr id="131" name="Google Shape;131;p1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32" name="Google Shape;132;p1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33" name="Google Shape;133;p18"/>
          <p:cNvSpPr txBox="1"/>
          <p:nvPr/>
        </p:nvSpPr>
        <p:spPr>
          <a:xfrm>
            <a:off x="510300" y="3054150"/>
            <a:ext cx="8123400" cy="290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endParaRPr sz="1200">
              <a:solidFill>
                <a:schemeClr val="dk1"/>
              </a:solidFill>
            </a:endParaRPr>
          </a:p>
          <a:p>
            <a:pPr marL="0" lvl="0" indent="0" algn="l" rtl="0">
              <a:lnSpc>
                <a:spcPct val="115000"/>
              </a:lnSpc>
              <a:spcBef>
                <a:spcPts val="800"/>
              </a:spcBef>
              <a:spcAft>
                <a:spcPts val="0"/>
              </a:spcAft>
              <a:buNone/>
            </a:pPr>
            <a:endParaRPr sz="3200">
              <a:solidFill>
                <a:schemeClr val="dk1"/>
              </a:solidFill>
            </a:endParaRPr>
          </a:p>
        </p:txBody>
      </p:sp>
      <p:sp>
        <p:nvSpPr>
          <p:cNvPr id="134" name="Google Shape;134;p18"/>
          <p:cNvSpPr txBox="1"/>
          <p:nvPr/>
        </p:nvSpPr>
        <p:spPr>
          <a:xfrm>
            <a:off x="1239400" y="1962375"/>
            <a:ext cx="6011100" cy="10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8"/>
          <p:cNvSpPr txBox="1"/>
          <p:nvPr/>
        </p:nvSpPr>
        <p:spPr>
          <a:xfrm>
            <a:off x="681675" y="3429000"/>
            <a:ext cx="7415700" cy="31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a:solidFill>
                <a:schemeClr val="dk1"/>
              </a:solidFill>
              <a:latin typeface="Trebuchet MS"/>
              <a:ea typeface="Trebuchet MS"/>
              <a:cs typeface="Trebuchet MS"/>
              <a:sym typeface="Trebuchet MS"/>
            </a:endParaRPr>
          </a:p>
        </p:txBody>
      </p:sp>
      <p:sp>
        <p:nvSpPr>
          <p:cNvPr id="136" name="Google Shape;136;p18"/>
          <p:cNvSpPr txBox="1"/>
          <p:nvPr/>
        </p:nvSpPr>
        <p:spPr>
          <a:xfrm>
            <a:off x="271500" y="1357200"/>
            <a:ext cx="8087400" cy="49740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chemeClr val="dk1"/>
                </a:solidFill>
                <a:latin typeface="Trebuchet MS"/>
                <a:ea typeface="Trebuchet MS"/>
                <a:cs typeface="Trebuchet MS"/>
                <a:sym typeface="Trebuchet MS"/>
              </a:rPr>
              <a:t>Gap Plan Math Example</a:t>
            </a:r>
            <a:endParaRPr b="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Content and Grade: </a:t>
            </a:r>
            <a:r>
              <a:rPr lang="en-US" sz="1000">
                <a:solidFill>
                  <a:srgbClr val="4A86E8"/>
                </a:solidFill>
                <a:latin typeface="Calibri"/>
                <a:ea typeface="Calibri"/>
                <a:cs typeface="Calibri"/>
                <a:sym typeface="Calibri"/>
              </a:rPr>
              <a:t>3rd Grade Math</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Submitted by: </a:t>
            </a:r>
            <a:r>
              <a:rPr lang="en-US" sz="1000">
                <a:solidFill>
                  <a:srgbClr val="4A86E8"/>
                </a:solidFill>
                <a:latin typeface="Calibri"/>
                <a:ea typeface="Calibri"/>
                <a:cs typeface="Calibri"/>
                <a:sym typeface="Calibri"/>
              </a:rPr>
              <a:t>3rd Grade Team</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Description of Gap: </a:t>
            </a:r>
            <a:r>
              <a:rPr lang="en-US" sz="1000">
                <a:solidFill>
                  <a:srgbClr val="4A86E8"/>
                </a:solidFill>
                <a:latin typeface="Calibri"/>
                <a:ea typeface="Calibri"/>
                <a:cs typeface="Calibri"/>
                <a:sym typeface="Calibri"/>
              </a:rPr>
              <a:t>We haven’t been teaching 3.MD.B.4, which is about generating measurement data by measuring lengths using rulers marked with halves and fourths of an inch.</a:t>
            </a: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Summary of Plan for Addressing Gap: </a:t>
            </a:r>
            <a:r>
              <a:rPr lang="en-US" sz="1000">
                <a:solidFill>
                  <a:srgbClr val="4A86E8"/>
                </a:solidFill>
                <a:latin typeface="Calibri"/>
                <a:ea typeface="Calibri"/>
                <a:cs typeface="Calibri"/>
                <a:sym typeface="Calibri"/>
              </a:rPr>
              <a:t>This GLE is meant to support the major work of the grade, which is understanding fractions (3.NF.A). We propose adding two lessons to our fraction unit to include 3.MD.B.4.</a:t>
            </a: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Detailed Needs:</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Collaborations: </a:t>
            </a:r>
            <a:r>
              <a:rPr lang="en-US" sz="1000">
                <a:solidFill>
                  <a:srgbClr val="4A86E8"/>
                </a:solidFill>
                <a:latin typeface="Calibri"/>
                <a:ea typeface="Calibri"/>
                <a:cs typeface="Calibri"/>
                <a:sym typeface="Calibri"/>
              </a:rPr>
              <a:t>We need about 5 hours of time to work as a team with the district math specialist to either develop or choose the two lessons that will address 3.MD.B.4.</a:t>
            </a:r>
            <a:endParaRPr sz="1000">
              <a:solidFill>
                <a:schemeClr val="dk1"/>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Materials (include $ estimate, if known): </a:t>
            </a:r>
            <a:r>
              <a:rPr lang="en-US" sz="1000">
                <a:solidFill>
                  <a:srgbClr val="4A86E8"/>
                </a:solidFill>
                <a:latin typeface="Calibri"/>
                <a:ea typeface="Calibri"/>
                <a:cs typeface="Calibri"/>
                <a:sym typeface="Calibri"/>
              </a:rPr>
              <a:t>We have regular rulers but would prefer rulers only marked with halves and fourths. A classroom set of 30 rulers can be purchased for about $20, and we would need 3 sets ($60). Alternatively, there are paper rulers that we could print and cut out ourselves, which would cost us time and effort.</a:t>
            </a:r>
            <a:endParaRPr sz="10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Professional Development (include time and $ estimate, if known): </a:t>
            </a:r>
            <a:r>
              <a:rPr lang="en-US" sz="1000">
                <a:solidFill>
                  <a:srgbClr val="4A86E8"/>
                </a:solidFill>
                <a:latin typeface="Calibri"/>
                <a:ea typeface="Calibri"/>
                <a:cs typeface="Calibri"/>
                <a:sym typeface="Calibri"/>
              </a:rPr>
              <a:t>The 5 hours with the district math specialist should be enough.</a:t>
            </a:r>
            <a:endParaRPr sz="1000">
              <a:solidFill>
                <a:srgbClr val="4A86E8"/>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Implementation Timeline (Quick wins? Long-term needs?): </a:t>
            </a:r>
            <a:r>
              <a:rPr lang="en-US" sz="1000">
                <a:solidFill>
                  <a:srgbClr val="4A86E8"/>
                </a:solidFill>
                <a:latin typeface="Calibri"/>
                <a:ea typeface="Calibri"/>
                <a:cs typeface="Calibri"/>
                <a:sym typeface="Calibri"/>
              </a:rPr>
              <a:t>We would like to develop these lessons during PLC time in September and October and pilot the lessons in the Spring of 2020. That would give us time to refine them before the 2020-2021 school year.</a:t>
            </a: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Who is Responsible? </a:t>
            </a:r>
            <a:r>
              <a:rPr lang="en-US" sz="1000">
                <a:solidFill>
                  <a:srgbClr val="4A86E8"/>
                </a:solidFill>
                <a:latin typeface="Calibri"/>
                <a:ea typeface="Calibri"/>
                <a:cs typeface="Calibri"/>
                <a:sym typeface="Calibri"/>
              </a:rPr>
              <a:t>The 3rd Grade team members who teach math are responsible for making this happen.</a:t>
            </a: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solidFill>
                <a:srgbClr val="4A86E8"/>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Other Considerations or Suggestions: </a:t>
            </a:r>
            <a:r>
              <a:rPr lang="en-US" sz="1000">
                <a:solidFill>
                  <a:srgbClr val="4A86E8"/>
                </a:solidFill>
                <a:latin typeface="Calibri"/>
                <a:ea typeface="Calibri"/>
                <a:cs typeface="Calibri"/>
                <a:sym typeface="Calibri"/>
              </a:rPr>
              <a:t>If we add these two lessons, we suggest making up for it by removing two of our geometry lessons. In our conversations with the 2nd grade team, we realized that some of our geometry lessons really aligned to 2nd grade standards, not 3rd grade, and we agreed that students did not need to revisit those standards in 3rd grade.</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1586100" y="300750"/>
            <a:ext cx="7639800" cy="76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Proposal Examples </a:t>
            </a:r>
            <a:endParaRPr sz="3600" i="0" u="none" strike="noStrike" cap="none">
              <a:solidFill>
                <a:srgbClr val="000000"/>
              </a:solidFill>
              <a:latin typeface="Trebuchet MS"/>
              <a:ea typeface="Trebuchet MS"/>
              <a:cs typeface="Trebuchet MS"/>
              <a:sym typeface="Trebuchet MS"/>
            </a:endParaRPr>
          </a:p>
        </p:txBody>
      </p:sp>
      <p:grpSp>
        <p:nvGrpSpPr>
          <p:cNvPr id="143" name="Google Shape;143;p19"/>
          <p:cNvGrpSpPr/>
          <p:nvPr/>
        </p:nvGrpSpPr>
        <p:grpSpPr>
          <a:xfrm>
            <a:off x="0" y="0"/>
            <a:ext cx="1433700" cy="1433700"/>
            <a:chOff x="87840" y="134578"/>
            <a:chExt cx="1433700" cy="1433700"/>
          </a:xfrm>
        </p:grpSpPr>
        <p:sp>
          <p:nvSpPr>
            <p:cNvPr id="144" name="Google Shape;144;p1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6" name="Google Shape;146;p19"/>
          <p:cNvSpPr txBox="1"/>
          <p:nvPr/>
        </p:nvSpPr>
        <p:spPr>
          <a:xfrm>
            <a:off x="510300" y="3054150"/>
            <a:ext cx="8123400" cy="290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endParaRPr sz="1200">
              <a:solidFill>
                <a:schemeClr val="dk1"/>
              </a:solidFill>
            </a:endParaRPr>
          </a:p>
          <a:p>
            <a:pPr marL="0" lvl="0" indent="0" algn="l" rtl="0">
              <a:lnSpc>
                <a:spcPct val="115000"/>
              </a:lnSpc>
              <a:spcBef>
                <a:spcPts val="800"/>
              </a:spcBef>
              <a:spcAft>
                <a:spcPts val="0"/>
              </a:spcAft>
              <a:buNone/>
            </a:pPr>
            <a:endParaRPr sz="3200">
              <a:solidFill>
                <a:schemeClr val="dk1"/>
              </a:solidFill>
            </a:endParaRPr>
          </a:p>
        </p:txBody>
      </p:sp>
      <p:sp>
        <p:nvSpPr>
          <p:cNvPr id="147" name="Google Shape;147;p19"/>
          <p:cNvSpPr txBox="1"/>
          <p:nvPr/>
        </p:nvSpPr>
        <p:spPr>
          <a:xfrm>
            <a:off x="1239400" y="1962375"/>
            <a:ext cx="6011100" cy="10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
          <p:cNvSpPr txBox="1"/>
          <p:nvPr/>
        </p:nvSpPr>
        <p:spPr>
          <a:xfrm>
            <a:off x="681675" y="3429000"/>
            <a:ext cx="7415700" cy="31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a:solidFill>
                <a:schemeClr val="dk1"/>
              </a:solidFill>
              <a:latin typeface="Trebuchet MS"/>
              <a:ea typeface="Trebuchet MS"/>
              <a:cs typeface="Trebuchet MS"/>
              <a:sym typeface="Trebuchet MS"/>
            </a:endParaRPr>
          </a:p>
        </p:txBody>
      </p:sp>
      <p:sp>
        <p:nvSpPr>
          <p:cNvPr id="149" name="Google Shape;149;p19"/>
          <p:cNvSpPr txBox="1"/>
          <p:nvPr/>
        </p:nvSpPr>
        <p:spPr>
          <a:xfrm>
            <a:off x="287425" y="1251750"/>
            <a:ext cx="8774100" cy="518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a:solidFill>
                  <a:schemeClr val="dk1"/>
                </a:solidFill>
                <a:latin typeface="Trebuchet MS"/>
                <a:ea typeface="Trebuchet MS"/>
                <a:cs typeface="Trebuchet MS"/>
                <a:sym typeface="Trebuchet MS"/>
              </a:rPr>
              <a:t>Gap Plan Science Example</a:t>
            </a:r>
            <a:endParaRPr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Content and Grade: </a:t>
            </a:r>
            <a:r>
              <a:rPr lang="en-US" sz="1000">
                <a:solidFill>
                  <a:srgbClr val="4A86E8"/>
                </a:solidFill>
                <a:latin typeface="Calibri"/>
                <a:ea typeface="Calibri"/>
                <a:cs typeface="Calibri"/>
                <a:sym typeface="Calibri"/>
              </a:rPr>
              <a:t>8th Grade Science</a:t>
            </a: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Submitted by: </a:t>
            </a:r>
            <a:r>
              <a:rPr lang="en-US" sz="1000">
                <a:solidFill>
                  <a:srgbClr val="4A86E8"/>
                </a:solidFill>
                <a:latin typeface="Calibri"/>
                <a:ea typeface="Calibri"/>
                <a:cs typeface="Calibri"/>
                <a:sym typeface="Calibri"/>
              </a:rPr>
              <a:t>Mr. Sanchez, MS Science Department Chair</a:t>
            </a: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Description of Gap: </a:t>
            </a:r>
            <a:r>
              <a:rPr lang="en-US" sz="1000">
                <a:solidFill>
                  <a:srgbClr val="4A86E8"/>
                </a:solidFill>
                <a:latin typeface="Calibri"/>
                <a:ea typeface="Calibri"/>
                <a:cs typeface="Calibri"/>
                <a:sym typeface="Calibri"/>
              </a:rPr>
              <a:t>We’ve been teaching genetic variation, but not using mathematical justifications such as those described by SC.MS.2.10. We think this belongs in 8th Grade.</a:t>
            </a: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Summary of Plan for Addressing Gap: </a:t>
            </a:r>
            <a:r>
              <a:rPr lang="en-US" sz="1000">
                <a:solidFill>
                  <a:srgbClr val="4A86E8"/>
                </a:solidFill>
                <a:latin typeface="Calibri"/>
                <a:ea typeface="Calibri"/>
                <a:cs typeface="Calibri"/>
                <a:sym typeface="Calibri"/>
              </a:rPr>
              <a:t>We need help with our own content knowledge and collaboration with HS science to make sure there’s a good progression with this topic from MS to HS.</a:t>
            </a:r>
            <a:r>
              <a:rPr lang="en-U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Detailed Needs:</a:t>
            </a: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Collaborations: </a:t>
            </a:r>
            <a:r>
              <a:rPr lang="en-US" sz="1000">
                <a:solidFill>
                  <a:srgbClr val="4A86E8"/>
                </a:solidFill>
                <a:latin typeface="Calibri"/>
                <a:ea typeface="Calibri"/>
                <a:cs typeface="Calibri"/>
                <a:sym typeface="Calibri"/>
              </a:rPr>
              <a:t>We propose spending one day of our Summer 2019 district science PD working with HS science teachers to form common expectations about what lessons for SC.MS.2.10 should look like and what we should expect from students. We also want to involve a MS math teacher to see if the mathematical justifications align with math standards.</a:t>
            </a:r>
            <a:endParaRPr sz="1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Materials (include $ estimate, if known): </a:t>
            </a:r>
            <a:r>
              <a:rPr lang="en-US" sz="1000">
                <a:solidFill>
                  <a:srgbClr val="4A86E8"/>
                </a:solidFill>
                <a:latin typeface="Calibri"/>
                <a:ea typeface="Calibri"/>
                <a:cs typeface="Calibri"/>
                <a:sym typeface="Calibri"/>
              </a:rPr>
              <a:t>Until we begin this work, we don’t really know if any additional materials will be necessary.</a:t>
            </a:r>
            <a:endParaRPr sz="1000">
              <a:solidFill>
                <a:srgbClr val="4A86E8"/>
              </a:solidFill>
              <a:latin typeface="Calibri"/>
              <a:ea typeface="Calibri"/>
              <a:cs typeface="Calibri"/>
              <a:sym typeface="Calibri"/>
            </a:endParaRPr>
          </a:p>
          <a:p>
            <a:pPr marL="45720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Professional Development (include time and $ estimate, if known): </a:t>
            </a:r>
            <a:r>
              <a:rPr lang="en-US" sz="1000">
                <a:solidFill>
                  <a:srgbClr val="4A86E8"/>
                </a:solidFill>
                <a:latin typeface="Calibri"/>
                <a:ea typeface="Calibri"/>
                <a:cs typeface="Calibri"/>
                <a:sym typeface="Calibri"/>
              </a:rPr>
              <a:t>If there is still uncertainty about the content of this standard (for example, it mentions “Hardy-Weinberg” calculations, and some teachers didn’t know what those were) after our summer PD, we would like to work with either a consultant or faculty from the university to make sure we understand what should and shouldn’t be expected in MS.</a:t>
            </a:r>
            <a:endParaRPr sz="1000">
              <a:solidFill>
                <a:srgbClr val="4A86E8"/>
              </a:solidFill>
              <a:latin typeface="Calibri"/>
              <a:ea typeface="Calibri"/>
              <a:cs typeface="Calibri"/>
              <a:sym typeface="Calibri"/>
            </a:endParaRPr>
          </a:p>
          <a:p>
            <a:pPr marL="457200" lvl="0" indent="0" algn="l" rtl="0">
              <a:lnSpc>
                <a:spcPct val="115000"/>
              </a:lnSpc>
              <a:spcBef>
                <a:spcPts val="0"/>
              </a:spcBef>
              <a:spcAft>
                <a:spcPts val="0"/>
              </a:spcAft>
              <a:buNone/>
            </a:pP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Implementation Timeline (Quick wins? Long-term needs?): </a:t>
            </a:r>
            <a:r>
              <a:rPr lang="en-US" sz="1000">
                <a:solidFill>
                  <a:srgbClr val="4A86E8"/>
                </a:solidFill>
                <a:latin typeface="Calibri"/>
                <a:ea typeface="Calibri"/>
                <a:cs typeface="Calibri"/>
                <a:sym typeface="Calibri"/>
              </a:rPr>
              <a:t>If all goes well, at the end of the June 2019 PD day we’ll have all the knowledge we need and outlines of lessons to use in 2019-2020. If we hit some stumbling blocks, we may need more PD in Fall 2019 and time for lesson development in Spring 2020.</a:t>
            </a: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Who is Responsible? </a:t>
            </a:r>
            <a:r>
              <a:rPr lang="en-US" sz="1000">
                <a:solidFill>
                  <a:srgbClr val="4A86E8"/>
                </a:solidFill>
                <a:latin typeface="Calibri"/>
                <a:ea typeface="Calibri"/>
                <a:cs typeface="Calibri"/>
                <a:sym typeface="Calibri"/>
              </a:rPr>
              <a:t>The district science coordinator will ultimately be responsible for including this content in the scope and sequence and making sure curricular materials are available.</a:t>
            </a: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endParaRPr sz="1000">
              <a:solidFill>
                <a:srgbClr val="4A86E8"/>
              </a:solidFill>
              <a:latin typeface="Calibri"/>
              <a:ea typeface="Calibri"/>
              <a:cs typeface="Calibri"/>
              <a:sym typeface="Calibri"/>
            </a:endParaRPr>
          </a:p>
          <a:p>
            <a:pPr marL="0" lvl="0" indent="0" algn="l" rtl="0">
              <a:lnSpc>
                <a:spcPct val="115000"/>
              </a:lnSpc>
              <a:spcBef>
                <a:spcPts val="0"/>
              </a:spcBef>
              <a:spcAft>
                <a:spcPts val="0"/>
              </a:spcAft>
              <a:buNone/>
            </a:pPr>
            <a:r>
              <a:rPr lang="en-US" sz="1000">
                <a:solidFill>
                  <a:schemeClr val="dk1"/>
                </a:solidFill>
                <a:latin typeface="Calibri"/>
                <a:ea typeface="Calibri"/>
                <a:cs typeface="Calibri"/>
                <a:sym typeface="Calibri"/>
              </a:rPr>
              <a:t>Other Considerations or Suggestions: </a:t>
            </a:r>
            <a:r>
              <a:rPr lang="en-US" sz="1000">
                <a:solidFill>
                  <a:srgbClr val="4A86E8"/>
                </a:solidFill>
                <a:latin typeface="Calibri"/>
                <a:ea typeface="Calibri"/>
                <a:cs typeface="Calibri"/>
                <a:sym typeface="Calibri"/>
              </a:rPr>
              <a:t>Giving how many other changes are being made in middle school science, it is too early to tell if filling this gap will be offset by eliminating old lessons that no longer align to the standards. We need some sort of plan or tool for keeping track of this.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586100" y="300750"/>
            <a:ext cx="7639800" cy="76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Create a Proposal</a:t>
            </a:r>
            <a:endParaRPr sz="3600" i="0" u="none" strike="noStrike" cap="none">
              <a:solidFill>
                <a:srgbClr val="000000"/>
              </a:solidFill>
              <a:latin typeface="Trebuchet MS"/>
              <a:ea typeface="Trebuchet MS"/>
              <a:cs typeface="Trebuchet MS"/>
              <a:sym typeface="Trebuchet MS"/>
            </a:endParaRPr>
          </a:p>
        </p:txBody>
      </p:sp>
      <p:grpSp>
        <p:nvGrpSpPr>
          <p:cNvPr id="156" name="Google Shape;156;p20"/>
          <p:cNvGrpSpPr/>
          <p:nvPr/>
        </p:nvGrpSpPr>
        <p:grpSpPr>
          <a:xfrm>
            <a:off x="0" y="0"/>
            <a:ext cx="1433700" cy="1433700"/>
            <a:chOff x="87840" y="134578"/>
            <a:chExt cx="1433700" cy="1433700"/>
          </a:xfrm>
        </p:grpSpPr>
        <p:sp>
          <p:nvSpPr>
            <p:cNvPr id="157" name="Google Shape;157;p2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58" name="Google Shape;158;p2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59" name="Google Shape;159;p20"/>
          <p:cNvSpPr txBox="1"/>
          <p:nvPr/>
        </p:nvSpPr>
        <p:spPr>
          <a:xfrm>
            <a:off x="510300" y="3054150"/>
            <a:ext cx="8123400" cy="290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endParaRPr sz="1200">
              <a:solidFill>
                <a:schemeClr val="dk1"/>
              </a:solidFill>
            </a:endParaRPr>
          </a:p>
          <a:p>
            <a:pPr marL="0" lvl="0" indent="0" algn="l" rtl="0">
              <a:lnSpc>
                <a:spcPct val="115000"/>
              </a:lnSpc>
              <a:spcBef>
                <a:spcPts val="800"/>
              </a:spcBef>
              <a:spcAft>
                <a:spcPts val="0"/>
              </a:spcAft>
              <a:buNone/>
            </a:pPr>
            <a:endParaRPr sz="3200">
              <a:solidFill>
                <a:schemeClr val="dk1"/>
              </a:solidFill>
            </a:endParaRPr>
          </a:p>
        </p:txBody>
      </p:sp>
      <p:sp>
        <p:nvSpPr>
          <p:cNvPr id="160" name="Google Shape;160;p20"/>
          <p:cNvSpPr txBox="1"/>
          <p:nvPr/>
        </p:nvSpPr>
        <p:spPr>
          <a:xfrm>
            <a:off x="1239400" y="1962375"/>
            <a:ext cx="6011100" cy="10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1" name="Google Shape;161;p20"/>
          <p:cNvPicPr preferRelativeResize="0"/>
          <p:nvPr/>
        </p:nvPicPr>
        <p:blipFill>
          <a:blip r:embed="rId4">
            <a:alphaModFix/>
          </a:blip>
          <a:stretch>
            <a:fillRect/>
          </a:stretch>
        </p:blipFill>
        <p:spPr>
          <a:xfrm>
            <a:off x="2768774" y="1257550"/>
            <a:ext cx="3346775" cy="2085199"/>
          </a:xfrm>
          <a:prstGeom prst="rect">
            <a:avLst/>
          </a:prstGeom>
          <a:noFill/>
          <a:ln>
            <a:noFill/>
          </a:ln>
        </p:spPr>
      </p:pic>
      <p:sp>
        <p:nvSpPr>
          <p:cNvPr id="162" name="Google Shape;162;p20"/>
          <p:cNvSpPr txBox="1"/>
          <p:nvPr/>
        </p:nvSpPr>
        <p:spPr>
          <a:xfrm>
            <a:off x="681675" y="3429000"/>
            <a:ext cx="7415700" cy="3145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Using the template provided in your notecatcher, complete proposals for necessary changes as a group. </a:t>
            </a:r>
            <a:endParaRPr sz="24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Groups should be by grade level or content area</a:t>
            </a:r>
            <a:endParaRPr sz="24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lvl="0" indent="-3810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Refer to notes from modules 7, 8, 9 &amp; 10 to design your proposals</a:t>
            </a:r>
            <a:endParaRPr sz="24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0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1565775" y="327125"/>
            <a:ext cx="74745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2020 CAS Implementation Timeline</a:t>
            </a:r>
            <a:endParaRPr sz="3600">
              <a:latin typeface="Trebuchet MS"/>
              <a:ea typeface="Trebuchet MS"/>
              <a:cs typeface="Trebuchet MS"/>
              <a:sym typeface="Trebuchet MS"/>
            </a:endParaRPr>
          </a:p>
        </p:txBody>
      </p:sp>
      <p:grpSp>
        <p:nvGrpSpPr>
          <p:cNvPr id="169" name="Google Shape;169;p21"/>
          <p:cNvGrpSpPr/>
          <p:nvPr/>
        </p:nvGrpSpPr>
        <p:grpSpPr>
          <a:xfrm>
            <a:off x="0" y="0"/>
            <a:ext cx="1433700" cy="1433700"/>
            <a:chOff x="87840" y="134578"/>
            <a:chExt cx="1433700" cy="1433700"/>
          </a:xfrm>
        </p:grpSpPr>
        <p:sp>
          <p:nvSpPr>
            <p:cNvPr id="170" name="Google Shape;170;p2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71" name="Google Shape;171;p2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72" name="Google Shape;172;p21"/>
          <p:cNvSpPr txBox="1"/>
          <p:nvPr/>
        </p:nvSpPr>
        <p:spPr>
          <a:xfrm>
            <a:off x="712025" y="2773275"/>
            <a:ext cx="55866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700"/>
              </a:spcBef>
              <a:spcAft>
                <a:spcPts val="0"/>
              </a:spcAft>
              <a:buNone/>
            </a:pPr>
            <a:endParaRPr sz="2800">
              <a:solidFill>
                <a:schemeClr val="dk1"/>
              </a:solidFill>
            </a:endParaRPr>
          </a:p>
        </p:txBody>
      </p:sp>
      <p:sp>
        <p:nvSpPr>
          <p:cNvPr id="173" name="Google Shape;173;p21"/>
          <p:cNvSpPr txBox="1"/>
          <p:nvPr/>
        </p:nvSpPr>
        <p:spPr>
          <a:xfrm>
            <a:off x="712025" y="1433700"/>
            <a:ext cx="8022900" cy="14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endParaRPr/>
          </a:p>
        </p:txBody>
      </p:sp>
      <p:sp>
        <p:nvSpPr>
          <p:cNvPr id="174" name="Google Shape;174;p21"/>
          <p:cNvSpPr/>
          <p:nvPr/>
        </p:nvSpPr>
        <p:spPr>
          <a:xfrm>
            <a:off x="2050879" y="3554065"/>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3089704" y="3554065"/>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rot="-711236">
            <a:off x="7277775" y="4141093"/>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rot="711236" flipH="1">
            <a:off x="5699837" y="4141093"/>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21"/>
          <p:cNvGrpSpPr/>
          <p:nvPr/>
        </p:nvGrpSpPr>
        <p:grpSpPr>
          <a:xfrm>
            <a:off x="5945223" y="4178344"/>
            <a:ext cx="2436144" cy="1965452"/>
            <a:chOff x="5796625" y="2541798"/>
            <a:chExt cx="1712700" cy="1230715"/>
          </a:xfrm>
        </p:grpSpPr>
        <p:sp>
          <p:nvSpPr>
            <p:cNvPr id="179" name="Google Shape;179;p21"/>
            <p:cNvSpPr/>
            <p:nvPr/>
          </p:nvSpPr>
          <p:spPr>
            <a:xfrm rot="-1789476">
              <a:off x="6572742" y="2571072"/>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txBox="1"/>
            <p:nvPr/>
          </p:nvSpPr>
          <p:spPr>
            <a:xfrm>
              <a:off x="6179131" y="2760790"/>
              <a:ext cx="9477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a:solidFill>
                    <a:srgbClr val="5E5E5E"/>
                  </a:solidFill>
                  <a:latin typeface="Trebuchet MS"/>
                  <a:ea typeface="Trebuchet MS"/>
                  <a:cs typeface="Trebuchet MS"/>
                  <a:sym typeface="Trebuchet MS"/>
                </a:rPr>
                <a:t>2021 - Spring</a:t>
              </a:r>
              <a:endParaRPr b="1">
                <a:solidFill>
                  <a:srgbClr val="5E5E5E"/>
                </a:solidFill>
                <a:latin typeface="Trebuchet MS"/>
                <a:ea typeface="Trebuchet MS"/>
                <a:cs typeface="Trebuchet MS"/>
                <a:sym typeface="Trebuchet MS"/>
              </a:endParaRPr>
            </a:p>
          </p:txBody>
        </p:sp>
        <p:sp>
          <p:nvSpPr>
            <p:cNvPr id="181" name="Google Shape;181;p21"/>
            <p:cNvSpPr/>
            <p:nvPr/>
          </p:nvSpPr>
          <p:spPr>
            <a:xfrm>
              <a:off x="5796625" y="3069013"/>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2" name="Google Shape;182;p21"/>
            <p:cNvSpPr txBox="1"/>
            <p:nvPr/>
          </p:nvSpPr>
          <p:spPr>
            <a:xfrm>
              <a:off x="5840882" y="3194087"/>
              <a:ext cx="1624200" cy="53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solidFill>
                    <a:srgbClr val="5E5E5E"/>
                  </a:solidFill>
                  <a:latin typeface="Trebuchet MS"/>
                  <a:ea typeface="Trebuchet MS"/>
                  <a:cs typeface="Trebuchet MS"/>
                  <a:sym typeface="Trebuchet MS"/>
                </a:rPr>
                <a:t>State assessments reflect revisions to the CAS</a:t>
              </a:r>
              <a:endParaRPr>
                <a:solidFill>
                  <a:srgbClr val="5E5E5E"/>
                </a:solidFill>
                <a:latin typeface="Trebuchet MS"/>
                <a:ea typeface="Trebuchet MS"/>
                <a:cs typeface="Trebuchet MS"/>
                <a:sym typeface="Trebuchet MS"/>
              </a:endParaRPr>
            </a:p>
          </p:txBody>
        </p:sp>
        <p:sp>
          <p:nvSpPr>
            <p:cNvPr id="183" name="Google Shape;183;p21"/>
            <p:cNvSpPr/>
            <p:nvPr/>
          </p:nvSpPr>
          <p:spPr>
            <a:xfrm>
              <a:off x="6607975" y="3004364"/>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1"/>
          <p:cNvSpPr/>
          <p:nvPr/>
        </p:nvSpPr>
        <p:spPr>
          <a:xfrm rot="-710704">
            <a:off x="4130161" y="4076265"/>
            <a:ext cx="1360674" cy="7673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1"/>
          <p:cNvGrpSpPr/>
          <p:nvPr/>
        </p:nvGrpSpPr>
        <p:grpSpPr>
          <a:xfrm>
            <a:off x="4332764" y="2227964"/>
            <a:ext cx="2543663" cy="1645439"/>
            <a:chOff x="4306514" y="1001691"/>
            <a:chExt cx="2026500" cy="1216141"/>
          </a:xfrm>
        </p:grpSpPr>
        <p:sp>
          <p:nvSpPr>
            <p:cNvPr id="186" name="Google Shape;186;p21"/>
            <p:cNvSpPr txBox="1"/>
            <p:nvPr/>
          </p:nvSpPr>
          <p:spPr>
            <a:xfrm>
              <a:off x="4755795" y="1941832"/>
              <a:ext cx="9462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a:solidFill>
                    <a:srgbClr val="5E5E5E"/>
                  </a:solidFill>
                  <a:latin typeface="Trebuchet MS"/>
                  <a:ea typeface="Trebuchet MS"/>
                  <a:cs typeface="Trebuchet MS"/>
                  <a:sym typeface="Trebuchet MS"/>
                </a:rPr>
                <a:t>2020 - Fall</a:t>
              </a:r>
              <a:endParaRPr b="1">
                <a:solidFill>
                  <a:srgbClr val="5E5E5E"/>
                </a:solidFill>
                <a:latin typeface="Trebuchet MS"/>
                <a:ea typeface="Trebuchet MS"/>
                <a:cs typeface="Trebuchet MS"/>
                <a:sym typeface="Trebuchet MS"/>
              </a:endParaRPr>
            </a:p>
          </p:txBody>
        </p:sp>
        <p:sp>
          <p:nvSpPr>
            <p:cNvPr id="187" name="Google Shape;187;p21"/>
            <p:cNvSpPr/>
            <p:nvPr/>
          </p:nvSpPr>
          <p:spPr>
            <a:xfrm>
              <a:off x="4306514" y="1001691"/>
              <a:ext cx="2026500" cy="9090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8" name="Google Shape;188;p21"/>
            <p:cNvSpPr/>
            <p:nvPr/>
          </p:nvSpPr>
          <p:spPr>
            <a:xfrm rot="10800000">
              <a:off x="5274770" y="1888378"/>
              <a:ext cx="90000" cy="101400"/>
            </a:xfrm>
            <a:prstGeom prst="triangle">
              <a:avLst>
                <a:gd name="adj" fmla="val 2338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txBox="1"/>
            <p:nvPr/>
          </p:nvSpPr>
          <p:spPr>
            <a:xfrm>
              <a:off x="4387814" y="1223069"/>
              <a:ext cx="1863900" cy="64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a:solidFill>
                    <a:srgbClr val="5E5E5E"/>
                  </a:solidFill>
                  <a:latin typeface="Trebuchet MS"/>
                  <a:ea typeface="Trebuchet MS"/>
                  <a:cs typeface="Trebuchet MS"/>
                  <a:sym typeface="Trebuchet MS"/>
                </a:rPr>
                <a:t>Districts implement </a:t>
              </a:r>
              <a:endParaRPr>
                <a:solidFill>
                  <a:srgbClr val="5E5E5E"/>
                </a:solidFill>
                <a:latin typeface="Trebuchet MS"/>
                <a:ea typeface="Trebuchet MS"/>
                <a:cs typeface="Trebuchet MS"/>
                <a:sym typeface="Trebuchet MS"/>
              </a:endParaRPr>
            </a:p>
            <a:p>
              <a:pPr marL="0" lvl="0" indent="0" algn="ctr" rtl="0">
                <a:lnSpc>
                  <a:spcPct val="115000"/>
                </a:lnSpc>
                <a:spcBef>
                  <a:spcPts val="0"/>
                </a:spcBef>
                <a:spcAft>
                  <a:spcPts val="1600"/>
                </a:spcAft>
                <a:buNone/>
              </a:pPr>
              <a:r>
                <a:rPr lang="en-US">
                  <a:solidFill>
                    <a:srgbClr val="5E5E5E"/>
                  </a:solidFill>
                  <a:latin typeface="Trebuchet MS"/>
                  <a:ea typeface="Trebuchet MS"/>
                  <a:cs typeface="Trebuchet MS"/>
                  <a:sym typeface="Trebuchet MS"/>
                </a:rPr>
                <a:t>2020 CAS</a:t>
              </a:r>
              <a:endParaRPr>
                <a:solidFill>
                  <a:srgbClr val="5E5E5E"/>
                </a:solidFill>
                <a:latin typeface="Trebuchet MS"/>
                <a:ea typeface="Trebuchet MS"/>
                <a:cs typeface="Trebuchet MS"/>
                <a:sym typeface="Trebuchet MS"/>
              </a:endParaRPr>
            </a:p>
          </p:txBody>
        </p:sp>
      </p:grpSp>
      <p:sp>
        <p:nvSpPr>
          <p:cNvPr id="190" name="Google Shape;190;p21"/>
          <p:cNvSpPr/>
          <p:nvPr/>
        </p:nvSpPr>
        <p:spPr>
          <a:xfrm rot="832683" flipH="1">
            <a:off x="2059940" y="3916557"/>
            <a:ext cx="1871121" cy="9178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21"/>
          <p:cNvGrpSpPr/>
          <p:nvPr/>
        </p:nvGrpSpPr>
        <p:grpSpPr>
          <a:xfrm>
            <a:off x="2673237" y="4019157"/>
            <a:ext cx="2712060" cy="2124652"/>
            <a:chOff x="2957537" y="2358439"/>
            <a:chExt cx="1712700" cy="1330402"/>
          </a:xfrm>
        </p:grpSpPr>
        <p:sp>
          <p:nvSpPr>
            <p:cNvPr id="192" name="Google Shape;192;p21"/>
            <p:cNvSpPr txBox="1"/>
            <p:nvPr/>
          </p:nvSpPr>
          <p:spPr>
            <a:xfrm>
              <a:off x="3407684" y="2652901"/>
              <a:ext cx="8124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a:solidFill>
                    <a:srgbClr val="701C7F"/>
                  </a:solidFill>
                  <a:latin typeface="Trebuchet MS"/>
                  <a:ea typeface="Trebuchet MS"/>
                  <a:cs typeface="Trebuchet MS"/>
                  <a:sym typeface="Trebuchet MS"/>
                </a:rPr>
                <a:t>2019 - 2020</a:t>
              </a:r>
              <a:endParaRPr b="1">
                <a:solidFill>
                  <a:srgbClr val="701C7F"/>
                </a:solidFill>
                <a:latin typeface="Trebuchet MS"/>
                <a:ea typeface="Trebuchet MS"/>
                <a:cs typeface="Trebuchet MS"/>
                <a:sym typeface="Trebuchet MS"/>
              </a:endParaRPr>
            </a:p>
          </p:txBody>
        </p:sp>
        <p:sp>
          <p:nvSpPr>
            <p:cNvPr id="193" name="Google Shape;193;p21"/>
            <p:cNvSpPr/>
            <p:nvPr/>
          </p:nvSpPr>
          <p:spPr>
            <a:xfrm rot="-1789476">
              <a:off x="3733661" y="2387713"/>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2957537" y="2985341"/>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21"/>
            <p:cNvSpPr/>
            <p:nvPr/>
          </p:nvSpPr>
          <p:spPr>
            <a:xfrm>
              <a:off x="3768887" y="2928894"/>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1"/>
          <p:cNvGrpSpPr/>
          <p:nvPr/>
        </p:nvGrpSpPr>
        <p:grpSpPr>
          <a:xfrm>
            <a:off x="599546" y="1666862"/>
            <a:ext cx="2718740" cy="2223362"/>
            <a:chOff x="1637475" y="1219942"/>
            <a:chExt cx="1712700" cy="1218080"/>
          </a:xfrm>
        </p:grpSpPr>
        <p:sp>
          <p:nvSpPr>
            <p:cNvPr id="197" name="Google Shape;197;p21"/>
            <p:cNvSpPr/>
            <p:nvPr/>
          </p:nvSpPr>
          <p:spPr>
            <a:xfrm>
              <a:off x="1637475" y="1219942"/>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8" name="Google Shape;198;p21"/>
            <p:cNvSpPr txBox="1"/>
            <p:nvPr/>
          </p:nvSpPr>
          <p:spPr>
            <a:xfrm>
              <a:off x="2144544" y="1985297"/>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a:solidFill>
                    <a:srgbClr val="701C7F"/>
                  </a:solidFill>
                  <a:latin typeface="Trebuchet MS"/>
                  <a:ea typeface="Trebuchet MS"/>
                  <a:cs typeface="Trebuchet MS"/>
                  <a:sym typeface="Trebuchet MS"/>
                </a:rPr>
                <a:t>2018-2019</a:t>
              </a:r>
              <a:endParaRPr b="1">
                <a:solidFill>
                  <a:srgbClr val="701C7F"/>
                </a:solidFill>
                <a:latin typeface="Trebuchet MS"/>
                <a:ea typeface="Trebuchet MS"/>
                <a:cs typeface="Trebuchet MS"/>
                <a:sym typeface="Trebuchet MS"/>
              </a:endParaRPr>
            </a:p>
          </p:txBody>
        </p:sp>
        <p:sp>
          <p:nvSpPr>
            <p:cNvPr id="199" name="Google Shape;199;p21"/>
            <p:cNvSpPr/>
            <p:nvPr/>
          </p:nvSpPr>
          <p:spPr>
            <a:xfrm rot="10800000">
              <a:off x="2448800" y="1919036"/>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rot="-1789476">
              <a:off x="2412765" y="2248297"/>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21"/>
          <p:cNvSpPr txBox="1"/>
          <p:nvPr/>
        </p:nvSpPr>
        <p:spPr>
          <a:xfrm>
            <a:off x="645638" y="1740875"/>
            <a:ext cx="2543700" cy="116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solidFill>
                  <a:srgbClr val="FFFFFF"/>
                </a:solidFill>
                <a:latin typeface="Trebuchet MS"/>
                <a:ea typeface="Trebuchet MS"/>
                <a:cs typeface="Trebuchet MS"/>
                <a:sym typeface="Trebuchet MS"/>
              </a:rPr>
              <a:t>District Transition:              1.  review and revise local standards ; 2. revise local curriculum</a:t>
            </a:r>
            <a:endParaRPr>
              <a:solidFill>
                <a:srgbClr val="FFFFFF"/>
              </a:solidFill>
              <a:latin typeface="Trebuchet MS"/>
              <a:ea typeface="Trebuchet MS"/>
              <a:cs typeface="Trebuchet MS"/>
              <a:sym typeface="Trebuchet MS"/>
            </a:endParaRPr>
          </a:p>
        </p:txBody>
      </p:sp>
      <p:sp>
        <p:nvSpPr>
          <p:cNvPr id="202" name="Google Shape;202;p21"/>
          <p:cNvSpPr/>
          <p:nvPr/>
        </p:nvSpPr>
        <p:spPr>
          <a:xfrm rot="-781139" flipH="1">
            <a:off x="282840" y="3869707"/>
            <a:ext cx="1586069" cy="94987"/>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rot="-1966745">
            <a:off x="5481720" y="3878683"/>
            <a:ext cx="235500" cy="249553"/>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txBox="1"/>
          <p:nvPr/>
        </p:nvSpPr>
        <p:spPr>
          <a:xfrm>
            <a:off x="2757400" y="5023625"/>
            <a:ext cx="2543700" cy="116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solidFill>
                  <a:srgbClr val="FFFFFF"/>
                </a:solidFill>
                <a:latin typeface="Trebuchet MS"/>
                <a:ea typeface="Trebuchet MS"/>
                <a:cs typeface="Trebuchet MS"/>
                <a:sym typeface="Trebuchet MS"/>
              </a:rPr>
              <a:t>District Transition:              1.  review and revise local standards ; 2. revise local curriculum</a:t>
            </a:r>
            <a:endParaRPr>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On-screen Show (4:3)</PresentationFormat>
  <Paragraphs>168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PT Sans Narrow</vt:lpstr>
      <vt:lpstr>Calibri</vt:lpstr>
      <vt:lpstr>Trebuchet MS</vt:lpstr>
      <vt:lpstr>Light Blue to Green Theme</vt:lpstr>
      <vt:lpstr>Module 11:   Bridging the Gaps    </vt:lpstr>
      <vt:lpstr>Goals and Objectives</vt:lpstr>
      <vt:lpstr> Warm-up</vt:lpstr>
      <vt:lpstr>Compare and Contrast</vt:lpstr>
      <vt:lpstr>Quick Win or Long-Term Plan</vt:lpstr>
      <vt:lpstr>Proposal Examples </vt:lpstr>
      <vt:lpstr>Proposal Examples </vt:lpstr>
      <vt:lpstr>Create a Proposal</vt:lpstr>
      <vt:lpstr>2020 CAS Implementation Timeline</vt:lpstr>
      <vt:lpstr>Next Steps  </vt:lpstr>
      <vt:lpstr>Before You Take the Post Assessment, Are There Any . .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   Bridging the Gaps    </dc:title>
  <dc:creator>Bruno, Joanna</dc:creator>
  <cp:lastModifiedBy>Bruno, Joanna</cp:lastModifiedBy>
  <cp:revision>2</cp:revision>
  <dcterms:modified xsi:type="dcterms:W3CDTF">2019-02-11T18:59:22Z</dcterms:modified>
</cp:coreProperties>
</file>