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8" r:id="rId21"/>
    <p:sldId id="275" r:id="rId22"/>
    <p:sldId id="276" r:id="rId23"/>
    <p:sldId id="277" r:id="rId24"/>
  </p:sldIdLst>
  <p:sldSz cx="9144000" cy="6858000" type="screen4x3"/>
  <p:notesSz cx="6858000" cy="9144000"/>
  <p:embeddedFontLst>
    <p:embeddedFont>
      <p:font typeface="PT Sans Narrow" panose="020B0604020202020204" charset="0"/>
      <p:regular r:id="rId26"/>
      <p:bold r:id="rId27"/>
    </p:embeddedFont>
    <p:embeddedFont>
      <p:font typeface="Calibri" panose="020F0502020204030204" pitchFamily="34" charset="0"/>
      <p:regular r:id="rId28"/>
      <p:bold r:id="rId29"/>
      <p:italic r:id="rId30"/>
      <p:boldItalic r:id="rId31"/>
    </p:embeddedFont>
    <p:embeddedFont>
      <p:font typeface="Trebuchet MS" panose="020B0603020202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FEEF4F4-F9E7-45EB-8934-33F1B3D26B53}">
  <a:tblStyle styleId="{CFEEF4F4-F9E7-45EB-8934-33F1B3D26B5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49" autoAdjust="0"/>
  </p:normalViewPr>
  <p:slideViewPr>
    <p:cSldViewPr snapToGrid="0">
      <p:cViewPr>
        <p:scale>
          <a:sx n="90" d="100"/>
          <a:sy n="90" d="100"/>
        </p:scale>
        <p:origin x="-1234" y="-58"/>
      </p:cViewPr>
      <p:guideLst>
        <p:guide orient="horz" pos="2160"/>
        <p:guide pos="2880"/>
      </p:guideLst>
    </p:cSldViewPr>
  </p:slideViewPr>
  <p:notesTextViewPr>
    <p:cViewPr>
      <p:scale>
        <a:sx n="1" d="1"/>
        <a:sy n="1" d="1"/>
      </p:scale>
      <p:origin x="0" y="125"/>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46030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Trebuchet MS"/>
                <a:ea typeface="Trebuchet MS"/>
                <a:cs typeface="Trebuchet MS"/>
                <a:sym typeface="Trebuchet MS"/>
              </a:rPr>
              <a:t>Estimated time for entire module: 60 minutes</a:t>
            </a:r>
            <a:endParaRPr sz="1100">
              <a:latin typeface="Trebuchet MS"/>
              <a:ea typeface="Trebuchet MS"/>
              <a:cs typeface="Trebuchet MS"/>
              <a:sym typeface="Trebuchet MS"/>
            </a:endParaRPr>
          </a:p>
          <a:p>
            <a:pPr marL="0" lvl="0" indent="0" algn="l" rtl="0">
              <a:spcBef>
                <a:spcPts val="0"/>
              </a:spcBef>
              <a:spcAft>
                <a:spcPts val="0"/>
              </a:spcAft>
              <a:buNone/>
            </a:pPr>
            <a:endParaRPr sz="1100">
              <a:latin typeface="Trebuchet MS"/>
              <a:ea typeface="Trebuchet MS"/>
              <a:cs typeface="Trebuchet MS"/>
              <a:sym typeface="Trebuchet MS"/>
            </a:endParaRPr>
          </a:p>
          <a:p>
            <a:pPr marL="0" lvl="0" indent="0" algn="l" rtl="0">
              <a:spcBef>
                <a:spcPts val="0"/>
              </a:spcBef>
              <a:spcAft>
                <a:spcPts val="0"/>
              </a:spcAft>
              <a:buNone/>
            </a:pPr>
            <a:r>
              <a:rPr lang="en-US" sz="1100">
                <a:latin typeface="Trebuchet MS"/>
                <a:ea typeface="Trebuchet MS"/>
                <a:cs typeface="Trebuchet MS"/>
                <a:sym typeface="Trebuchet MS"/>
              </a:rPr>
              <a:t>While this Module may only take less than an hour, the work outlined in the Module will take a couple of months.  A full analysis of the standards should be completed prior to the fall of 2020.</a:t>
            </a:r>
            <a:endParaRPr sz="1100">
              <a:latin typeface="Trebuchet MS"/>
              <a:ea typeface="Trebuchet MS"/>
              <a:cs typeface="Trebuchet MS"/>
              <a:sym typeface="Trebuchet MS"/>
            </a:endParaRPr>
          </a:p>
          <a:p>
            <a:pPr marL="0" lvl="0" indent="0" algn="l" rtl="0">
              <a:spcBef>
                <a:spcPts val="0"/>
              </a:spcBef>
              <a:spcAft>
                <a:spcPts val="0"/>
              </a:spcAft>
              <a:buNone/>
            </a:pPr>
            <a:r>
              <a:rPr lang="en-US" sz="1100">
                <a:latin typeface="Trebuchet MS"/>
                <a:ea typeface="Trebuchet MS"/>
                <a:cs typeface="Trebuchet MS"/>
                <a:sym typeface="Trebuchet MS"/>
              </a:rPr>
              <a:t>We recognize that the different school districts have varying levels of capacity to do this work; therefore, time should be set aside for the full analysis of the standards to be completed.</a:t>
            </a:r>
            <a:endParaRPr sz="1100">
              <a:latin typeface="Trebuchet MS"/>
              <a:ea typeface="Trebuchet MS"/>
              <a:cs typeface="Trebuchet MS"/>
              <a:sym typeface="Trebuchet MS"/>
            </a:endParaRPr>
          </a:p>
        </p:txBody>
      </p:sp>
      <p:sp>
        <p:nvSpPr>
          <p:cNvPr id="67" name="Google Shape;6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119e885e7_0_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4119e885e7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a:latin typeface="Trebuchet MS"/>
                <a:ea typeface="Trebuchet MS"/>
                <a:cs typeface="Trebuchet MS"/>
                <a:sym typeface="Trebuchet MS"/>
              </a:rPr>
              <a:t>[30 seconds]</a:t>
            </a:r>
            <a:endParaRPr sz="1100">
              <a:latin typeface="Trebuchet MS"/>
              <a:ea typeface="Trebuchet MS"/>
              <a:cs typeface="Trebuchet MS"/>
              <a:sym typeface="Trebuchet MS"/>
            </a:endParaRPr>
          </a:p>
          <a:p>
            <a:pPr marL="0" lvl="0" indent="0" algn="l" rtl="0">
              <a:lnSpc>
                <a:spcPct val="115000"/>
              </a:lnSpc>
              <a:spcBef>
                <a:spcPts val="600"/>
              </a:spcBef>
              <a:spcAft>
                <a:spcPts val="0"/>
              </a:spcAft>
              <a:buNone/>
            </a:pPr>
            <a:r>
              <a:rPr lang="en-US" sz="1100">
                <a:latin typeface="Trebuchet MS"/>
                <a:ea typeface="Trebuchet MS"/>
                <a:cs typeface="Trebuchet MS"/>
                <a:sym typeface="Trebuchet MS"/>
              </a:rPr>
              <a:t>Review the questions that are necessary for educators to ask in order to analyze the standards</a:t>
            </a:r>
            <a:endParaRPr sz="1100">
              <a:latin typeface="Trebuchet MS"/>
              <a:ea typeface="Trebuchet MS"/>
              <a:cs typeface="Trebuchet MS"/>
              <a:sym typeface="Trebuchet MS"/>
            </a:endParaRPr>
          </a:p>
          <a:p>
            <a:pPr marL="0" marR="0" lvl="0" indent="0" algn="l" rtl="0">
              <a:spcBef>
                <a:spcPts val="600"/>
              </a:spcBef>
              <a:spcAft>
                <a:spcPts val="0"/>
              </a:spcAft>
              <a:buNone/>
            </a:pPr>
            <a:endParaRPr sz="1100">
              <a:solidFill>
                <a:srgbClr val="000000"/>
              </a:solidFill>
              <a:latin typeface="Trebuchet MS"/>
              <a:ea typeface="Trebuchet MS"/>
              <a:cs typeface="Trebuchet MS"/>
              <a:sym typeface="Trebuchet MS"/>
            </a:endParaRPr>
          </a:p>
        </p:txBody>
      </p:sp>
      <p:sp>
        <p:nvSpPr>
          <p:cNvPr id="163" name="Google Shape;163;g4119e885e7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14e77817f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414e77817f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solidFill>
                  <a:srgbClr val="000000"/>
                </a:solidFill>
                <a:latin typeface="Trebuchet MS"/>
                <a:ea typeface="Trebuchet MS"/>
                <a:cs typeface="Trebuchet MS"/>
                <a:sym typeface="Trebuchet MS"/>
              </a:rPr>
              <a:t>[30 seconds]</a:t>
            </a:r>
            <a:endParaRPr sz="1100">
              <a:solidFill>
                <a:srgbClr val="000000"/>
              </a:solidFill>
              <a:latin typeface="Trebuchet MS"/>
              <a:ea typeface="Trebuchet MS"/>
              <a:cs typeface="Trebuchet MS"/>
              <a:sym typeface="Trebuchet MS"/>
            </a:endParaRPr>
          </a:p>
          <a:p>
            <a:pPr marL="0" lvl="0" indent="0" algn="l" rtl="0">
              <a:spcBef>
                <a:spcPts val="0"/>
              </a:spcBef>
              <a:spcAft>
                <a:spcPts val="0"/>
              </a:spcAft>
              <a:buNone/>
            </a:pPr>
            <a:endParaRPr sz="1100">
              <a:solidFill>
                <a:srgbClr val="000000"/>
              </a:solidFill>
              <a:latin typeface="Trebuchet MS"/>
              <a:ea typeface="Trebuchet MS"/>
              <a:cs typeface="Trebuchet MS"/>
              <a:sym typeface="Trebuchet MS"/>
            </a:endParaRPr>
          </a:p>
          <a:p>
            <a:pPr marL="0" lvl="0" indent="0" algn="l" rtl="0">
              <a:spcBef>
                <a:spcPts val="0"/>
              </a:spcBef>
              <a:spcAft>
                <a:spcPts val="0"/>
              </a:spcAft>
              <a:buNone/>
            </a:pPr>
            <a:r>
              <a:rPr lang="en-US" sz="1100">
                <a:solidFill>
                  <a:srgbClr val="000000"/>
                </a:solidFill>
                <a:latin typeface="Trebuchet MS"/>
                <a:ea typeface="Trebuchet MS"/>
                <a:cs typeface="Trebuchet MS"/>
                <a:sym typeface="Trebuchet MS"/>
              </a:rPr>
              <a:t>Explain to teachers that this slide provides examples of textual clues that will help teachers determine what knowledge students will need in order to demonstrate mastery of the EO.</a:t>
            </a:r>
            <a:endParaRPr sz="1100">
              <a:solidFill>
                <a:srgbClr val="000000"/>
              </a:solidFill>
              <a:latin typeface="Trebuchet MS"/>
              <a:ea typeface="Trebuchet MS"/>
              <a:cs typeface="Trebuchet MS"/>
              <a:sym typeface="Trebuchet MS"/>
            </a:endParaRPr>
          </a:p>
        </p:txBody>
      </p:sp>
      <p:sp>
        <p:nvSpPr>
          <p:cNvPr id="173" name="Google Shape;173;g414e77817f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c2b1ca3d2_0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4c2b1ca3d2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a:solidFill>
                  <a:srgbClr val="000000"/>
                </a:solidFill>
                <a:latin typeface="Trebuchet MS"/>
                <a:ea typeface="Trebuchet MS"/>
                <a:cs typeface="Trebuchet MS"/>
                <a:sym typeface="Trebuchet MS"/>
              </a:rPr>
              <a:t>[2 minutes]</a:t>
            </a:r>
            <a:endParaRPr sz="1100">
              <a:solidFill>
                <a:srgbClr val="000000"/>
              </a:solidFill>
              <a:latin typeface="Trebuchet MS"/>
              <a:ea typeface="Trebuchet MS"/>
              <a:cs typeface="Trebuchet MS"/>
              <a:sym typeface="Trebuchet MS"/>
            </a:endParaRPr>
          </a:p>
          <a:p>
            <a:pPr marL="0" lvl="0" indent="0" algn="l" rtl="0">
              <a:lnSpc>
                <a:spcPct val="115000"/>
              </a:lnSpc>
              <a:spcBef>
                <a:spcPts val="600"/>
              </a:spcBef>
              <a:spcAft>
                <a:spcPts val="0"/>
              </a:spcAft>
              <a:buNone/>
            </a:pPr>
            <a:r>
              <a:rPr lang="en-US" sz="1100">
                <a:solidFill>
                  <a:srgbClr val="000000"/>
                </a:solidFill>
                <a:latin typeface="Trebuchet MS"/>
                <a:ea typeface="Trebuchet MS"/>
                <a:cs typeface="Trebuchet MS"/>
                <a:sym typeface="Trebuchet MS"/>
              </a:rPr>
              <a:t>Ask teachers to brainstorm the minimum knowledge (content) required to demonstrate mastery of the EO. </a:t>
            </a:r>
            <a:r>
              <a:rPr lang="en-US"/>
              <a:t>It may also be helpful to review the Academic Context and Connections section of the standards to provide some guidance as to how the grade level expectations, and evidence outcomes might be taught. </a:t>
            </a:r>
            <a:r>
              <a:rPr lang="en-US" sz="1100">
                <a:latin typeface="Trebuchet MS"/>
                <a:ea typeface="Trebuchet MS"/>
                <a:cs typeface="Trebuchet MS"/>
                <a:sym typeface="Trebuchet MS"/>
              </a:rPr>
              <a:t>Breaking this EO down requires a discussion around the types of interactions that occurred among the people and cultures.  In addition, a discussion of the interactions between the Spanish explorers and the American Indians and how those interactions changed over time; how the interactions between settlers and the American Indians changed over time, etc.  </a:t>
            </a:r>
            <a:endParaRPr sz="1100">
              <a:solidFill>
                <a:srgbClr val="000000"/>
              </a:solidFill>
              <a:latin typeface="Trebuchet MS"/>
              <a:ea typeface="Trebuchet MS"/>
              <a:cs typeface="Trebuchet MS"/>
              <a:sym typeface="Trebuchet MS"/>
            </a:endParaRPr>
          </a:p>
          <a:p>
            <a:pPr marL="0" lvl="0" indent="0" algn="l" rtl="0">
              <a:lnSpc>
                <a:spcPct val="115000"/>
              </a:lnSpc>
              <a:spcBef>
                <a:spcPts val="600"/>
              </a:spcBef>
              <a:spcAft>
                <a:spcPts val="600"/>
              </a:spcAft>
              <a:buNone/>
            </a:pPr>
            <a:r>
              <a:rPr lang="en-US" sz="1100">
                <a:solidFill>
                  <a:srgbClr val="000000"/>
                </a:solidFill>
                <a:latin typeface="Trebuchet MS"/>
                <a:ea typeface="Trebuchet MS"/>
                <a:cs typeface="Trebuchet MS"/>
                <a:sym typeface="Trebuchet MS"/>
              </a:rPr>
              <a:t>IMPORTANT NOTE:  This social studies example is meant to be illustrative.  Educators in other content areas should apply the process to their own disciplines.</a:t>
            </a:r>
            <a:endParaRPr sz="1100">
              <a:solidFill>
                <a:srgbClr val="000000"/>
              </a:solidFill>
              <a:latin typeface="Trebuchet MS"/>
              <a:ea typeface="Trebuchet MS"/>
              <a:cs typeface="Trebuchet MS"/>
              <a:sym typeface="Trebuchet MS"/>
            </a:endParaRPr>
          </a:p>
        </p:txBody>
      </p:sp>
      <p:sp>
        <p:nvSpPr>
          <p:cNvPr id="185" name="Google Shape;185;g4c2b1ca3d2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c2b1ca3d2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4c2b1ca3d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solidFill>
                  <a:srgbClr val="000000"/>
                </a:solidFill>
                <a:latin typeface="Trebuchet MS"/>
                <a:ea typeface="Trebuchet MS"/>
                <a:cs typeface="Trebuchet MS"/>
                <a:sym typeface="Trebuchet MS"/>
              </a:rPr>
              <a:t>[30 seconds]</a:t>
            </a:r>
            <a:endParaRPr sz="1100">
              <a:solidFill>
                <a:srgbClr val="000000"/>
              </a:solidFill>
              <a:latin typeface="Trebuchet MS"/>
              <a:ea typeface="Trebuchet MS"/>
              <a:cs typeface="Trebuchet MS"/>
              <a:sym typeface="Trebuchet MS"/>
            </a:endParaRPr>
          </a:p>
          <a:p>
            <a:pPr marL="0" lvl="0" indent="0" algn="l" rtl="0">
              <a:spcBef>
                <a:spcPts val="0"/>
              </a:spcBef>
              <a:spcAft>
                <a:spcPts val="0"/>
              </a:spcAft>
              <a:buNone/>
            </a:pPr>
            <a:endParaRPr sz="1100">
              <a:solidFill>
                <a:srgbClr val="000000"/>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100">
                <a:latin typeface="Trebuchet MS"/>
                <a:ea typeface="Trebuchet MS"/>
                <a:cs typeface="Trebuchet MS"/>
                <a:sym typeface="Trebuchet MS"/>
              </a:rPr>
              <a:t>Explain to teachers that this slide provides examples of textual clues that will help teachers determine what understandings students will need in order to demonstrate mastery of the EO.</a:t>
            </a:r>
            <a:endParaRPr sz="1100">
              <a:solidFill>
                <a:srgbClr val="000000"/>
              </a:solidFill>
              <a:latin typeface="Trebuchet MS"/>
              <a:ea typeface="Trebuchet MS"/>
              <a:cs typeface="Trebuchet MS"/>
              <a:sym typeface="Trebuchet MS"/>
            </a:endParaRPr>
          </a:p>
        </p:txBody>
      </p:sp>
      <p:sp>
        <p:nvSpPr>
          <p:cNvPr id="195" name="Google Shape;195;g4c2b1ca3d2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4c2b1ca3d2_1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4c2b1ca3d2_1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Trebuchet MS"/>
                <a:ea typeface="Trebuchet MS"/>
                <a:cs typeface="Trebuchet MS"/>
                <a:sym typeface="Trebuchet MS"/>
              </a:rPr>
              <a:t>[2 minutes]</a:t>
            </a:r>
            <a:endParaRPr sz="1100">
              <a:latin typeface="Trebuchet MS"/>
              <a:ea typeface="Trebuchet MS"/>
              <a:cs typeface="Trebuchet MS"/>
              <a:sym typeface="Trebuchet MS"/>
            </a:endParaRPr>
          </a:p>
          <a:p>
            <a:pPr marL="0" lvl="0" indent="0" algn="l" rtl="0">
              <a:lnSpc>
                <a:spcPct val="115000"/>
              </a:lnSpc>
              <a:spcBef>
                <a:spcPts val="600"/>
              </a:spcBef>
              <a:spcAft>
                <a:spcPts val="0"/>
              </a:spcAft>
              <a:buClr>
                <a:schemeClr val="dk1"/>
              </a:buClr>
              <a:buSzPts val="1100"/>
              <a:buFont typeface="Arial"/>
              <a:buNone/>
            </a:pPr>
            <a:r>
              <a:rPr lang="en-US" sz="1100">
                <a:latin typeface="Trebuchet MS"/>
                <a:ea typeface="Trebuchet MS"/>
                <a:cs typeface="Trebuchet MS"/>
                <a:sym typeface="Trebuchet MS"/>
              </a:rPr>
              <a:t>Ask teachers to brainstorm the minimum understandings required to demonstrate mastery of the EO. What Academic Context &amp; Connections can be associated with the EO?</a:t>
            </a:r>
            <a:endParaRPr sz="1100">
              <a:latin typeface="Trebuchet MS"/>
              <a:ea typeface="Trebuchet MS"/>
              <a:cs typeface="Trebuchet MS"/>
              <a:sym typeface="Trebuchet MS"/>
            </a:endParaRPr>
          </a:p>
          <a:p>
            <a:pPr marL="0" lvl="0" indent="0" algn="l" rtl="0">
              <a:lnSpc>
                <a:spcPct val="115000"/>
              </a:lnSpc>
              <a:spcBef>
                <a:spcPts val="600"/>
              </a:spcBef>
              <a:spcAft>
                <a:spcPts val="0"/>
              </a:spcAft>
              <a:buClr>
                <a:schemeClr val="dk1"/>
              </a:buClr>
              <a:buSzPts val="1100"/>
              <a:buFont typeface="Arial"/>
              <a:buNone/>
            </a:pPr>
            <a:endParaRPr sz="1100">
              <a:latin typeface="Trebuchet MS"/>
              <a:ea typeface="Trebuchet MS"/>
              <a:cs typeface="Trebuchet MS"/>
              <a:sym typeface="Trebuchet MS"/>
            </a:endParaRPr>
          </a:p>
          <a:p>
            <a:pPr marL="0" lvl="0" indent="0" algn="l" rtl="0">
              <a:lnSpc>
                <a:spcPct val="115000"/>
              </a:lnSpc>
              <a:spcBef>
                <a:spcPts val="600"/>
              </a:spcBef>
              <a:spcAft>
                <a:spcPts val="600"/>
              </a:spcAft>
              <a:buClr>
                <a:schemeClr val="dk1"/>
              </a:buClr>
              <a:buSzPts val="1100"/>
              <a:buFont typeface="Arial"/>
              <a:buNone/>
            </a:pPr>
            <a:r>
              <a:rPr lang="en-US" sz="1100">
                <a:latin typeface="Trebuchet MS"/>
                <a:ea typeface="Trebuchet MS"/>
                <a:cs typeface="Trebuchet MS"/>
                <a:sym typeface="Trebuchet MS"/>
              </a:rPr>
              <a:t>IMPORTANT NOTE:  This social studies example is meant to be illustrative.  Educators in other content areas should apply the process to their own disciplines.</a:t>
            </a:r>
            <a:endParaRPr sz="1100">
              <a:solidFill>
                <a:srgbClr val="000000"/>
              </a:solidFill>
              <a:latin typeface="Trebuchet MS"/>
              <a:ea typeface="Trebuchet MS"/>
              <a:cs typeface="Trebuchet MS"/>
              <a:sym typeface="Trebuchet MS"/>
            </a:endParaRPr>
          </a:p>
        </p:txBody>
      </p:sp>
      <p:sp>
        <p:nvSpPr>
          <p:cNvPr id="207" name="Google Shape;207;g4c2b1ca3d2_1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14e77817f_1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414e77817f_1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Trebuchet MS"/>
                <a:ea typeface="Trebuchet MS"/>
                <a:cs typeface="Trebuchet MS"/>
                <a:sym typeface="Trebuchet MS"/>
              </a:rPr>
              <a:t>[30 seconds]</a:t>
            </a:r>
            <a:endParaRPr sz="11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1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100">
                <a:latin typeface="Trebuchet MS"/>
                <a:ea typeface="Trebuchet MS"/>
                <a:cs typeface="Trebuchet MS"/>
                <a:sym typeface="Trebuchet MS"/>
              </a:rPr>
              <a:t>Explain to teachers that this slide provides examples of textual clues that will help teachers determine what skills students will need in order to demonstrate mastery of the EO.</a:t>
            </a:r>
            <a:endParaRPr sz="1100">
              <a:solidFill>
                <a:srgbClr val="000000"/>
              </a:solidFill>
              <a:latin typeface="Trebuchet MS"/>
              <a:ea typeface="Trebuchet MS"/>
              <a:cs typeface="Trebuchet MS"/>
              <a:sym typeface="Trebuchet MS"/>
            </a:endParaRPr>
          </a:p>
        </p:txBody>
      </p:sp>
      <p:sp>
        <p:nvSpPr>
          <p:cNvPr id="217" name="Google Shape;217;g414e77817f_1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c2b1ca3d2_1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4c2b1ca3d2_1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Trebuchet MS"/>
                <a:ea typeface="Trebuchet MS"/>
                <a:cs typeface="Trebuchet MS"/>
                <a:sym typeface="Trebuchet MS"/>
              </a:rPr>
              <a:t>[2 minutes]</a:t>
            </a:r>
            <a:endParaRPr sz="1100">
              <a:latin typeface="Trebuchet MS"/>
              <a:ea typeface="Trebuchet MS"/>
              <a:cs typeface="Trebuchet MS"/>
              <a:sym typeface="Trebuchet MS"/>
            </a:endParaRPr>
          </a:p>
          <a:p>
            <a:pPr marL="0" lvl="0" indent="0" algn="l" rtl="0">
              <a:lnSpc>
                <a:spcPct val="115000"/>
              </a:lnSpc>
              <a:spcBef>
                <a:spcPts val="600"/>
              </a:spcBef>
              <a:spcAft>
                <a:spcPts val="0"/>
              </a:spcAft>
              <a:buNone/>
            </a:pPr>
            <a:r>
              <a:rPr lang="en-US" sz="1100">
                <a:latin typeface="Trebuchet MS"/>
                <a:ea typeface="Trebuchet MS"/>
                <a:cs typeface="Trebuchet MS"/>
                <a:sym typeface="Trebuchet MS"/>
              </a:rPr>
              <a:t>Ask teachers to brainstorm the minimum understandings required to demonstrate mastery of the EO.</a:t>
            </a:r>
            <a:r>
              <a:rPr lang="en-US" sz="1100">
                <a:solidFill>
                  <a:srgbClr val="000000"/>
                </a:solidFill>
                <a:latin typeface="Trebuchet MS"/>
                <a:ea typeface="Trebuchet MS"/>
                <a:cs typeface="Trebuchet MS"/>
                <a:sym typeface="Trebuchet MS"/>
              </a:rPr>
              <a:t> What Academic Context &amp; Connections can be associated with the EO?</a:t>
            </a:r>
            <a:endParaRPr sz="1100">
              <a:solidFill>
                <a:srgbClr val="000000"/>
              </a:solidFill>
              <a:latin typeface="Trebuchet MS"/>
              <a:ea typeface="Trebuchet MS"/>
              <a:cs typeface="Trebuchet MS"/>
              <a:sym typeface="Trebuchet MS"/>
            </a:endParaRPr>
          </a:p>
          <a:p>
            <a:pPr marL="0" lvl="0" indent="0" algn="l" rtl="0">
              <a:lnSpc>
                <a:spcPct val="115000"/>
              </a:lnSpc>
              <a:spcBef>
                <a:spcPts val="600"/>
              </a:spcBef>
              <a:spcAft>
                <a:spcPts val="600"/>
              </a:spcAft>
              <a:buNone/>
            </a:pPr>
            <a:endParaRPr sz="1100">
              <a:solidFill>
                <a:srgbClr val="000000"/>
              </a:solidFill>
              <a:latin typeface="Trebuchet MS"/>
              <a:ea typeface="Trebuchet MS"/>
              <a:cs typeface="Trebuchet MS"/>
              <a:sym typeface="Trebuchet MS"/>
            </a:endParaRPr>
          </a:p>
        </p:txBody>
      </p:sp>
      <p:sp>
        <p:nvSpPr>
          <p:cNvPr id="229" name="Google Shape;229;g4c2b1ca3d2_1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4d51eac827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4d51eac82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Trebuchet MS"/>
                <a:ea typeface="Trebuchet MS"/>
                <a:cs typeface="Trebuchet MS"/>
                <a:sym typeface="Trebuchet MS"/>
              </a:rPr>
              <a:t>[30 seconds]</a:t>
            </a:r>
            <a:endParaRPr sz="11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1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100">
                <a:latin typeface="Trebuchet MS"/>
                <a:ea typeface="Trebuchet MS"/>
                <a:cs typeface="Trebuchet MS"/>
                <a:sym typeface="Trebuchet MS"/>
              </a:rPr>
              <a:t>Explain to teachers that this slide discusses the need for teachers determine how students will demonstrate mastery of the EO.</a:t>
            </a:r>
            <a:endParaRPr/>
          </a:p>
        </p:txBody>
      </p:sp>
      <p:sp>
        <p:nvSpPr>
          <p:cNvPr id="239" name="Google Shape;239;g4d51eac82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4e40786e7b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4e40786e7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Trebuchet MS"/>
                <a:ea typeface="Trebuchet MS"/>
                <a:cs typeface="Trebuchet MS"/>
                <a:sym typeface="Trebuchet MS"/>
              </a:rPr>
              <a:t>[2 minutes]</a:t>
            </a:r>
            <a:endParaRPr sz="1100">
              <a:latin typeface="Trebuchet MS"/>
              <a:ea typeface="Trebuchet MS"/>
              <a:cs typeface="Trebuchet MS"/>
              <a:sym typeface="Trebuchet MS"/>
            </a:endParaRPr>
          </a:p>
          <a:p>
            <a:pPr marL="0" lvl="0" indent="0" algn="l" rtl="0">
              <a:lnSpc>
                <a:spcPct val="115000"/>
              </a:lnSpc>
              <a:spcBef>
                <a:spcPts val="600"/>
              </a:spcBef>
              <a:spcAft>
                <a:spcPts val="600"/>
              </a:spcAft>
              <a:buClr>
                <a:schemeClr val="dk1"/>
              </a:buClr>
              <a:buSzPts val="1100"/>
              <a:buFont typeface="Arial"/>
              <a:buNone/>
            </a:pPr>
            <a:r>
              <a:rPr lang="en-US" sz="1100">
                <a:latin typeface="Trebuchet MS"/>
                <a:ea typeface="Trebuchet MS"/>
                <a:cs typeface="Trebuchet MS"/>
                <a:sym typeface="Trebuchet MS"/>
              </a:rPr>
              <a:t>Ask teachers to review the entire GLE page (including the Academic Context and Connections) as a way of thinking about and /or explaining how students can demonstrate mastery of the EO.</a:t>
            </a:r>
            <a:endParaRPr sz="1100">
              <a:solidFill>
                <a:srgbClr val="000000"/>
              </a:solidFill>
              <a:latin typeface="Trebuchet MS"/>
              <a:ea typeface="Trebuchet MS"/>
              <a:cs typeface="Trebuchet MS"/>
              <a:sym typeface="Trebuchet MS"/>
            </a:endParaRPr>
          </a:p>
        </p:txBody>
      </p:sp>
      <p:sp>
        <p:nvSpPr>
          <p:cNvPr id="249" name="Google Shape;249;g4e40786e7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4eb326c606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4eb326c60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rgbClr val="000000"/>
                </a:solidFill>
                <a:latin typeface="Trebuchet MS"/>
                <a:ea typeface="Trebuchet MS"/>
                <a:cs typeface="Trebuchet MS"/>
                <a:sym typeface="Trebuchet MS"/>
              </a:rPr>
              <a:t>[1 minute to review the slide, then at least 10 minutes to discuss the learning experiences]</a:t>
            </a:r>
            <a:endParaRPr sz="1100">
              <a:solidFill>
                <a:srgbClr val="000000"/>
              </a:solidFill>
              <a:latin typeface="Trebuchet MS"/>
              <a:ea typeface="Trebuchet MS"/>
              <a:cs typeface="Trebuchet MS"/>
              <a:sym typeface="Trebuchet MS"/>
            </a:endParaRPr>
          </a:p>
        </p:txBody>
      </p:sp>
      <p:sp>
        <p:nvSpPr>
          <p:cNvPr id="259" name="Google Shape;259;g4eb326c60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127b9118b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g4127b9118b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latin typeface="Trebuchet MS"/>
                <a:ea typeface="Trebuchet MS"/>
                <a:cs typeface="Trebuchet MS"/>
                <a:sym typeface="Trebuchet MS"/>
              </a:rPr>
              <a:t>Read slide [30 seconds]</a:t>
            </a:r>
            <a:endParaRPr sz="1100">
              <a:latin typeface="Trebuchet MS"/>
              <a:ea typeface="Trebuchet MS"/>
              <a:cs typeface="Trebuchet MS"/>
              <a:sym typeface="Trebuchet MS"/>
            </a:endParaRPr>
          </a:p>
        </p:txBody>
      </p:sp>
      <p:sp>
        <p:nvSpPr>
          <p:cNvPr id="77" name="Google Shape;77;g4127b9118b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4e40786e7b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4e40786e7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a:latin typeface="Trebuchet MS"/>
                <a:ea typeface="Trebuchet MS"/>
                <a:cs typeface="Trebuchet MS"/>
                <a:sym typeface="Trebuchet MS"/>
              </a:rPr>
              <a:t>[2 minutes]</a:t>
            </a:r>
            <a:endParaRPr sz="1100" dirty="0">
              <a:latin typeface="Trebuchet MS"/>
              <a:ea typeface="Trebuchet MS"/>
              <a:cs typeface="Trebuchet MS"/>
              <a:sym typeface="Trebuchet MS"/>
            </a:endParaRPr>
          </a:p>
          <a:p>
            <a:pPr marL="0" lvl="0" indent="0" algn="l" rtl="0">
              <a:lnSpc>
                <a:spcPct val="115000"/>
              </a:lnSpc>
              <a:spcBef>
                <a:spcPts val="600"/>
              </a:spcBef>
              <a:spcAft>
                <a:spcPts val="600"/>
              </a:spcAft>
              <a:buClr>
                <a:schemeClr val="dk1"/>
              </a:buClr>
              <a:buSzPts val="1100"/>
              <a:buFont typeface="Arial"/>
              <a:buNone/>
            </a:pPr>
            <a:r>
              <a:rPr lang="en-US" sz="1100" dirty="0">
                <a:latin typeface="Trebuchet MS"/>
                <a:ea typeface="Trebuchet MS"/>
                <a:cs typeface="Trebuchet MS"/>
                <a:sym typeface="Trebuchet MS"/>
              </a:rPr>
              <a:t>Ask teachers to review the </a:t>
            </a:r>
            <a:r>
              <a:rPr lang="en-US" sz="1100" smtClean="0">
                <a:latin typeface="Trebuchet MS"/>
                <a:ea typeface="Trebuchet MS"/>
                <a:cs typeface="Trebuchet MS"/>
                <a:sym typeface="Trebuchet MS"/>
              </a:rPr>
              <a:t>examples of learning experiences</a:t>
            </a:r>
            <a:endParaRPr sz="1100" dirty="0">
              <a:solidFill>
                <a:srgbClr val="000000"/>
              </a:solidFill>
              <a:latin typeface="Trebuchet MS"/>
              <a:ea typeface="Trebuchet MS"/>
              <a:cs typeface="Trebuchet MS"/>
              <a:sym typeface="Trebuchet MS"/>
            </a:endParaRPr>
          </a:p>
        </p:txBody>
      </p:sp>
      <p:sp>
        <p:nvSpPr>
          <p:cNvPr id="249" name="Google Shape;249;g4e40786e7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4c2b1ca3d2_0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4c2b1ca3d2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rgbClr val="000000"/>
                </a:solidFill>
                <a:latin typeface="Trebuchet MS"/>
                <a:ea typeface="Trebuchet MS"/>
                <a:cs typeface="Trebuchet MS"/>
                <a:sym typeface="Trebuchet MS"/>
              </a:rPr>
              <a:t>[1 minute to review the slide, then at least 30 minutes to discuss the questions]</a:t>
            </a:r>
            <a:endParaRPr sz="1100">
              <a:solidFill>
                <a:srgbClr val="000000"/>
              </a:solidFill>
              <a:latin typeface="Trebuchet MS"/>
              <a:ea typeface="Trebuchet MS"/>
              <a:cs typeface="Trebuchet MS"/>
              <a:sym typeface="Trebuchet MS"/>
            </a:endParaRPr>
          </a:p>
        </p:txBody>
      </p:sp>
      <p:sp>
        <p:nvSpPr>
          <p:cNvPr id="270" name="Google Shape;270;g4c2b1ca3d2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4137c83d00_0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[2-3 minutes]</a:t>
            </a:r>
            <a:endParaRPr/>
          </a:p>
          <a:p>
            <a:pPr marL="0" lvl="0" indent="0" algn="l" rtl="0">
              <a:spcBef>
                <a:spcPts val="0"/>
              </a:spcBef>
              <a:spcAft>
                <a:spcPts val="0"/>
              </a:spcAft>
              <a:buNone/>
            </a:pPr>
            <a:endParaRPr/>
          </a:p>
          <a:p>
            <a:pPr marL="0" lvl="0" indent="0" algn="l" rtl="0">
              <a:spcBef>
                <a:spcPts val="0"/>
              </a:spcBef>
              <a:spcAft>
                <a:spcPts val="0"/>
              </a:spcAft>
              <a:buNone/>
            </a:pPr>
            <a:r>
              <a:rPr lang="en-US"/>
              <a:t>Address any Parking Lot questions, comments, and/or concerns </a:t>
            </a:r>
            <a:endParaRPr/>
          </a:p>
        </p:txBody>
      </p:sp>
      <p:sp>
        <p:nvSpPr>
          <p:cNvPr id="279" name="Google Shape;279;g4137c83d00_0_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[2-3 minutes]</a:t>
            </a:r>
            <a:endParaRPr/>
          </a:p>
          <a:p>
            <a:pPr marL="0" lvl="0" indent="0" algn="l" rtl="0">
              <a:spcBef>
                <a:spcPts val="0"/>
              </a:spcBef>
              <a:spcAft>
                <a:spcPts val="0"/>
              </a:spcAft>
              <a:buNone/>
            </a:pPr>
            <a:endParaRPr/>
          </a:p>
          <a:p>
            <a:pPr marL="0" lvl="0" indent="0" algn="l" rtl="0">
              <a:spcBef>
                <a:spcPts val="0"/>
              </a:spcBef>
              <a:spcAft>
                <a:spcPts val="0"/>
              </a:spcAft>
              <a:buNone/>
            </a:pPr>
            <a:r>
              <a:rPr lang="en-US"/>
              <a:t>Self-explanatory! Follow the slide. Educators will write their reflection on the notecatcher. </a:t>
            </a:r>
            <a:endParaRPr/>
          </a:p>
        </p:txBody>
      </p:sp>
      <p:sp>
        <p:nvSpPr>
          <p:cNvPr id="289" name="Google Shape;28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0bdf9e5e3_0_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g40bdf9e5e3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Trebuchet MS"/>
                <a:ea typeface="Trebuchet MS"/>
                <a:cs typeface="Trebuchet MS"/>
                <a:sym typeface="Trebuchet MS"/>
              </a:rPr>
              <a:t>[90 seconds]</a:t>
            </a:r>
            <a:endParaRPr sz="1100">
              <a:latin typeface="Trebuchet MS"/>
              <a:ea typeface="Trebuchet MS"/>
              <a:cs typeface="Trebuchet MS"/>
              <a:sym typeface="Trebuchet MS"/>
            </a:endParaRPr>
          </a:p>
          <a:p>
            <a:pPr marL="0" marR="0" lvl="0" indent="0" algn="l" rtl="0">
              <a:spcBef>
                <a:spcPts val="0"/>
              </a:spcBef>
              <a:spcAft>
                <a:spcPts val="0"/>
              </a:spcAft>
              <a:buNone/>
            </a:pPr>
            <a:endParaRPr sz="1100">
              <a:latin typeface="Trebuchet MS"/>
              <a:ea typeface="Trebuchet MS"/>
              <a:cs typeface="Trebuchet MS"/>
              <a:sym typeface="Trebuchet MS"/>
            </a:endParaRPr>
          </a:p>
          <a:p>
            <a:pPr marL="0" marR="0" lvl="0" indent="0" algn="l" rtl="0">
              <a:spcBef>
                <a:spcPts val="0"/>
              </a:spcBef>
              <a:spcAft>
                <a:spcPts val="0"/>
              </a:spcAft>
              <a:buNone/>
            </a:pPr>
            <a:r>
              <a:rPr lang="en-US" sz="1100">
                <a:latin typeface="Trebuchet MS"/>
                <a:ea typeface="Trebuchet MS"/>
                <a:cs typeface="Trebuchet MS"/>
                <a:sym typeface="Trebuchet MS"/>
              </a:rPr>
              <a:t>Read slide and give 30 seconds for brainstorm responses and record on notecatcher. Then . . . </a:t>
            </a:r>
            <a:endParaRPr sz="1100">
              <a:latin typeface="Trebuchet MS"/>
              <a:ea typeface="Trebuchet MS"/>
              <a:cs typeface="Trebuchet MS"/>
              <a:sym typeface="Trebuchet MS"/>
            </a:endParaRPr>
          </a:p>
          <a:p>
            <a:pPr marL="0" marR="0" lvl="0" indent="0" algn="l" rtl="0">
              <a:spcBef>
                <a:spcPts val="0"/>
              </a:spcBef>
              <a:spcAft>
                <a:spcPts val="0"/>
              </a:spcAft>
              <a:buNone/>
            </a:pPr>
            <a:endParaRPr sz="1100">
              <a:latin typeface="Trebuchet MS"/>
              <a:ea typeface="Trebuchet MS"/>
              <a:cs typeface="Trebuchet MS"/>
              <a:sym typeface="Trebuchet MS"/>
            </a:endParaRPr>
          </a:p>
          <a:p>
            <a:pPr marL="0" marR="0" lvl="0" indent="0" algn="l" rtl="0">
              <a:spcBef>
                <a:spcPts val="0"/>
              </a:spcBef>
              <a:spcAft>
                <a:spcPts val="0"/>
              </a:spcAft>
              <a:buNone/>
            </a:pPr>
            <a:r>
              <a:rPr lang="en-US" sz="1100">
                <a:latin typeface="Trebuchet MS"/>
                <a:ea typeface="Trebuchet MS"/>
                <a:cs typeface="Trebuchet MS"/>
                <a:sym typeface="Trebuchet MS"/>
              </a:rPr>
              <a:t>Why did we ask this question?  There are rules of the road that set the “standard” for safe driving.  If you were to analyze a standard for safe driving.  What would it entail?  What knowledge, skills, and understandings would you need to have in order to demonstrate mastery of this standard?</a:t>
            </a:r>
            <a:endParaRPr sz="1100">
              <a:latin typeface="Trebuchet MS"/>
              <a:ea typeface="Trebuchet MS"/>
              <a:cs typeface="Trebuchet MS"/>
              <a:sym typeface="Trebuchet MS"/>
            </a:endParaRPr>
          </a:p>
        </p:txBody>
      </p:sp>
      <p:sp>
        <p:nvSpPr>
          <p:cNvPr id="88" name="Google Shape;88;g40bdf9e5e3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aa5c06d41_0_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4aa5c06d41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Trebuchet MS"/>
                <a:ea typeface="Trebuchet MS"/>
                <a:cs typeface="Trebuchet MS"/>
                <a:sym typeface="Trebuchet MS"/>
              </a:rPr>
              <a:t>[2 mintues]</a:t>
            </a:r>
            <a:endParaRPr sz="1100">
              <a:latin typeface="Trebuchet MS"/>
              <a:ea typeface="Trebuchet MS"/>
              <a:cs typeface="Trebuchet MS"/>
              <a:sym typeface="Trebuchet MS"/>
            </a:endParaRPr>
          </a:p>
          <a:p>
            <a:pPr marL="0" lvl="0" indent="0" algn="l" rtl="0">
              <a:spcBef>
                <a:spcPts val="0"/>
              </a:spcBef>
              <a:spcAft>
                <a:spcPts val="0"/>
              </a:spcAft>
              <a:buNone/>
            </a:pPr>
            <a:endParaRPr sz="1100">
              <a:latin typeface="Trebuchet MS"/>
              <a:ea typeface="Trebuchet MS"/>
              <a:cs typeface="Trebuchet MS"/>
              <a:sym typeface="Trebuchet MS"/>
            </a:endParaRPr>
          </a:p>
          <a:p>
            <a:pPr marL="457200" marR="0" lvl="0" indent="-298450" algn="l" rtl="0">
              <a:spcBef>
                <a:spcPts val="0"/>
              </a:spcBef>
              <a:spcAft>
                <a:spcPts val="0"/>
              </a:spcAft>
              <a:buClr>
                <a:schemeClr val="dk1"/>
              </a:buClr>
              <a:buSzPts val="1100"/>
              <a:buFont typeface="Trebuchet MS"/>
              <a:buAutoNum type="arabicPeriod"/>
            </a:pPr>
            <a:r>
              <a:rPr lang="en-US" sz="1100">
                <a:latin typeface="Trebuchet MS"/>
                <a:ea typeface="Trebuchet MS"/>
                <a:cs typeface="Trebuchet MS"/>
                <a:sym typeface="Trebuchet MS"/>
              </a:rPr>
              <a:t>Have an educator in the room read the Standard, PGS, GLE, and EOs out loud. </a:t>
            </a:r>
            <a:endParaRPr sz="1100">
              <a:latin typeface="Trebuchet MS"/>
              <a:ea typeface="Trebuchet MS"/>
              <a:cs typeface="Trebuchet MS"/>
              <a:sym typeface="Trebuchet MS"/>
            </a:endParaRPr>
          </a:p>
          <a:p>
            <a:pPr marL="457200" lvl="0" indent="-298450" algn="l" rtl="0">
              <a:spcBef>
                <a:spcPts val="0"/>
              </a:spcBef>
              <a:spcAft>
                <a:spcPts val="0"/>
              </a:spcAft>
              <a:buSzPts val="1100"/>
              <a:buFont typeface="Trebuchet MS"/>
              <a:buAutoNum type="arabicPeriod"/>
            </a:pPr>
            <a:r>
              <a:rPr lang="en-US" sz="1100">
                <a:solidFill>
                  <a:srgbClr val="333333"/>
                </a:solidFill>
                <a:latin typeface="Trebuchet MS"/>
                <a:ea typeface="Trebuchet MS"/>
                <a:cs typeface="Trebuchet MS"/>
                <a:sym typeface="Trebuchet MS"/>
              </a:rPr>
              <a:t>Have teachers brainstorm the “know”, “understand” and “do” for EO.a for this driving standard and place their responses on the notecatcher.  Here are a few sample responses:</a:t>
            </a:r>
            <a:endParaRPr sz="1100">
              <a:solidFill>
                <a:srgbClr val="333333"/>
              </a:solidFill>
              <a:latin typeface="Trebuchet MS"/>
              <a:ea typeface="Trebuchet MS"/>
              <a:cs typeface="Trebuchet MS"/>
              <a:sym typeface="Trebuchet MS"/>
            </a:endParaRPr>
          </a:p>
          <a:p>
            <a:pPr marL="914400" lvl="1" indent="-298450" algn="l" rtl="0">
              <a:spcBef>
                <a:spcPts val="0"/>
              </a:spcBef>
              <a:spcAft>
                <a:spcPts val="0"/>
              </a:spcAft>
              <a:buSzPts val="1100"/>
              <a:buFont typeface="Trebuchet MS"/>
              <a:buAutoNum type="alphaLcPeriod"/>
            </a:pPr>
            <a:r>
              <a:rPr lang="en-US" sz="1100">
                <a:solidFill>
                  <a:srgbClr val="333333"/>
                </a:solidFill>
                <a:latin typeface="Trebuchet MS"/>
                <a:ea typeface="Trebuchet MS"/>
                <a:cs typeface="Trebuchet MS"/>
                <a:sym typeface="Trebuchet MS"/>
              </a:rPr>
              <a:t>Being a safe driver requires practice!</a:t>
            </a:r>
            <a:endParaRPr sz="1100">
              <a:solidFill>
                <a:srgbClr val="333333"/>
              </a:solidFill>
              <a:latin typeface="Trebuchet MS"/>
              <a:ea typeface="Trebuchet MS"/>
              <a:cs typeface="Trebuchet MS"/>
              <a:sym typeface="Trebuchet MS"/>
            </a:endParaRPr>
          </a:p>
          <a:p>
            <a:pPr marL="914400" lvl="1" indent="-298450" algn="l" rtl="0">
              <a:spcBef>
                <a:spcPts val="0"/>
              </a:spcBef>
              <a:spcAft>
                <a:spcPts val="0"/>
              </a:spcAft>
              <a:buSzPts val="1100"/>
              <a:buFont typeface="Trebuchet MS"/>
              <a:buAutoNum type="alphaLcPeriod"/>
            </a:pPr>
            <a:r>
              <a:rPr lang="en-US" sz="1100">
                <a:solidFill>
                  <a:srgbClr val="333333"/>
                </a:solidFill>
                <a:latin typeface="Trebuchet MS"/>
                <a:ea typeface="Trebuchet MS"/>
                <a:cs typeface="Trebuchet MS"/>
                <a:sym typeface="Trebuchet MS"/>
              </a:rPr>
              <a:t>Being a safe driver depends on being able to see clearly, not being overly tired, not driving under the influence of alcohol or drugs, being generally healthy, and being emotionally fit to drive. </a:t>
            </a:r>
            <a:endParaRPr sz="1100">
              <a:latin typeface="Trebuchet MS"/>
              <a:ea typeface="Trebuchet MS"/>
              <a:cs typeface="Trebuchet MS"/>
              <a:sym typeface="Trebuchet MS"/>
            </a:endParaRPr>
          </a:p>
          <a:p>
            <a:pPr marL="914400" lvl="1" indent="-298450" algn="l" rtl="0">
              <a:lnSpc>
                <a:spcPct val="115000"/>
              </a:lnSpc>
              <a:spcBef>
                <a:spcPts val="0"/>
              </a:spcBef>
              <a:spcAft>
                <a:spcPts val="0"/>
              </a:spcAft>
              <a:buClr>
                <a:srgbClr val="333333"/>
              </a:buClr>
              <a:buSzPts val="1100"/>
              <a:buFont typeface="Trebuchet MS"/>
              <a:buAutoNum type="alphaLcPeriod"/>
            </a:pPr>
            <a:r>
              <a:rPr lang="en-US" sz="1100">
                <a:solidFill>
                  <a:srgbClr val="333333"/>
                </a:solidFill>
                <a:latin typeface="Trebuchet MS"/>
                <a:ea typeface="Trebuchet MS"/>
                <a:cs typeface="Trebuchet MS"/>
                <a:sym typeface="Trebuchet MS"/>
              </a:rPr>
              <a:t>Left and right turns.</a:t>
            </a:r>
            <a:endParaRPr sz="1100">
              <a:solidFill>
                <a:srgbClr val="333333"/>
              </a:solidFill>
              <a:latin typeface="Trebuchet MS"/>
              <a:ea typeface="Trebuchet MS"/>
              <a:cs typeface="Trebuchet MS"/>
              <a:sym typeface="Trebuchet MS"/>
            </a:endParaRPr>
          </a:p>
          <a:p>
            <a:pPr marL="914400" lvl="1" indent="-298450" algn="l" rtl="0">
              <a:lnSpc>
                <a:spcPct val="115000"/>
              </a:lnSpc>
              <a:spcBef>
                <a:spcPts val="0"/>
              </a:spcBef>
              <a:spcAft>
                <a:spcPts val="0"/>
              </a:spcAft>
              <a:buClr>
                <a:srgbClr val="333333"/>
              </a:buClr>
              <a:buSzPts val="1100"/>
              <a:buFont typeface="Trebuchet MS"/>
              <a:buAutoNum type="alphaLcPeriod"/>
            </a:pPr>
            <a:r>
              <a:rPr lang="en-US" sz="1100">
                <a:solidFill>
                  <a:srgbClr val="333333"/>
                </a:solidFill>
                <a:latin typeface="Trebuchet MS"/>
                <a:ea typeface="Trebuchet MS"/>
                <a:cs typeface="Trebuchet MS"/>
                <a:sym typeface="Trebuchet MS"/>
              </a:rPr>
              <a:t>Stops at controlled and uncontrolled intersections.</a:t>
            </a:r>
            <a:endParaRPr sz="1100">
              <a:solidFill>
                <a:srgbClr val="333333"/>
              </a:solidFill>
              <a:latin typeface="Trebuchet MS"/>
              <a:ea typeface="Trebuchet MS"/>
              <a:cs typeface="Trebuchet MS"/>
              <a:sym typeface="Trebuchet MS"/>
            </a:endParaRPr>
          </a:p>
          <a:p>
            <a:pPr marL="914400" lvl="1" indent="-298450" algn="l" rtl="0">
              <a:lnSpc>
                <a:spcPct val="115000"/>
              </a:lnSpc>
              <a:spcBef>
                <a:spcPts val="0"/>
              </a:spcBef>
              <a:spcAft>
                <a:spcPts val="0"/>
              </a:spcAft>
              <a:buClr>
                <a:srgbClr val="333333"/>
              </a:buClr>
              <a:buSzPts val="1100"/>
              <a:buFont typeface="Trebuchet MS"/>
              <a:buAutoNum type="alphaLcPeriod"/>
            </a:pPr>
            <a:r>
              <a:rPr lang="en-US" sz="1100">
                <a:solidFill>
                  <a:srgbClr val="333333"/>
                </a:solidFill>
                <a:latin typeface="Trebuchet MS"/>
                <a:ea typeface="Trebuchet MS"/>
                <a:cs typeface="Trebuchet MS"/>
                <a:sym typeface="Trebuchet MS"/>
              </a:rPr>
              <a:t>Straight line backing.</a:t>
            </a:r>
            <a:endParaRPr sz="1100">
              <a:solidFill>
                <a:srgbClr val="333333"/>
              </a:solidFill>
              <a:latin typeface="Trebuchet MS"/>
              <a:ea typeface="Trebuchet MS"/>
              <a:cs typeface="Trebuchet MS"/>
              <a:sym typeface="Trebuchet MS"/>
            </a:endParaRPr>
          </a:p>
          <a:p>
            <a:pPr marL="914400" lvl="1" indent="-298450" algn="l" rtl="0">
              <a:lnSpc>
                <a:spcPct val="115000"/>
              </a:lnSpc>
              <a:spcBef>
                <a:spcPts val="0"/>
              </a:spcBef>
              <a:spcAft>
                <a:spcPts val="0"/>
              </a:spcAft>
              <a:buClr>
                <a:srgbClr val="333333"/>
              </a:buClr>
              <a:buSzPts val="1100"/>
              <a:buFont typeface="Trebuchet MS"/>
              <a:buAutoNum type="alphaLcPeriod"/>
            </a:pPr>
            <a:r>
              <a:rPr lang="en-US" sz="1100">
                <a:solidFill>
                  <a:srgbClr val="333333"/>
                </a:solidFill>
                <a:latin typeface="Trebuchet MS"/>
                <a:ea typeface="Trebuchet MS"/>
                <a:cs typeface="Trebuchet MS"/>
                <a:sym typeface="Trebuchet MS"/>
              </a:rPr>
              <a:t>Lane changes.</a:t>
            </a:r>
            <a:endParaRPr sz="1100">
              <a:solidFill>
                <a:srgbClr val="333333"/>
              </a:solidFill>
              <a:latin typeface="Trebuchet MS"/>
              <a:ea typeface="Trebuchet MS"/>
              <a:cs typeface="Trebuchet MS"/>
              <a:sym typeface="Trebuchet MS"/>
            </a:endParaRPr>
          </a:p>
          <a:p>
            <a:pPr marL="914400" marR="0" lvl="1" indent="-298450" algn="l" rtl="0">
              <a:spcBef>
                <a:spcPts val="0"/>
              </a:spcBef>
              <a:spcAft>
                <a:spcPts val="0"/>
              </a:spcAft>
              <a:buSzPts val="1100"/>
              <a:buFont typeface="Trebuchet MS"/>
              <a:buAutoNum type="alphaLcPeriod"/>
            </a:pPr>
            <a:r>
              <a:rPr lang="en-US" sz="1100">
                <a:latin typeface="Trebuchet MS"/>
                <a:ea typeface="Trebuchet MS"/>
                <a:cs typeface="Trebuchet MS"/>
                <a:sym typeface="Trebuchet MS"/>
              </a:rPr>
              <a:t>Use of blinker when turning</a:t>
            </a:r>
            <a:endParaRPr sz="1100">
              <a:latin typeface="Trebuchet MS"/>
              <a:ea typeface="Trebuchet MS"/>
              <a:cs typeface="Trebuchet MS"/>
              <a:sym typeface="Trebuchet MS"/>
            </a:endParaRPr>
          </a:p>
        </p:txBody>
      </p:sp>
      <p:sp>
        <p:nvSpPr>
          <p:cNvPr id="100" name="Google Shape;100;g4aa5c06d41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d7dcad596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d7dcad59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[2 minutes]</a:t>
            </a:r>
            <a:endParaRPr/>
          </a:p>
          <a:p>
            <a:pPr marL="0" lvl="0" indent="0" algn="l" rtl="0">
              <a:spcBef>
                <a:spcPts val="0"/>
              </a:spcBef>
              <a:spcAft>
                <a:spcPts val="0"/>
              </a:spcAft>
              <a:buNone/>
            </a:pPr>
            <a:r>
              <a:rPr lang="en-US"/>
              <a:t>Ask teachers to share their responses for their analysis of EO.a.  Listed on this slide are example answers for what knowledge, understandings, and skills it takes to “Obtain a Colorado driver’s license.”</a:t>
            </a:r>
            <a:endParaRPr/>
          </a:p>
          <a:p>
            <a:pPr marL="0" lvl="0" indent="0" algn="l" rtl="0">
              <a:spcBef>
                <a:spcPts val="0"/>
              </a:spcBef>
              <a:spcAft>
                <a:spcPts val="0"/>
              </a:spcAft>
              <a:buNone/>
            </a:pPr>
            <a:endParaRPr/>
          </a:p>
          <a:p>
            <a:pPr marL="0" lvl="0" indent="0" algn="l" rtl="0">
              <a:spcBef>
                <a:spcPts val="0"/>
              </a:spcBef>
              <a:spcAft>
                <a:spcPts val="0"/>
              </a:spcAft>
              <a:buNone/>
            </a:pPr>
            <a:r>
              <a:rPr lang="en-US"/>
              <a:t>Next, ask teachers how they determined what knowledge, understandings, and skills are necessary to “Obtain a Colorado driver’s license”?</a:t>
            </a:r>
            <a:endParaRPr/>
          </a:p>
        </p:txBody>
      </p:sp>
      <p:sp>
        <p:nvSpPr>
          <p:cNvPr id="111" name="Google Shape;111;g4d7dcad59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12f407e5f_0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412f407e5f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latin typeface="Trebuchet MS"/>
                <a:ea typeface="Trebuchet MS"/>
                <a:cs typeface="Trebuchet MS"/>
                <a:sym typeface="Trebuchet MS"/>
              </a:rPr>
              <a:t>Review the content of the slide [1 minute]</a:t>
            </a:r>
            <a:endParaRPr sz="1100">
              <a:latin typeface="Trebuchet MS"/>
              <a:ea typeface="Trebuchet MS"/>
              <a:cs typeface="Trebuchet MS"/>
              <a:sym typeface="Trebuchet MS"/>
            </a:endParaRPr>
          </a:p>
          <a:p>
            <a:pPr marL="0" marR="0" lvl="0" indent="0" algn="l" rtl="0">
              <a:spcBef>
                <a:spcPts val="0"/>
              </a:spcBef>
              <a:spcAft>
                <a:spcPts val="0"/>
              </a:spcAft>
              <a:buNone/>
            </a:pPr>
            <a:endParaRPr sz="1100">
              <a:latin typeface="Trebuchet MS"/>
              <a:ea typeface="Trebuchet MS"/>
              <a:cs typeface="Trebuchet MS"/>
              <a:sym typeface="Trebuchet MS"/>
            </a:endParaRPr>
          </a:p>
          <a:p>
            <a:pPr marL="0" marR="0" lvl="0" indent="0" algn="l" rtl="0">
              <a:spcBef>
                <a:spcPts val="0"/>
              </a:spcBef>
              <a:spcAft>
                <a:spcPts val="0"/>
              </a:spcAft>
              <a:buNone/>
            </a:pPr>
            <a:r>
              <a:rPr lang="en-US" sz="1100">
                <a:latin typeface="Trebuchet MS"/>
                <a:ea typeface="Trebuchet MS"/>
                <a:cs typeface="Trebuchet MS"/>
                <a:sym typeface="Trebuchet MS"/>
              </a:rPr>
              <a:t>Discuss with teachers how the questions can help them elicit the knowledge, understandings, and skills found within the standards.</a:t>
            </a:r>
            <a:endParaRPr sz="1100">
              <a:latin typeface="Trebuchet MS"/>
              <a:ea typeface="Trebuchet MS"/>
              <a:cs typeface="Trebuchet MS"/>
              <a:sym typeface="Trebuchet MS"/>
            </a:endParaRPr>
          </a:p>
          <a:p>
            <a:pPr marL="457200" marR="0" lvl="0" indent="0" algn="l" rtl="0">
              <a:spcBef>
                <a:spcPts val="0"/>
              </a:spcBef>
              <a:spcAft>
                <a:spcPts val="0"/>
              </a:spcAft>
              <a:buNone/>
            </a:pPr>
            <a:endParaRPr sz="1100">
              <a:latin typeface="Trebuchet MS"/>
              <a:ea typeface="Trebuchet MS"/>
              <a:cs typeface="Trebuchet MS"/>
              <a:sym typeface="Trebuchet MS"/>
            </a:endParaRPr>
          </a:p>
          <a:p>
            <a:pPr marL="457200" marR="0" lvl="0" indent="0" algn="l" rtl="0">
              <a:spcBef>
                <a:spcPts val="0"/>
              </a:spcBef>
              <a:spcAft>
                <a:spcPts val="0"/>
              </a:spcAft>
              <a:buNone/>
            </a:pPr>
            <a:endParaRPr sz="1100">
              <a:latin typeface="Trebuchet MS"/>
              <a:ea typeface="Trebuchet MS"/>
              <a:cs typeface="Trebuchet MS"/>
              <a:sym typeface="Trebuchet MS"/>
            </a:endParaRPr>
          </a:p>
          <a:p>
            <a:pPr marL="457200" marR="0" lvl="0" indent="0" algn="l" rtl="0">
              <a:lnSpc>
                <a:spcPct val="100000"/>
              </a:lnSpc>
              <a:spcBef>
                <a:spcPts val="0"/>
              </a:spcBef>
              <a:spcAft>
                <a:spcPts val="0"/>
              </a:spcAft>
              <a:buNone/>
            </a:pPr>
            <a:endParaRPr sz="1100">
              <a:latin typeface="Trebuchet MS"/>
              <a:ea typeface="Trebuchet MS"/>
              <a:cs typeface="Trebuchet MS"/>
              <a:sym typeface="Trebuchet MS"/>
            </a:endParaRPr>
          </a:p>
        </p:txBody>
      </p:sp>
      <p:sp>
        <p:nvSpPr>
          <p:cNvPr id="121" name="Google Shape;121;g412f407e5f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12f407e5f_0_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412f407e5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Trebuchet MS"/>
                <a:ea typeface="Trebuchet MS"/>
                <a:cs typeface="Trebuchet MS"/>
                <a:sym typeface="Trebuchet MS"/>
              </a:rPr>
              <a:t>Read slide [1 minute]</a:t>
            </a:r>
            <a:endParaRPr sz="1100">
              <a:latin typeface="Trebuchet MS"/>
              <a:ea typeface="Trebuchet MS"/>
              <a:cs typeface="Trebuchet MS"/>
              <a:sym typeface="Trebuchet MS"/>
            </a:endParaRPr>
          </a:p>
        </p:txBody>
      </p:sp>
      <p:sp>
        <p:nvSpPr>
          <p:cNvPr id="131" name="Google Shape;131;g412f407e5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c144a3cdc_0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4c144a3cdc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Trebuchet MS"/>
                <a:ea typeface="Trebuchet MS"/>
                <a:cs typeface="Trebuchet MS"/>
                <a:sym typeface="Trebuchet MS"/>
              </a:rPr>
              <a:t>[2 minutes]</a:t>
            </a:r>
            <a:endParaRPr sz="1100">
              <a:latin typeface="Trebuchet MS"/>
              <a:ea typeface="Trebuchet MS"/>
              <a:cs typeface="Trebuchet MS"/>
              <a:sym typeface="Trebuchet MS"/>
            </a:endParaRPr>
          </a:p>
          <a:p>
            <a:pPr marL="0" lvl="0" indent="0" algn="l" rtl="0">
              <a:spcBef>
                <a:spcPts val="0"/>
              </a:spcBef>
              <a:spcAft>
                <a:spcPts val="0"/>
              </a:spcAft>
              <a:buNone/>
            </a:pPr>
            <a:r>
              <a:rPr lang="en-US" sz="1100">
                <a:latin typeface="Trebuchet MS"/>
                <a:ea typeface="Trebuchet MS"/>
                <a:cs typeface="Trebuchet MS"/>
                <a:sym typeface="Trebuchet MS"/>
              </a:rPr>
              <a:t>Read slide and allow for 1 minute for discussion and reflection of quote on slide.</a:t>
            </a:r>
            <a:endParaRPr sz="1100">
              <a:latin typeface="Trebuchet MS"/>
              <a:ea typeface="Trebuchet MS"/>
              <a:cs typeface="Trebuchet MS"/>
              <a:sym typeface="Trebuchet MS"/>
            </a:endParaRPr>
          </a:p>
        </p:txBody>
      </p:sp>
      <p:sp>
        <p:nvSpPr>
          <p:cNvPr id="142" name="Google Shape;142;g4c144a3cdc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800"/>
              </a:spcBef>
              <a:spcAft>
                <a:spcPts val="0"/>
              </a:spcAft>
              <a:buClr>
                <a:schemeClr val="dk1"/>
              </a:buClr>
              <a:buSzPts val="1100"/>
              <a:buFont typeface="Arial"/>
              <a:buNone/>
            </a:pPr>
            <a:r>
              <a:rPr lang="en-US" sz="1100">
                <a:latin typeface="Trebuchet MS"/>
                <a:ea typeface="Trebuchet MS"/>
                <a:cs typeface="Trebuchet MS"/>
                <a:sym typeface="Trebuchet MS"/>
              </a:rPr>
              <a:t>[90 seconds]</a:t>
            </a:r>
            <a:endParaRPr sz="1100">
              <a:latin typeface="Trebuchet MS"/>
              <a:ea typeface="Trebuchet MS"/>
              <a:cs typeface="Trebuchet MS"/>
              <a:sym typeface="Trebuchet MS"/>
            </a:endParaRPr>
          </a:p>
          <a:p>
            <a:pPr marL="0" lvl="0" indent="0" algn="l" rtl="0">
              <a:lnSpc>
                <a:spcPct val="115000"/>
              </a:lnSpc>
              <a:spcBef>
                <a:spcPts val="800"/>
              </a:spcBef>
              <a:spcAft>
                <a:spcPts val="0"/>
              </a:spcAft>
              <a:buClr>
                <a:schemeClr val="dk1"/>
              </a:buClr>
              <a:buSzPts val="1100"/>
              <a:buFont typeface="Arial"/>
              <a:buNone/>
            </a:pPr>
            <a:r>
              <a:rPr lang="en-US" sz="1100">
                <a:latin typeface="Trebuchet MS"/>
                <a:ea typeface="Trebuchet MS"/>
                <a:cs typeface="Trebuchet MS"/>
                <a:sym typeface="Trebuchet MS"/>
              </a:rPr>
              <a:t>Explain that even determining the meaning of </a:t>
            </a:r>
            <a:r>
              <a:rPr lang="en-US" sz="1100" i="1">
                <a:latin typeface="Trebuchet MS"/>
                <a:ea typeface="Trebuchet MS"/>
                <a:cs typeface="Trebuchet MS"/>
                <a:sym typeface="Trebuchet MS"/>
              </a:rPr>
              <a:t>understand</a:t>
            </a:r>
            <a:r>
              <a:rPr lang="en-US" sz="1100">
                <a:latin typeface="Trebuchet MS"/>
                <a:ea typeface="Trebuchet MS"/>
                <a:cs typeface="Trebuchet MS"/>
                <a:sym typeface="Trebuchet MS"/>
              </a:rPr>
              <a:t> here, does not necessarily mean this specific definition of </a:t>
            </a:r>
            <a:r>
              <a:rPr lang="en-US" sz="1100" i="1">
                <a:latin typeface="Trebuchet MS"/>
                <a:ea typeface="Trebuchet MS"/>
                <a:cs typeface="Trebuchet MS"/>
                <a:sym typeface="Trebuchet MS"/>
              </a:rPr>
              <a:t>understand</a:t>
            </a:r>
            <a:r>
              <a:rPr lang="en-US" sz="1100">
                <a:latin typeface="Trebuchet MS"/>
                <a:ea typeface="Trebuchet MS"/>
                <a:cs typeface="Trebuchet MS"/>
                <a:sym typeface="Trebuchet MS"/>
              </a:rPr>
              <a:t> can be transferred to other grade levels.  (ie: As students move up in grades, it must be determined at what level students need an understanding of, say, the causes and effects of the Civil War).</a:t>
            </a:r>
            <a:endParaRPr sz="1100">
              <a:latin typeface="Trebuchet MS"/>
              <a:ea typeface="Trebuchet MS"/>
              <a:cs typeface="Trebuchet MS"/>
              <a:sym typeface="Trebuchet MS"/>
            </a:endParaRPr>
          </a:p>
          <a:p>
            <a:pPr marL="0" lvl="0" indent="0" algn="l" rtl="0">
              <a:lnSpc>
                <a:spcPct val="115000"/>
              </a:lnSpc>
              <a:spcBef>
                <a:spcPts val="800"/>
              </a:spcBef>
              <a:spcAft>
                <a:spcPts val="0"/>
              </a:spcAft>
              <a:buClr>
                <a:schemeClr val="dk1"/>
              </a:buClr>
              <a:buSzPts val="1100"/>
              <a:buFont typeface="Arial"/>
              <a:buNone/>
            </a:pPr>
            <a:r>
              <a:rPr lang="en-US" sz="1100">
                <a:latin typeface="Trebuchet MS"/>
                <a:ea typeface="Trebuchet MS"/>
                <a:cs typeface="Trebuchet MS"/>
                <a:sym typeface="Trebuchet MS"/>
              </a:rPr>
              <a:t>Give teachers time to discuss grade alignment - what does understand look like at the grade level above and below?</a:t>
            </a:r>
            <a:endParaRPr sz="1100">
              <a:latin typeface="Trebuchet MS"/>
              <a:ea typeface="Trebuchet MS"/>
              <a:cs typeface="Trebuchet MS"/>
              <a:sym typeface="Trebuchet MS"/>
            </a:endParaRPr>
          </a:p>
        </p:txBody>
      </p:sp>
      <p:sp>
        <p:nvSpPr>
          <p:cNvPr id="152" name="Google Shape;15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2"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17" name="Google Shape;17;p2"/>
          <p:cNvSpPr txBox="1">
            <a:spLocks noGrp="1"/>
          </p:cNvSpPr>
          <p:nvPr>
            <p:ph type="ctrTitle"/>
          </p:nvPr>
        </p:nvSpPr>
        <p:spPr>
          <a:xfrm>
            <a:off x="685800" y="3355923"/>
            <a:ext cx="7772400" cy="1526927"/>
          </a:xfrm>
          <a:prstGeom prst="rect">
            <a:avLst/>
          </a:prstGeom>
          <a:noFill/>
          <a:ln>
            <a:noFill/>
          </a:ln>
        </p:spPr>
        <p:txBody>
          <a:bodyPr spcFirstLastPara="1" wrap="square" lIns="0" tIns="0" rIns="0" bIns="0" anchor="t" anchorCtr="0"/>
          <a:lstStyle>
            <a:lvl1pPr marR="0" lvl="0" algn="ctr" rtl="0">
              <a:lnSpc>
                <a:spcPct val="90000"/>
              </a:lnSpc>
              <a:spcBef>
                <a:spcPts val="0"/>
              </a:spcBef>
              <a:spcAft>
                <a:spcPts val="0"/>
              </a:spcAft>
              <a:buClr>
                <a:schemeClr val="dk1"/>
              </a:buClr>
              <a:buSzPts val="5400"/>
              <a:buFont typeface="Arial"/>
              <a:buNone/>
              <a:defRPr sz="5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2"/>
          <p:cNvSpPr txBox="1">
            <a:spLocks noGrp="1"/>
          </p:cNvSpPr>
          <p:nvPr>
            <p:ph type="subTitle" idx="1"/>
          </p:nvPr>
        </p:nvSpPr>
        <p:spPr>
          <a:xfrm>
            <a:off x="1143000" y="5093063"/>
            <a:ext cx="6858000" cy="443429"/>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0" name="Google Shape;20;p2" title="Colorado Department of Education logo"/>
          <p:cNvPicPr preferRelativeResize="0"/>
          <p:nvPr/>
        </p:nvPicPr>
        <p:blipFill rotWithShape="1">
          <a:blip r:embed="rId3">
            <a:alphaModFix/>
          </a:blip>
          <a:srcRect/>
          <a:stretch/>
        </p:blipFill>
        <p:spPr>
          <a:xfrm>
            <a:off x="2326382" y="1746979"/>
            <a:ext cx="4491235" cy="8190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no page number">
  <p:cSld name="Blank - no page number">
    <p:spTree>
      <p:nvGrpSpPr>
        <p:cNvPr id="1" name="Shape 5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type="obj">
  <p:cSld name="OBJECT">
    <p:spTree>
      <p:nvGrpSpPr>
        <p:cNvPr id="1" name="Shape 21"/>
        <p:cNvGrpSpPr/>
        <p:nvPr/>
      </p:nvGrpSpPr>
      <p:grpSpPr>
        <a:xfrm>
          <a:off x="0" y="0"/>
          <a:ext cx="0" cy="0"/>
          <a:chOff x="0" y="0"/>
          <a:chExt cx="0" cy="0"/>
        </a:xfrm>
      </p:grpSpPr>
      <p:pic>
        <p:nvPicPr>
          <p:cNvPr id="22" name="Google Shape;22;p3"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23" name="Google Shape;23;p3"/>
          <p:cNvSpPr txBox="1">
            <a:spLocks noGrp="1"/>
          </p:cNvSpPr>
          <p:nvPr>
            <p:ph type="title"/>
          </p:nvPr>
        </p:nvSpPr>
        <p:spPr>
          <a:xfrm>
            <a:off x="274320" y="274320"/>
            <a:ext cx="7886700" cy="710141"/>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3"/>
          <p:cNvSpPr txBox="1">
            <a:spLocks noGrp="1"/>
          </p:cNvSpPr>
          <p:nvPr>
            <p:ph type="body" idx="1"/>
          </p:nvPr>
        </p:nvSpPr>
        <p:spPr>
          <a:xfrm>
            <a:off x="628650" y="1463040"/>
            <a:ext cx="7886700" cy="4351338"/>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rgbClr val="5C6670"/>
              </a:buClr>
              <a:buSzPts val="2400"/>
              <a:buFont typeface="Arial"/>
              <a:buNone/>
              <a:defRPr sz="2400" b="0" i="0" u="none" strike="noStrike" cap="none">
                <a:solidFill>
                  <a:srgbClr val="5C6670"/>
                </a:solidFill>
                <a:latin typeface="Trebuchet MS"/>
                <a:ea typeface="Trebuchet MS"/>
                <a:cs typeface="Trebuchet MS"/>
                <a:sym typeface="Trebuchet MS"/>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6" name="Google Shape;26;p3"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7"/>
        <p:cNvGrpSpPr/>
        <p:nvPr/>
      </p:nvGrpSpPr>
      <p:grpSpPr>
        <a:xfrm>
          <a:off x="0" y="0"/>
          <a:ext cx="0" cy="0"/>
          <a:chOff x="0" y="0"/>
          <a:chExt cx="0" cy="0"/>
        </a:xfrm>
      </p:grpSpPr>
      <p:sp>
        <p:nvSpPr>
          <p:cNvPr id="28" name="Google Shape;28;p4"/>
          <p:cNvSpPr txBox="1">
            <a:spLocks noGrp="1"/>
          </p:cNvSpPr>
          <p:nvPr>
            <p:ph type="body" idx="1"/>
          </p:nvPr>
        </p:nvSpPr>
        <p:spPr>
          <a:xfrm>
            <a:off x="311700" y="5640967"/>
            <a:ext cx="5998800" cy="7984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1"/>
              </a:buClr>
              <a:buSzPts val="2400"/>
              <a:buFont typeface="PT Sans Narrow"/>
              <a:buNone/>
              <a:defRPr sz="2400" b="0" i="0" u="none" strike="noStrike" cap="none">
                <a:solidFill>
                  <a:schemeClr val="dk1"/>
                </a:solidFill>
                <a:latin typeface="PT Sans Narrow"/>
                <a:ea typeface="PT Sans Narrow"/>
                <a:cs typeface="PT Sans Narrow"/>
                <a:sym typeface="PT Sans Narr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with page number" type="blank">
  <p:cSld name="BLANK">
    <p:spTree>
      <p:nvGrpSpPr>
        <p:cNvPr id="1" name="Shape 30"/>
        <p:cNvGrpSpPr/>
        <p:nvPr/>
      </p:nvGrpSpPr>
      <p:grpSpPr>
        <a:xfrm>
          <a:off x="0" y="0"/>
          <a:ext cx="0" cy="0"/>
          <a:chOff x="0" y="0"/>
          <a:chExt cx="0" cy="0"/>
        </a:xfrm>
      </p:grpSpPr>
      <p:sp>
        <p:nvSpPr>
          <p:cNvPr id="31" name="Google Shape;31;p5"/>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6"/>
          <p:cNvSpPr txBox="1">
            <a:spLocks noGrp="1"/>
          </p:cNvSpPr>
          <p:nvPr>
            <p:ph type="body" idx="1"/>
          </p:nvPr>
        </p:nvSpPr>
        <p:spPr>
          <a:xfrm>
            <a:off x="274320" y="1463040"/>
            <a:ext cx="4011083" cy="4351338"/>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4" name="Google Shape;34;p6"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35" name="Google Shape;35;p6"/>
          <p:cNvSpPr txBox="1">
            <a:spLocks noGrp="1"/>
          </p:cNvSpPr>
          <p:nvPr>
            <p:ph type="title"/>
          </p:nvPr>
        </p:nvSpPr>
        <p:spPr>
          <a:xfrm>
            <a:off x="274320" y="274320"/>
            <a:ext cx="7886700" cy="710141"/>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6"/>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rgbClr val="888888"/>
                </a:solidFill>
                <a:latin typeface="Calibri"/>
                <a:ea typeface="Calibri"/>
                <a:cs typeface="Calibri"/>
                <a:sym typeface="Calibri"/>
              </a:defRPr>
            </a:lvl1pPr>
            <a:lvl2pPr marL="0" marR="0" lvl="1" indent="0" algn="ctr" rtl="0">
              <a:spcBef>
                <a:spcPts val="0"/>
              </a:spcBef>
              <a:buNone/>
              <a:defRPr sz="1200">
                <a:solidFill>
                  <a:srgbClr val="888888"/>
                </a:solidFill>
                <a:latin typeface="Calibri"/>
                <a:ea typeface="Calibri"/>
                <a:cs typeface="Calibri"/>
                <a:sym typeface="Calibri"/>
              </a:defRPr>
            </a:lvl2pPr>
            <a:lvl3pPr marL="0" marR="0" lvl="2" indent="0" algn="ctr" rtl="0">
              <a:spcBef>
                <a:spcPts val="0"/>
              </a:spcBef>
              <a:buNone/>
              <a:defRPr sz="1200">
                <a:solidFill>
                  <a:srgbClr val="888888"/>
                </a:solidFill>
                <a:latin typeface="Calibri"/>
                <a:ea typeface="Calibri"/>
                <a:cs typeface="Calibri"/>
                <a:sym typeface="Calibri"/>
              </a:defRPr>
            </a:lvl3pPr>
            <a:lvl4pPr marL="0" marR="0" lvl="3" indent="0" algn="ctr" rtl="0">
              <a:spcBef>
                <a:spcPts val="0"/>
              </a:spcBef>
              <a:buNone/>
              <a:defRPr sz="1200">
                <a:solidFill>
                  <a:srgbClr val="888888"/>
                </a:solidFill>
                <a:latin typeface="Calibri"/>
                <a:ea typeface="Calibri"/>
                <a:cs typeface="Calibri"/>
                <a:sym typeface="Calibri"/>
              </a:defRPr>
            </a:lvl4pPr>
            <a:lvl5pPr marL="0" marR="0" lvl="4" indent="0" algn="ctr" rtl="0">
              <a:spcBef>
                <a:spcPts val="0"/>
              </a:spcBef>
              <a:buNone/>
              <a:defRPr sz="1200">
                <a:solidFill>
                  <a:srgbClr val="888888"/>
                </a:solidFill>
                <a:latin typeface="Calibri"/>
                <a:ea typeface="Calibri"/>
                <a:cs typeface="Calibri"/>
                <a:sym typeface="Calibri"/>
              </a:defRPr>
            </a:lvl5pPr>
            <a:lvl6pPr marL="0" marR="0" lvl="5" indent="0" algn="ctr" rtl="0">
              <a:spcBef>
                <a:spcPts val="0"/>
              </a:spcBef>
              <a:buNone/>
              <a:defRPr sz="1200">
                <a:solidFill>
                  <a:srgbClr val="888888"/>
                </a:solidFill>
                <a:latin typeface="Calibri"/>
                <a:ea typeface="Calibri"/>
                <a:cs typeface="Calibri"/>
                <a:sym typeface="Calibri"/>
              </a:defRPr>
            </a:lvl6pPr>
            <a:lvl7pPr marL="0" marR="0" lvl="6" indent="0" algn="ctr" rtl="0">
              <a:spcBef>
                <a:spcPts val="0"/>
              </a:spcBef>
              <a:buNone/>
              <a:defRPr sz="1200">
                <a:solidFill>
                  <a:srgbClr val="888888"/>
                </a:solidFill>
                <a:latin typeface="Calibri"/>
                <a:ea typeface="Calibri"/>
                <a:cs typeface="Calibri"/>
                <a:sym typeface="Calibri"/>
              </a:defRPr>
            </a:lvl7pPr>
            <a:lvl8pPr marL="0" marR="0" lvl="7" indent="0" algn="ctr" rtl="0">
              <a:spcBef>
                <a:spcPts val="0"/>
              </a:spcBef>
              <a:buNone/>
              <a:defRPr sz="1200">
                <a:solidFill>
                  <a:srgbClr val="888888"/>
                </a:solidFill>
                <a:latin typeface="Calibri"/>
                <a:ea typeface="Calibri"/>
                <a:cs typeface="Calibri"/>
                <a:sym typeface="Calibri"/>
              </a:defRPr>
            </a:lvl8pPr>
            <a:lvl9pPr marL="0" marR="0" lvl="8" indent="0" algn="ctr" rtl="0">
              <a:spcBef>
                <a:spcPts val="0"/>
              </a:spcBef>
              <a:buNone/>
              <a:defRPr sz="1200">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7" name="Google Shape;37;p6"/>
          <p:cNvSpPr txBox="1">
            <a:spLocks noGrp="1"/>
          </p:cNvSpPr>
          <p:nvPr>
            <p:ph type="body" idx="2"/>
          </p:nvPr>
        </p:nvSpPr>
        <p:spPr>
          <a:xfrm>
            <a:off x="4736254" y="1463040"/>
            <a:ext cx="4011083" cy="4351338"/>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8" name="Google Shape;38;p6"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Divider - Blue">
  <p:cSld name="Section Divider - Blue">
    <p:spTree>
      <p:nvGrpSpPr>
        <p:cNvPr id="1" name="Shape 39"/>
        <p:cNvGrpSpPr/>
        <p:nvPr/>
      </p:nvGrpSpPr>
      <p:grpSpPr>
        <a:xfrm>
          <a:off x="0" y="0"/>
          <a:ext cx="0" cy="0"/>
          <a:chOff x="0" y="0"/>
          <a:chExt cx="0" cy="0"/>
        </a:xfrm>
      </p:grpSpPr>
      <p:pic>
        <p:nvPicPr>
          <p:cNvPr id="40" name="Google Shape;40;p7" title="Blue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1" name="Google Shape;41;p7"/>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2" name="Google Shape;42;p7"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43" name="Google Shape;43;p7"/>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lt1"/>
                </a:solidFill>
                <a:latin typeface="Calibri"/>
                <a:ea typeface="Calibri"/>
                <a:cs typeface="Calibri"/>
                <a:sym typeface="Calibri"/>
              </a:defRPr>
            </a:lvl1pPr>
            <a:lvl2pPr marL="0" marR="0" lvl="1" indent="0" algn="ctr" rtl="0">
              <a:spcBef>
                <a:spcPts val="0"/>
              </a:spcBef>
              <a:buNone/>
              <a:defRPr sz="1200">
                <a:solidFill>
                  <a:schemeClr val="lt1"/>
                </a:solidFill>
                <a:latin typeface="Calibri"/>
                <a:ea typeface="Calibri"/>
                <a:cs typeface="Calibri"/>
                <a:sym typeface="Calibri"/>
              </a:defRPr>
            </a:lvl2pPr>
            <a:lvl3pPr marL="0" marR="0" lvl="2" indent="0" algn="ctr" rtl="0">
              <a:spcBef>
                <a:spcPts val="0"/>
              </a:spcBef>
              <a:buNone/>
              <a:defRPr sz="1200">
                <a:solidFill>
                  <a:schemeClr val="lt1"/>
                </a:solidFill>
                <a:latin typeface="Calibri"/>
                <a:ea typeface="Calibri"/>
                <a:cs typeface="Calibri"/>
                <a:sym typeface="Calibri"/>
              </a:defRPr>
            </a:lvl3pPr>
            <a:lvl4pPr marL="0" marR="0" lvl="3" indent="0" algn="ctr" rtl="0">
              <a:spcBef>
                <a:spcPts val="0"/>
              </a:spcBef>
              <a:buNone/>
              <a:defRPr sz="1200">
                <a:solidFill>
                  <a:schemeClr val="lt1"/>
                </a:solidFill>
                <a:latin typeface="Calibri"/>
                <a:ea typeface="Calibri"/>
                <a:cs typeface="Calibri"/>
                <a:sym typeface="Calibri"/>
              </a:defRPr>
            </a:lvl4pPr>
            <a:lvl5pPr marL="0" marR="0" lvl="4" indent="0" algn="ctr" rtl="0">
              <a:spcBef>
                <a:spcPts val="0"/>
              </a:spcBef>
              <a:buNone/>
              <a:defRPr sz="1200">
                <a:solidFill>
                  <a:schemeClr val="lt1"/>
                </a:solidFill>
                <a:latin typeface="Calibri"/>
                <a:ea typeface="Calibri"/>
                <a:cs typeface="Calibri"/>
                <a:sym typeface="Calibri"/>
              </a:defRPr>
            </a:lvl5pPr>
            <a:lvl6pPr marL="0" marR="0" lvl="5" indent="0" algn="ctr" rtl="0">
              <a:spcBef>
                <a:spcPts val="0"/>
              </a:spcBef>
              <a:buNone/>
              <a:defRPr sz="1200">
                <a:solidFill>
                  <a:schemeClr val="lt1"/>
                </a:solidFill>
                <a:latin typeface="Calibri"/>
                <a:ea typeface="Calibri"/>
                <a:cs typeface="Calibri"/>
                <a:sym typeface="Calibri"/>
              </a:defRPr>
            </a:lvl6pPr>
            <a:lvl7pPr marL="0" marR="0" lvl="6" indent="0" algn="ctr" rtl="0">
              <a:spcBef>
                <a:spcPts val="0"/>
              </a:spcBef>
              <a:buNone/>
              <a:defRPr sz="1200">
                <a:solidFill>
                  <a:schemeClr val="lt1"/>
                </a:solidFill>
                <a:latin typeface="Calibri"/>
                <a:ea typeface="Calibri"/>
                <a:cs typeface="Calibri"/>
                <a:sym typeface="Calibri"/>
              </a:defRPr>
            </a:lvl7pPr>
            <a:lvl8pPr marL="0" marR="0" lvl="7" indent="0" algn="ctr" rtl="0">
              <a:spcBef>
                <a:spcPts val="0"/>
              </a:spcBef>
              <a:buNone/>
              <a:defRPr sz="1200">
                <a:solidFill>
                  <a:schemeClr val="lt1"/>
                </a:solidFill>
                <a:latin typeface="Calibri"/>
                <a:ea typeface="Calibri"/>
                <a:cs typeface="Calibri"/>
                <a:sym typeface="Calibri"/>
              </a:defRPr>
            </a:lvl8pPr>
            <a:lvl9pPr marL="0" marR="0" lvl="8" indent="0" algn="ctr" rtl="0">
              <a:spcBef>
                <a:spcPts val="0"/>
              </a:spcBef>
              <a:buNone/>
              <a:defRPr sz="12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Divider - green">
  <p:cSld name="Section Divider - green">
    <p:spTree>
      <p:nvGrpSpPr>
        <p:cNvPr id="1" name="Shape 44"/>
        <p:cNvGrpSpPr/>
        <p:nvPr/>
      </p:nvGrpSpPr>
      <p:grpSpPr>
        <a:xfrm>
          <a:off x="0" y="0"/>
          <a:ext cx="0" cy="0"/>
          <a:chOff x="0" y="0"/>
          <a:chExt cx="0" cy="0"/>
        </a:xfrm>
      </p:grpSpPr>
      <p:pic>
        <p:nvPicPr>
          <p:cNvPr id="45" name="Google Shape;45;p8" titl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6" name="Google Shape;46;p8"/>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7" name="Google Shape;47;p8"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48" name="Google Shape;48;p8"/>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lt1"/>
                </a:solidFill>
                <a:latin typeface="Calibri"/>
                <a:ea typeface="Calibri"/>
                <a:cs typeface="Calibri"/>
                <a:sym typeface="Calibri"/>
              </a:defRPr>
            </a:lvl1pPr>
            <a:lvl2pPr marL="0" marR="0" lvl="1" indent="0" algn="ctr" rtl="0">
              <a:spcBef>
                <a:spcPts val="0"/>
              </a:spcBef>
              <a:buNone/>
              <a:defRPr sz="1200">
                <a:solidFill>
                  <a:schemeClr val="lt1"/>
                </a:solidFill>
                <a:latin typeface="Calibri"/>
                <a:ea typeface="Calibri"/>
                <a:cs typeface="Calibri"/>
                <a:sym typeface="Calibri"/>
              </a:defRPr>
            </a:lvl2pPr>
            <a:lvl3pPr marL="0" marR="0" lvl="2" indent="0" algn="ctr" rtl="0">
              <a:spcBef>
                <a:spcPts val="0"/>
              </a:spcBef>
              <a:buNone/>
              <a:defRPr sz="1200">
                <a:solidFill>
                  <a:schemeClr val="lt1"/>
                </a:solidFill>
                <a:latin typeface="Calibri"/>
                <a:ea typeface="Calibri"/>
                <a:cs typeface="Calibri"/>
                <a:sym typeface="Calibri"/>
              </a:defRPr>
            </a:lvl3pPr>
            <a:lvl4pPr marL="0" marR="0" lvl="3" indent="0" algn="ctr" rtl="0">
              <a:spcBef>
                <a:spcPts val="0"/>
              </a:spcBef>
              <a:buNone/>
              <a:defRPr sz="1200">
                <a:solidFill>
                  <a:schemeClr val="lt1"/>
                </a:solidFill>
                <a:latin typeface="Calibri"/>
                <a:ea typeface="Calibri"/>
                <a:cs typeface="Calibri"/>
                <a:sym typeface="Calibri"/>
              </a:defRPr>
            </a:lvl4pPr>
            <a:lvl5pPr marL="0" marR="0" lvl="4" indent="0" algn="ctr" rtl="0">
              <a:spcBef>
                <a:spcPts val="0"/>
              </a:spcBef>
              <a:buNone/>
              <a:defRPr sz="1200">
                <a:solidFill>
                  <a:schemeClr val="lt1"/>
                </a:solidFill>
                <a:latin typeface="Calibri"/>
                <a:ea typeface="Calibri"/>
                <a:cs typeface="Calibri"/>
                <a:sym typeface="Calibri"/>
              </a:defRPr>
            </a:lvl5pPr>
            <a:lvl6pPr marL="0" marR="0" lvl="5" indent="0" algn="ctr" rtl="0">
              <a:spcBef>
                <a:spcPts val="0"/>
              </a:spcBef>
              <a:buNone/>
              <a:defRPr sz="1200">
                <a:solidFill>
                  <a:schemeClr val="lt1"/>
                </a:solidFill>
                <a:latin typeface="Calibri"/>
                <a:ea typeface="Calibri"/>
                <a:cs typeface="Calibri"/>
                <a:sym typeface="Calibri"/>
              </a:defRPr>
            </a:lvl6pPr>
            <a:lvl7pPr marL="0" marR="0" lvl="6" indent="0" algn="ctr" rtl="0">
              <a:spcBef>
                <a:spcPts val="0"/>
              </a:spcBef>
              <a:buNone/>
              <a:defRPr sz="1200">
                <a:solidFill>
                  <a:schemeClr val="lt1"/>
                </a:solidFill>
                <a:latin typeface="Calibri"/>
                <a:ea typeface="Calibri"/>
                <a:cs typeface="Calibri"/>
                <a:sym typeface="Calibri"/>
              </a:defRPr>
            </a:lvl7pPr>
            <a:lvl8pPr marL="0" marR="0" lvl="7" indent="0" algn="ctr" rtl="0">
              <a:spcBef>
                <a:spcPts val="0"/>
              </a:spcBef>
              <a:buNone/>
              <a:defRPr sz="1200">
                <a:solidFill>
                  <a:schemeClr val="lt1"/>
                </a:solidFill>
                <a:latin typeface="Calibri"/>
                <a:ea typeface="Calibri"/>
                <a:cs typeface="Calibri"/>
                <a:sym typeface="Calibri"/>
              </a:defRPr>
            </a:lvl8pPr>
            <a:lvl9pPr marL="0" marR="0" lvl="8" indent="0" algn="ctr" rtl="0">
              <a:spcBef>
                <a:spcPts val="0"/>
              </a:spcBef>
              <a:buNone/>
              <a:defRPr sz="12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divider - blue to green">
  <p:cSld name="Section divider - blue to green">
    <p:spTree>
      <p:nvGrpSpPr>
        <p:cNvPr id="1" name="Shape 49"/>
        <p:cNvGrpSpPr/>
        <p:nvPr/>
      </p:nvGrpSpPr>
      <p:grpSpPr>
        <a:xfrm>
          <a:off x="0" y="0"/>
          <a:ext cx="0" cy="0"/>
          <a:chOff x="0" y="0"/>
          <a:chExt cx="0" cy="0"/>
        </a:xfrm>
      </p:grpSpPr>
      <p:pic>
        <p:nvPicPr>
          <p:cNvPr id="50" name="Google Shape;50;p9" title="Blu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1" name="Google Shape;51;p9"/>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2" name="Google Shape;52;p9"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53" name="Google Shape;53;p9"/>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lt1"/>
                </a:solidFill>
                <a:latin typeface="Calibri"/>
                <a:ea typeface="Calibri"/>
                <a:cs typeface="Calibri"/>
                <a:sym typeface="Calibri"/>
              </a:defRPr>
            </a:lvl1pPr>
            <a:lvl2pPr marL="0" marR="0" lvl="1" indent="0" algn="ctr" rtl="0">
              <a:spcBef>
                <a:spcPts val="0"/>
              </a:spcBef>
              <a:buNone/>
              <a:defRPr sz="1200">
                <a:solidFill>
                  <a:schemeClr val="lt1"/>
                </a:solidFill>
                <a:latin typeface="Calibri"/>
                <a:ea typeface="Calibri"/>
                <a:cs typeface="Calibri"/>
                <a:sym typeface="Calibri"/>
              </a:defRPr>
            </a:lvl2pPr>
            <a:lvl3pPr marL="0" marR="0" lvl="2" indent="0" algn="ctr" rtl="0">
              <a:spcBef>
                <a:spcPts val="0"/>
              </a:spcBef>
              <a:buNone/>
              <a:defRPr sz="1200">
                <a:solidFill>
                  <a:schemeClr val="lt1"/>
                </a:solidFill>
                <a:latin typeface="Calibri"/>
                <a:ea typeface="Calibri"/>
                <a:cs typeface="Calibri"/>
                <a:sym typeface="Calibri"/>
              </a:defRPr>
            </a:lvl3pPr>
            <a:lvl4pPr marL="0" marR="0" lvl="3" indent="0" algn="ctr" rtl="0">
              <a:spcBef>
                <a:spcPts val="0"/>
              </a:spcBef>
              <a:buNone/>
              <a:defRPr sz="1200">
                <a:solidFill>
                  <a:schemeClr val="lt1"/>
                </a:solidFill>
                <a:latin typeface="Calibri"/>
                <a:ea typeface="Calibri"/>
                <a:cs typeface="Calibri"/>
                <a:sym typeface="Calibri"/>
              </a:defRPr>
            </a:lvl4pPr>
            <a:lvl5pPr marL="0" marR="0" lvl="4" indent="0" algn="ctr" rtl="0">
              <a:spcBef>
                <a:spcPts val="0"/>
              </a:spcBef>
              <a:buNone/>
              <a:defRPr sz="1200">
                <a:solidFill>
                  <a:schemeClr val="lt1"/>
                </a:solidFill>
                <a:latin typeface="Calibri"/>
                <a:ea typeface="Calibri"/>
                <a:cs typeface="Calibri"/>
                <a:sym typeface="Calibri"/>
              </a:defRPr>
            </a:lvl5pPr>
            <a:lvl6pPr marL="0" marR="0" lvl="5" indent="0" algn="ctr" rtl="0">
              <a:spcBef>
                <a:spcPts val="0"/>
              </a:spcBef>
              <a:buNone/>
              <a:defRPr sz="1200">
                <a:solidFill>
                  <a:schemeClr val="lt1"/>
                </a:solidFill>
                <a:latin typeface="Calibri"/>
                <a:ea typeface="Calibri"/>
                <a:cs typeface="Calibri"/>
                <a:sym typeface="Calibri"/>
              </a:defRPr>
            </a:lvl6pPr>
            <a:lvl7pPr marL="0" marR="0" lvl="6" indent="0" algn="ctr" rtl="0">
              <a:spcBef>
                <a:spcPts val="0"/>
              </a:spcBef>
              <a:buNone/>
              <a:defRPr sz="1200">
                <a:solidFill>
                  <a:schemeClr val="lt1"/>
                </a:solidFill>
                <a:latin typeface="Calibri"/>
                <a:ea typeface="Calibri"/>
                <a:cs typeface="Calibri"/>
                <a:sym typeface="Calibri"/>
              </a:defRPr>
            </a:lvl7pPr>
            <a:lvl8pPr marL="0" marR="0" lvl="7" indent="0" algn="ctr" rtl="0">
              <a:spcBef>
                <a:spcPts val="0"/>
              </a:spcBef>
              <a:buNone/>
              <a:defRPr sz="1200">
                <a:solidFill>
                  <a:schemeClr val="lt1"/>
                </a:solidFill>
                <a:latin typeface="Calibri"/>
                <a:ea typeface="Calibri"/>
                <a:cs typeface="Calibri"/>
                <a:sym typeface="Calibri"/>
              </a:defRPr>
            </a:lvl8pPr>
            <a:lvl9pPr marL="0" marR="0" lvl="8" indent="0" algn="ctr" rtl="0">
              <a:spcBef>
                <a:spcPts val="0"/>
              </a:spcBef>
              <a:buNone/>
              <a:defRPr sz="12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4"/>
        <p:cNvGrpSpPr/>
        <p:nvPr/>
      </p:nvGrpSpPr>
      <p:grpSpPr>
        <a:xfrm>
          <a:off x="0" y="0"/>
          <a:ext cx="0" cy="0"/>
          <a:chOff x="0" y="0"/>
          <a:chExt cx="0" cy="0"/>
        </a:xfrm>
      </p:grpSpPr>
      <p:pic>
        <p:nvPicPr>
          <p:cNvPr id="55" name="Google Shape;55;p10" title="Blue background for 2018 goals"/>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6" name="Google Shape;56;p10"/>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lt1"/>
                </a:solidFill>
                <a:latin typeface="Calibri"/>
                <a:ea typeface="Calibri"/>
                <a:cs typeface="Calibri"/>
                <a:sym typeface="Calibri"/>
              </a:defRPr>
            </a:lvl1pPr>
            <a:lvl2pPr marL="0" marR="0" lvl="1" indent="0" algn="ctr" rtl="0">
              <a:spcBef>
                <a:spcPts val="0"/>
              </a:spcBef>
              <a:buNone/>
              <a:defRPr sz="1200">
                <a:solidFill>
                  <a:schemeClr val="lt1"/>
                </a:solidFill>
                <a:latin typeface="Calibri"/>
                <a:ea typeface="Calibri"/>
                <a:cs typeface="Calibri"/>
                <a:sym typeface="Calibri"/>
              </a:defRPr>
            </a:lvl2pPr>
            <a:lvl3pPr marL="0" marR="0" lvl="2" indent="0" algn="ctr" rtl="0">
              <a:spcBef>
                <a:spcPts val="0"/>
              </a:spcBef>
              <a:buNone/>
              <a:defRPr sz="1200">
                <a:solidFill>
                  <a:schemeClr val="lt1"/>
                </a:solidFill>
                <a:latin typeface="Calibri"/>
                <a:ea typeface="Calibri"/>
                <a:cs typeface="Calibri"/>
                <a:sym typeface="Calibri"/>
              </a:defRPr>
            </a:lvl3pPr>
            <a:lvl4pPr marL="0" marR="0" lvl="3" indent="0" algn="ctr" rtl="0">
              <a:spcBef>
                <a:spcPts val="0"/>
              </a:spcBef>
              <a:buNone/>
              <a:defRPr sz="1200">
                <a:solidFill>
                  <a:schemeClr val="lt1"/>
                </a:solidFill>
                <a:latin typeface="Calibri"/>
                <a:ea typeface="Calibri"/>
                <a:cs typeface="Calibri"/>
                <a:sym typeface="Calibri"/>
              </a:defRPr>
            </a:lvl4pPr>
            <a:lvl5pPr marL="0" marR="0" lvl="4" indent="0" algn="ctr" rtl="0">
              <a:spcBef>
                <a:spcPts val="0"/>
              </a:spcBef>
              <a:buNone/>
              <a:defRPr sz="1200">
                <a:solidFill>
                  <a:schemeClr val="lt1"/>
                </a:solidFill>
                <a:latin typeface="Calibri"/>
                <a:ea typeface="Calibri"/>
                <a:cs typeface="Calibri"/>
                <a:sym typeface="Calibri"/>
              </a:defRPr>
            </a:lvl5pPr>
            <a:lvl6pPr marL="0" marR="0" lvl="5" indent="0" algn="ctr" rtl="0">
              <a:spcBef>
                <a:spcPts val="0"/>
              </a:spcBef>
              <a:buNone/>
              <a:defRPr sz="1200">
                <a:solidFill>
                  <a:schemeClr val="lt1"/>
                </a:solidFill>
                <a:latin typeface="Calibri"/>
                <a:ea typeface="Calibri"/>
                <a:cs typeface="Calibri"/>
                <a:sym typeface="Calibri"/>
              </a:defRPr>
            </a:lvl6pPr>
            <a:lvl7pPr marL="0" marR="0" lvl="6" indent="0" algn="ctr" rtl="0">
              <a:spcBef>
                <a:spcPts val="0"/>
              </a:spcBef>
              <a:buNone/>
              <a:defRPr sz="1200">
                <a:solidFill>
                  <a:schemeClr val="lt1"/>
                </a:solidFill>
                <a:latin typeface="Calibri"/>
                <a:ea typeface="Calibri"/>
                <a:cs typeface="Calibri"/>
                <a:sym typeface="Calibri"/>
              </a:defRPr>
            </a:lvl7pPr>
            <a:lvl8pPr marL="0" marR="0" lvl="7" indent="0" algn="ctr" rtl="0">
              <a:spcBef>
                <a:spcPts val="0"/>
              </a:spcBef>
              <a:buNone/>
              <a:defRPr sz="1200">
                <a:solidFill>
                  <a:schemeClr val="lt1"/>
                </a:solidFill>
                <a:latin typeface="Calibri"/>
                <a:ea typeface="Calibri"/>
                <a:cs typeface="Calibri"/>
                <a:sym typeface="Calibri"/>
              </a:defRPr>
            </a:lvl8pPr>
            <a:lvl9pPr marL="0" marR="0" lvl="8" indent="0" algn="ctr" rtl="0">
              <a:spcBef>
                <a:spcPts val="0"/>
              </a:spcBef>
              <a:buNone/>
              <a:defRPr sz="12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7" name="Google Shape;57;p10"/>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8" name="Google Shape;58;p10"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3"/>
          <p:cNvSpPr txBox="1">
            <a:spLocks noGrp="1"/>
          </p:cNvSpPr>
          <p:nvPr>
            <p:ph type="ctrTitle"/>
          </p:nvPr>
        </p:nvSpPr>
        <p:spPr>
          <a:xfrm>
            <a:off x="160200" y="2885700"/>
            <a:ext cx="8823600" cy="18792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en-US" sz="3600">
                <a:solidFill>
                  <a:srgbClr val="000000"/>
                </a:solidFill>
                <a:latin typeface="Trebuchet MS"/>
                <a:ea typeface="Trebuchet MS"/>
                <a:cs typeface="Trebuchet MS"/>
                <a:sym typeface="Trebuchet MS"/>
              </a:rPr>
              <a:t>Module 8:</a:t>
            </a:r>
            <a:endParaRPr sz="3600">
              <a:solidFill>
                <a:srgbClr val="000000"/>
              </a:solidFill>
              <a:latin typeface="Trebuchet MS"/>
              <a:ea typeface="Trebuchet MS"/>
              <a:cs typeface="Trebuchet MS"/>
              <a:sym typeface="Trebuchet MS"/>
            </a:endParaRPr>
          </a:p>
          <a:p>
            <a:pPr marL="0" marR="0" lvl="0" indent="0" algn="ctr" rtl="0">
              <a:lnSpc>
                <a:spcPct val="90000"/>
              </a:lnSpc>
              <a:spcBef>
                <a:spcPts val="0"/>
              </a:spcBef>
              <a:spcAft>
                <a:spcPts val="0"/>
              </a:spcAft>
              <a:buNone/>
            </a:pPr>
            <a:r>
              <a:rPr lang="en-US" sz="3600">
                <a:solidFill>
                  <a:srgbClr val="000000"/>
                </a:solidFill>
                <a:latin typeface="Trebuchet MS"/>
                <a:ea typeface="Trebuchet MS"/>
                <a:cs typeface="Trebuchet MS"/>
                <a:sym typeface="Trebuchet MS"/>
              </a:rPr>
              <a:t>Breaking It Down,</a:t>
            </a:r>
            <a:endParaRPr sz="3600">
              <a:solidFill>
                <a:srgbClr val="000000"/>
              </a:solidFill>
              <a:latin typeface="Trebuchet MS"/>
              <a:ea typeface="Trebuchet MS"/>
              <a:cs typeface="Trebuchet MS"/>
              <a:sym typeface="Trebuchet MS"/>
            </a:endParaRPr>
          </a:p>
          <a:p>
            <a:pPr marL="0" marR="0" lvl="0" indent="0" algn="ctr" rtl="0">
              <a:lnSpc>
                <a:spcPct val="90000"/>
              </a:lnSpc>
              <a:spcBef>
                <a:spcPts val="0"/>
              </a:spcBef>
              <a:spcAft>
                <a:spcPts val="0"/>
              </a:spcAft>
              <a:buNone/>
            </a:pPr>
            <a:r>
              <a:rPr lang="en-US" sz="3600">
                <a:solidFill>
                  <a:srgbClr val="000000"/>
                </a:solidFill>
                <a:latin typeface="Trebuchet MS"/>
                <a:ea typeface="Trebuchet MS"/>
                <a:cs typeface="Trebuchet MS"/>
                <a:sym typeface="Trebuchet MS"/>
              </a:rPr>
              <a:t>One Step at a Time</a:t>
            </a:r>
            <a:endParaRPr sz="3600">
              <a:solidFill>
                <a:srgbClr val="000000"/>
              </a:solidFill>
              <a:latin typeface="Trebuchet MS"/>
              <a:ea typeface="Trebuchet MS"/>
              <a:cs typeface="Trebuchet MS"/>
              <a:sym typeface="Trebuchet MS"/>
            </a:endParaRPr>
          </a:p>
          <a:p>
            <a:pPr marL="0" marR="0" lvl="0" indent="0" algn="l" rtl="0">
              <a:lnSpc>
                <a:spcPct val="90000"/>
              </a:lnSpc>
              <a:spcBef>
                <a:spcPts val="0"/>
              </a:spcBef>
              <a:spcAft>
                <a:spcPts val="0"/>
              </a:spcAft>
              <a:buNone/>
            </a:pPr>
            <a:endParaRPr sz="3600">
              <a:solidFill>
                <a:srgbClr val="000000"/>
              </a:solidFill>
              <a:latin typeface="Trebuchet MS"/>
              <a:ea typeface="Trebuchet MS"/>
              <a:cs typeface="Trebuchet MS"/>
              <a:sym typeface="Trebuchet MS"/>
            </a:endParaRPr>
          </a:p>
          <a:p>
            <a:pPr marL="0" marR="0" lvl="0" indent="0" algn="ctr" rtl="0">
              <a:lnSpc>
                <a:spcPct val="90000"/>
              </a:lnSpc>
              <a:spcBef>
                <a:spcPts val="0"/>
              </a:spcBef>
              <a:spcAft>
                <a:spcPts val="0"/>
              </a:spcAft>
              <a:buNone/>
            </a:pPr>
            <a:r>
              <a:rPr lang="en-US" sz="2400">
                <a:solidFill>
                  <a:srgbClr val="000000"/>
                </a:solidFill>
                <a:latin typeface="Trebuchet MS"/>
                <a:ea typeface="Trebuchet MS"/>
                <a:cs typeface="Trebuchet MS"/>
                <a:sym typeface="Trebuchet MS"/>
              </a:rPr>
              <a:t>Analyzing the 2020 Colorado Academic Standards  </a:t>
            </a:r>
            <a:endParaRPr sz="4000">
              <a:solidFill>
                <a:srgbClr val="000000"/>
              </a:solidFill>
              <a:latin typeface="Trebuchet MS"/>
              <a:ea typeface="Trebuchet MS"/>
              <a:cs typeface="Trebuchet MS"/>
              <a:sym typeface="Trebuchet MS"/>
            </a:endParaRPr>
          </a:p>
        </p:txBody>
      </p:sp>
      <p:grpSp>
        <p:nvGrpSpPr>
          <p:cNvPr id="70" name="Google Shape;70;p13"/>
          <p:cNvGrpSpPr/>
          <p:nvPr/>
        </p:nvGrpSpPr>
        <p:grpSpPr>
          <a:xfrm>
            <a:off x="-5" y="0"/>
            <a:ext cx="1433609" cy="1433609"/>
            <a:chOff x="87840" y="134578"/>
            <a:chExt cx="1433609" cy="1433609"/>
          </a:xfrm>
        </p:grpSpPr>
        <p:sp>
          <p:nvSpPr>
            <p:cNvPr id="71" name="Google Shape;71;p13"/>
            <p:cNvSpPr/>
            <p:nvPr/>
          </p:nvSpPr>
          <p:spPr>
            <a:xfrm>
              <a:off x="87840" y="134578"/>
              <a:ext cx="1433609" cy="143360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72" name="Google Shape;72;p13"/>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73" name="Google Shape;73;p13"/>
          <p:cNvPicPr preferRelativeResize="0"/>
          <p:nvPr/>
        </p:nvPicPr>
        <p:blipFill>
          <a:blip r:embed="rId4">
            <a:alphaModFix/>
          </a:blip>
          <a:stretch>
            <a:fillRect/>
          </a:stretch>
        </p:blipFill>
        <p:spPr>
          <a:xfrm>
            <a:off x="6955927" y="2627888"/>
            <a:ext cx="1433600" cy="20687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2"/>
          <p:cNvSpPr txBox="1">
            <a:spLocks noGrp="1"/>
          </p:cNvSpPr>
          <p:nvPr>
            <p:ph type="title"/>
          </p:nvPr>
        </p:nvSpPr>
        <p:spPr>
          <a:xfrm>
            <a:off x="1433700" y="49250"/>
            <a:ext cx="7631400" cy="102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Trebuchet MS"/>
                <a:ea typeface="Trebuchet MS"/>
                <a:cs typeface="Trebuchet MS"/>
                <a:sym typeface="Trebuchet MS"/>
              </a:rPr>
              <a:t>When Analyzing a Standard, Ask a Series of Questions:</a:t>
            </a:r>
            <a:endParaRPr sz="3600">
              <a:latin typeface="Trebuchet MS"/>
              <a:ea typeface="Trebuchet MS"/>
              <a:cs typeface="Trebuchet MS"/>
              <a:sym typeface="Trebuchet MS"/>
            </a:endParaRPr>
          </a:p>
        </p:txBody>
      </p:sp>
      <p:grpSp>
        <p:nvGrpSpPr>
          <p:cNvPr id="166" name="Google Shape;166;p22"/>
          <p:cNvGrpSpPr/>
          <p:nvPr/>
        </p:nvGrpSpPr>
        <p:grpSpPr>
          <a:xfrm>
            <a:off x="0" y="0"/>
            <a:ext cx="1433700" cy="1433700"/>
            <a:chOff x="87840" y="134578"/>
            <a:chExt cx="1433700" cy="1433700"/>
          </a:xfrm>
        </p:grpSpPr>
        <p:sp>
          <p:nvSpPr>
            <p:cNvPr id="167" name="Google Shape;167;p22"/>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68" name="Google Shape;168;p22"/>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169" name="Google Shape;169;p22"/>
          <p:cNvSpPr txBox="1"/>
          <p:nvPr/>
        </p:nvSpPr>
        <p:spPr>
          <a:xfrm>
            <a:off x="313500" y="1433700"/>
            <a:ext cx="8517000" cy="4992500"/>
          </a:xfrm>
          <a:prstGeom prst="rect">
            <a:avLst/>
          </a:prstGeom>
          <a:noFill/>
          <a:ln>
            <a:noFill/>
          </a:ln>
        </p:spPr>
        <p:txBody>
          <a:bodyPr spcFirstLastPara="1" wrap="square" lIns="91425" tIns="91425" rIns="91425" bIns="91425" anchor="ctr" anchorCtr="0">
            <a:noAutofit/>
          </a:bodyPr>
          <a:lstStyle/>
          <a:p>
            <a:pPr marL="457200" lvl="0" indent="-431800" algn="l" rtl="0">
              <a:lnSpc>
                <a:spcPct val="115000"/>
              </a:lnSpc>
              <a:spcBef>
                <a:spcPts val="800"/>
              </a:spcBef>
              <a:spcAft>
                <a:spcPts val="0"/>
              </a:spcAft>
              <a:buClr>
                <a:schemeClr val="dk1"/>
              </a:buClr>
              <a:buSzPts val="3200"/>
              <a:buChar char="●"/>
            </a:pPr>
            <a:r>
              <a:rPr lang="en-US" sz="3200" dirty="0">
                <a:solidFill>
                  <a:schemeClr val="dk1"/>
                </a:solidFill>
                <a:latin typeface="Trebuchet MS"/>
                <a:ea typeface="Trebuchet MS"/>
                <a:cs typeface="Trebuchet MS"/>
                <a:sym typeface="Trebuchet MS"/>
              </a:rPr>
              <a:t>What </a:t>
            </a:r>
            <a:r>
              <a:rPr lang="en-US" sz="3200" b="1" i="1" dirty="0">
                <a:solidFill>
                  <a:schemeClr val="dk1"/>
                </a:solidFill>
                <a:latin typeface="Trebuchet MS"/>
                <a:ea typeface="Trebuchet MS"/>
                <a:cs typeface="Trebuchet MS"/>
                <a:sym typeface="Trebuchet MS"/>
              </a:rPr>
              <a:t>knowledge</a:t>
            </a:r>
            <a:r>
              <a:rPr lang="en-US" sz="3200" dirty="0">
                <a:solidFill>
                  <a:schemeClr val="dk1"/>
                </a:solidFill>
                <a:latin typeface="Trebuchet MS"/>
                <a:ea typeface="Trebuchet MS"/>
                <a:cs typeface="Trebuchet MS"/>
                <a:sym typeface="Trebuchet MS"/>
              </a:rPr>
              <a:t> will students need to demonstrate the intended learning?</a:t>
            </a:r>
            <a:endParaRPr sz="3200" dirty="0">
              <a:solidFill>
                <a:schemeClr val="dk1"/>
              </a:solidFill>
              <a:latin typeface="Trebuchet MS"/>
              <a:ea typeface="Trebuchet MS"/>
              <a:cs typeface="Trebuchet MS"/>
              <a:sym typeface="Trebuchet MS"/>
            </a:endParaRPr>
          </a:p>
          <a:p>
            <a:pPr marL="457200" lvl="0" indent="-431800" algn="l" rtl="0">
              <a:lnSpc>
                <a:spcPct val="115000"/>
              </a:lnSpc>
              <a:spcBef>
                <a:spcPts val="0"/>
              </a:spcBef>
              <a:spcAft>
                <a:spcPts val="0"/>
              </a:spcAft>
              <a:buClr>
                <a:schemeClr val="dk1"/>
              </a:buClr>
              <a:buSzPts val="3200"/>
              <a:buChar char="●"/>
            </a:pPr>
            <a:r>
              <a:rPr lang="en-US" sz="3200" dirty="0">
                <a:solidFill>
                  <a:schemeClr val="dk1"/>
                </a:solidFill>
                <a:latin typeface="Trebuchet MS"/>
                <a:ea typeface="Trebuchet MS"/>
                <a:cs typeface="Trebuchet MS"/>
                <a:sym typeface="Trebuchet MS"/>
              </a:rPr>
              <a:t>What </a:t>
            </a:r>
            <a:r>
              <a:rPr lang="en-US" sz="3200" b="1" i="1" dirty="0">
                <a:solidFill>
                  <a:schemeClr val="dk1"/>
                </a:solidFill>
                <a:latin typeface="Trebuchet MS"/>
                <a:ea typeface="Trebuchet MS"/>
                <a:cs typeface="Trebuchet MS"/>
                <a:sym typeface="Trebuchet MS"/>
              </a:rPr>
              <a:t>understandings</a:t>
            </a:r>
            <a:r>
              <a:rPr lang="en-US" sz="3200" dirty="0">
                <a:solidFill>
                  <a:schemeClr val="dk1"/>
                </a:solidFill>
                <a:latin typeface="Trebuchet MS"/>
                <a:ea typeface="Trebuchet MS"/>
                <a:cs typeface="Trebuchet MS"/>
                <a:sym typeface="Trebuchet MS"/>
              </a:rPr>
              <a:t> will they need to master?</a:t>
            </a:r>
            <a:endParaRPr sz="3200" dirty="0">
              <a:solidFill>
                <a:schemeClr val="dk1"/>
              </a:solidFill>
              <a:latin typeface="Trebuchet MS"/>
              <a:ea typeface="Trebuchet MS"/>
              <a:cs typeface="Trebuchet MS"/>
              <a:sym typeface="Trebuchet MS"/>
            </a:endParaRPr>
          </a:p>
          <a:p>
            <a:pPr marL="457200" lvl="0" indent="-431800" algn="l" rtl="0">
              <a:lnSpc>
                <a:spcPct val="115000"/>
              </a:lnSpc>
              <a:spcBef>
                <a:spcPts val="0"/>
              </a:spcBef>
              <a:spcAft>
                <a:spcPts val="0"/>
              </a:spcAft>
              <a:buClr>
                <a:schemeClr val="dk1"/>
              </a:buClr>
              <a:buSzPts val="3200"/>
              <a:buChar char="●"/>
            </a:pPr>
            <a:r>
              <a:rPr lang="en-US" sz="3200" dirty="0">
                <a:solidFill>
                  <a:schemeClr val="dk1"/>
                </a:solidFill>
                <a:latin typeface="Trebuchet MS"/>
                <a:ea typeface="Trebuchet MS"/>
                <a:cs typeface="Trebuchet MS"/>
                <a:sym typeface="Trebuchet MS"/>
              </a:rPr>
              <a:t>What </a:t>
            </a:r>
            <a:r>
              <a:rPr lang="en-US" sz="3200" b="1" i="1" dirty="0">
                <a:solidFill>
                  <a:schemeClr val="dk1"/>
                </a:solidFill>
                <a:latin typeface="Trebuchet MS"/>
                <a:ea typeface="Trebuchet MS"/>
                <a:cs typeface="Trebuchet MS"/>
                <a:sym typeface="Trebuchet MS"/>
              </a:rPr>
              <a:t>skills</a:t>
            </a:r>
            <a:r>
              <a:rPr lang="en-US" sz="3200" i="1" dirty="0">
                <a:solidFill>
                  <a:schemeClr val="dk1"/>
                </a:solidFill>
                <a:latin typeface="Trebuchet MS"/>
                <a:ea typeface="Trebuchet MS"/>
                <a:cs typeface="Trebuchet MS"/>
                <a:sym typeface="Trebuchet MS"/>
              </a:rPr>
              <a:t> </a:t>
            </a:r>
            <a:r>
              <a:rPr lang="en-US" sz="3200" dirty="0">
                <a:solidFill>
                  <a:schemeClr val="dk1"/>
                </a:solidFill>
                <a:latin typeface="Trebuchet MS"/>
                <a:ea typeface="Trebuchet MS"/>
                <a:cs typeface="Trebuchet MS"/>
                <a:sym typeface="Trebuchet MS"/>
              </a:rPr>
              <a:t>will they need to apply to demonstrate mastery?</a:t>
            </a:r>
            <a:endParaRPr sz="3200" dirty="0">
              <a:solidFill>
                <a:schemeClr val="dk1"/>
              </a:solidFill>
              <a:latin typeface="Trebuchet MS"/>
              <a:ea typeface="Trebuchet MS"/>
              <a:cs typeface="Trebuchet MS"/>
              <a:sym typeface="Trebuchet MS"/>
            </a:endParaRPr>
          </a:p>
          <a:p>
            <a:pPr marL="457200" lvl="0" indent="-431800" algn="l" rtl="0">
              <a:lnSpc>
                <a:spcPct val="115000"/>
              </a:lnSpc>
              <a:spcBef>
                <a:spcPts val="0"/>
              </a:spcBef>
              <a:spcAft>
                <a:spcPts val="0"/>
              </a:spcAft>
              <a:buClr>
                <a:schemeClr val="dk1"/>
              </a:buClr>
              <a:buSzPts val="3200"/>
              <a:buChar char="●"/>
            </a:pPr>
            <a:r>
              <a:rPr lang="en-US" sz="3200" dirty="0">
                <a:solidFill>
                  <a:schemeClr val="dk1"/>
                </a:solidFill>
                <a:latin typeface="Trebuchet MS"/>
                <a:ea typeface="Trebuchet MS"/>
                <a:cs typeface="Trebuchet MS"/>
                <a:sym typeface="Trebuchet MS"/>
              </a:rPr>
              <a:t>How might students </a:t>
            </a:r>
            <a:r>
              <a:rPr lang="en-US" sz="3200" b="1" i="1" dirty="0">
                <a:solidFill>
                  <a:schemeClr val="dk1"/>
                </a:solidFill>
                <a:latin typeface="Trebuchet MS"/>
                <a:ea typeface="Trebuchet MS"/>
                <a:cs typeface="Trebuchet MS"/>
                <a:sym typeface="Trebuchet MS"/>
              </a:rPr>
              <a:t>demonstrate</a:t>
            </a:r>
            <a:r>
              <a:rPr lang="en-US" sz="3200" dirty="0">
                <a:solidFill>
                  <a:schemeClr val="dk1"/>
                </a:solidFill>
                <a:latin typeface="Trebuchet MS"/>
                <a:ea typeface="Trebuchet MS"/>
                <a:cs typeface="Trebuchet MS"/>
                <a:sym typeface="Trebuchet MS"/>
              </a:rPr>
              <a:t> the requisite </a:t>
            </a:r>
            <a:r>
              <a:rPr lang="en-US" sz="3200" dirty="0" smtClean="0">
                <a:solidFill>
                  <a:schemeClr val="dk1"/>
                </a:solidFill>
                <a:latin typeface="Trebuchet MS"/>
                <a:ea typeface="Trebuchet MS"/>
                <a:cs typeface="Trebuchet MS"/>
                <a:sym typeface="Trebuchet MS"/>
              </a:rPr>
              <a:t>skills through learning experiences?</a:t>
            </a:r>
            <a:endParaRPr sz="3200" dirty="0">
              <a:solidFill>
                <a:schemeClr val="dk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title"/>
          </p:nvPr>
        </p:nvSpPr>
        <p:spPr>
          <a:xfrm>
            <a:off x="1565775" y="98525"/>
            <a:ext cx="7474500" cy="102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Trebuchet MS"/>
                <a:ea typeface="Trebuchet MS"/>
                <a:cs typeface="Trebuchet MS"/>
                <a:sym typeface="Trebuchet MS"/>
              </a:rPr>
              <a:t>What </a:t>
            </a:r>
            <a:r>
              <a:rPr lang="en-US" sz="3600" b="1" i="1">
                <a:solidFill>
                  <a:schemeClr val="dk1"/>
                </a:solidFill>
                <a:latin typeface="Trebuchet MS"/>
                <a:ea typeface="Trebuchet MS"/>
                <a:cs typeface="Trebuchet MS"/>
                <a:sym typeface="Trebuchet MS"/>
              </a:rPr>
              <a:t>Knowledge</a:t>
            </a:r>
            <a:r>
              <a:rPr lang="en-US" sz="3600">
                <a:solidFill>
                  <a:schemeClr val="dk1"/>
                </a:solidFill>
                <a:latin typeface="Trebuchet MS"/>
                <a:ea typeface="Trebuchet MS"/>
                <a:cs typeface="Trebuchet MS"/>
                <a:sym typeface="Trebuchet MS"/>
              </a:rPr>
              <a:t> Will Students Need to Demonstrate?</a:t>
            </a:r>
            <a:endParaRPr sz="3600">
              <a:latin typeface="Trebuchet MS"/>
              <a:ea typeface="Trebuchet MS"/>
              <a:cs typeface="Trebuchet MS"/>
              <a:sym typeface="Trebuchet MS"/>
            </a:endParaRPr>
          </a:p>
        </p:txBody>
      </p:sp>
      <p:grpSp>
        <p:nvGrpSpPr>
          <p:cNvPr id="176" name="Google Shape;176;p23"/>
          <p:cNvGrpSpPr/>
          <p:nvPr/>
        </p:nvGrpSpPr>
        <p:grpSpPr>
          <a:xfrm>
            <a:off x="0" y="0"/>
            <a:ext cx="1433700" cy="1433700"/>
            <a:chOff x="87840" y="134578"/>
            <a:chExt cx="1433700" cy="1433700"/>
          </a:xfrm>
        </p:grpSpPr>
        <p:sp>
          <p:nvSpPr>
            <p:cNvPr id="177" name="Google Shape;177;p23"/>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78" name="Google Shape;178;p23"/>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179" name="Google Shape;179;p23"/>
          <p:cNvSpPr txBox="1"/>
          <p:nvPr/>
        </p:nvSpPr>
        <p:spPr>
          <a:xfrm>
            <a:off x="3148325" y="2704425"/>
            <a:ext cx="5586600" cy="3000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700"/>
              </a:spcBef>
              <a:spcAft>
                <a:spcPts val="0"/>
              </a:spcAft>
              <a:buNone/>
            </a:pPr>
            <a:r>
              <a:rPr lang="en-US" sz="2800">
                <a:solidFill>
                  <a:schemeClr val="dk1"/>
                </a:solidFill>
                <a:latin typeface="Trebuchet MS"/>
                <a:ea typeface="Trebuchet MS"/>
                <a:cs typeface="Trebuchet MS"/>
                <a:sym typeface="Trebuchet MS"/>
              </a:rPr>
              <a:t>Key Words: explain, understand, describe, identify, define, label, recognize, know, match, choose, tell, recall, select</a:t>
            </a:r>
            <a:endParaRPr sz="2800">
              <a:solidFill>
                <a:schemeClr val="dk1"/>
              </a:solidFill>
              <a:latin typeface="Trebuchet MS"/>
              <a:ea typeface="Trebuchet MS"/>
              <a:cs typeface="Trebuchet MS"/>
              <a:sym typeface="Trebuchet MS"/>
            </a:endParaRPr>
          </a:p>
        </p:txBody>
      </p:sp>
      <p:pic>
        <p:nvPicPr>
          <p:cNvPr id="180" name="Google Shape;180;p23"/>
          <p:cNvPicPr preferRelativeResize="0"/>
          <p:nvPr/>
        </p:nvPicPr>
        <p:blipFill rotWithShape="1">
          <a:blip r:embed="rId4">
            <a:alphaModFix/>
          </a:blip>
          <a:srcRect b="8667"/>
          <a:stretch/>
        </p:blipFill>
        <p:spPr>
          <a:xfrm>
            <a:off x="712025" y="3238150"/>
            <a:ext cx="2344427" cy="1754199"/>
          </a:xfrm>
          <a:prstGeom prst="rect">
            <a:avLst/>
          </a:prstGeom>
          <a:noFill/>
          <a:ln>
            <a:noFill/>
          </a:ln>
        </p:spPr>
      </p:pic>
      <p:sp>
        <p:nvSpPr>
          <p:cNvPr id="181" name="Google Shape;181;p23"/>
          <p:cNvSpPr txBox="1"/>
          <p:nvPr/>
        </p:nvSpPr>
        <p:spPr>
          <a:xfrm>
            <a:off x="712025" y="1433700"/>
            <a:ext cx="8022900" cy="1433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700"/>
              </a:spcBef>
              <a:spcAft>
                <a:spcPts val="0"/>
              </a:spcAft>
              <a:buClr>
                <a:schemeClr val="dk1"/>
              </a:buClr>
              <a:buSzPts val="1100"/>
              <a:buFont typeface="Arial"/>
              <a:buNone/>
            </a:pPr>
            <a:r>
              <a:rPr lang="en-US" sz="3000" b="1" u="sng">
                <a:solidFill>
                  <a:schemeClr val="dk1"/>
                </a:solidFill>
                <a:latin typeface="Trebuchet MS"/>
                <a:ea typeface="Trebuchet MS"/>
                <a:cs typeface="Trebuchet MS"/>
                <a:sym typeface="Trebuchet MS"/>
              </a:rPr>
              <a:t>Knowledge</a:t>
            </a:r>
            <a:r>
              <a:rPr lang="en-US" sz="3000">
                <a:solidFill>
                  <a:schemeClr val="dk1"/>
                </a:solidFill>
                <a:latin typeface="Trebuchet MS"/>
                <a:ea typeface="Trebuchet MS"/>
                <a:cs typeface="Trebuchet MS"/>
                <a:sym typeface="Trebuchet MS"/>
              </a:rPr>
              <a:t>:  basic information, content, facts, ideas</a:t>
            </a:r>
            <a:endParaRPr>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txBox="1">
            <a:spLocks noGrp="1"/>
          </p:cNvSpPr>
          <p:nvPr>
            <p:ph type="title"/>
          </p:nvPr>
        </p:nvSpPr>
        <p:spPr>
          <a:xfrm>
            <a:off x="1512550" y="362875"/>
            <a:ext cx="7631400" cy="72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Trebuchet MS"/>
                <a:ea typeface="Trebuchet MS"/>
                <a:cs typeface="Trebuchet MS"/>
                <a:sym typeface="Trebuchet MS"/>
              </a:rPr>
              <a:t>Step 1 Example: 4th Grade History</a:t>
            </a:r>
            <a:endParaRPr sz="3600">
              <a:latin typeface="Trebuchet MS"/>
              <a:ea typeface="Trebuchet MS"/>
              <a:cs typeface="Trebuchet MS"/>
              <a:sym typeface="Trebuchet MS"/>
            </a:endParaRPr>
          </a:p>
        </p:txBody>
      </p:sp>
      <p:grpSp>
        <p:nvGrpSpPr>
          <p:cNvPr id="188" name="Google Shape;188;p24"/>
          <p:cNvGrpSpPr/>
          <p:nvPr/>
        </p:nvGrpSpPr>
        <p:grpSpPr>
          <a:xfrm>
            <a:off x="0" y="0"/>
            <a:ext cx="1433700" cy="1433700"/>
            <a:chOff x="87840" y="134578"/>
            <a:chExt cx="1433700" cy="1433700"/>
          </a:xfrm>
        </p:grpSpPr>
        <p:sp>
          <p:nvSpPr>
            <p:cNvPr id="189" name="Google Shape;189;p24"/>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90" name="Google Shape;190;p24"/>
            <p:cNvPicPr preferRelativeResize="0"/>
            <p:nvPr/>
          </p:nvPicPr>
          <p:blipFill rotWithShape="1">
            <a:blip r:embed="rId3">
              <a:alphaModFix/>
            </a:blip>
            <a:srcRect/>
            <a:stretch/>
          </p:blipFill>
          <p:spPr>
            <a:xfrm>
              <a:off x="118809" y="134578"/>
              <a:ext cx="1371670" cy="1371670"/>
            </a:xfrm>
            <a:prstGeom prst="rect">
              <a:avLst/>
            </a:prstGeom>
            <a:noFill/>
            <a:ln>
              <a:noFill/>
            </a:ln>
          </p:spPr>
        </p:pic>
      </p:grpSp>
      <p:graphicFrame>
        <p:nvGraphicFramePr>
          <p:cNvPr id="191" name="Google Shape;191;p24"/>
          <p:cNvGraphicFramePr/>
          <p:nvPr/>
        </p:nvGraphicFramePr>
        <p:xfrm>
          <a:off x="83363" y="1257000"/>
          <a:ext cx="8977250" cy="5488675"/>
        </p:xfrm>
        <a:graphic>
          <a:graphicData uri="http://schemas.openxmlformats.org/drawingml/2006/table">
            <a:tbl>
              <a:tblPr>
                <a:noFill/>
                <a:tableStyleId>{CFEEF4F4-F9E7-45EB-8934-33F1B3D26B53}</a:tableStyleId>
              </a:tblPr>
              <a:tblGrid>
                <a:gridCol w="1955925"/>
                <a:gridCol w="3930450"/>
                <a:gridCol w="3090875"/>
              </a:tblGrid>
              <a:tr h="1909050">
                <a:tc gridSpan="3">
                  <a:txBody>
                    <a:bodyPr/>
                    <a:lstStyle/>
                    <a:p>
                      <a:pPr marL="228600" lvl="0" indent="-228600" algn="l" rtl="0">
                        <a:spcBef>
                          <a:spcPts val="0"/>
                        </a:spcBef>
                        <a:spcAft>
                          <a:spcPts val="0"/>
                        </a:spcAft>
                        <a:buNone/>
                      </a:pPr>
                      <a:r>
                        <a:rPr lang="en-US" sz="1300" b="1">
                          <a:latin typeface="Trebuchet MS"/>
                          <a:ea typeface="Trebuchet MS"/>
                          <a:cs typeface="Trebuchet MS"/>
                          <a:sym typeface="Trebuchet MS"/>
                        </a:rPr>
                        <a:t>Prepared Graduates: </a:t>
                      </a:r>
                      <a:endParaRPr sz="1300" b="1">
                        <a:latin typeface="Trebuchet MS"/>
                        <a:ea typeface="Trebuchet MS"/>
                        <a:cs typeface="Trebuchet MS"/>
                        <a:sym typeface="Trebuchet MS"/>
                      </a:endParaRPr>
                    </a:p>
                    <a:p>
                      <a:pPr marL="457200" lvl="0" indent="-228600" algn="l" rtl="0">
                        <a:spcBef>
                          <a:spcPts val="0"/>
                        </a:spcBef>
                        <a:spcAft>
                          <a:spcPts val="0"/>
                        </a:spcAft>
                        <a:buNone/>
                      </a:pPr>
                      <a:r>
                        <a:rPr lang="en-US" sz="1300">
                          <a:latin typeface="Trebuchet MS"/>
                          <a:ea typeface="Trebuchet MS"/>
                          <a:cs typeface="Trebuchet MS"/>
                          <a:sym typeface="Trebuchet MS"/>
                        </a:rPr>
                        <a:t>2.  Analyze historical time periods and patterns of continuity and change, through multiple perspectives, within and among cultures and societies.</a:t>
                      </a:r>
                      <a:endParaRPr sz="1300">
                        <a:latin typeface="Trebuchet MS"/>
                        <a:ea typeface="Trebuchet MS"/>
                        <a:cs typeface="Trebuchet MS"/>
                        <a:sym typeface="Trebuchet MS"/>
                      </a:endParaRPr>
                    </a:p>
                    <a:p>
                      <a:pPr marL="457200" lvl="0" indent="-457200" algn="l" rtl="0">
                        <a:spcBef>
                          <a:spcPts val="0"/>
                        </a:spcBef>
                        <a:spcAft>
                          <a:spcPts val="0"/>
                        </a:spcAft>
                        <a:buNone/>
                      </a:pPr>
                      <a:r>
                        <a:rPr lang="en-US" sz="1300" b="1">
                          <a:latin typeface="Trebuchet MS"/>
                          <a:ea typeface="Trebuchet MS"/>
                          <a:cs typeface="Trebuchet MS"/>
                          <a:sym typeface="Trebuchet MS"/>
                        </a:rPr>
                        <a:t>Grade Level Expectation:</a:t>
                      </a:r>
                      <a:endParaRPr sz="1300" b="1">
                        <a:latin typeface="Trebuchet MS"/>
                        <a:ea typeface="Trebuchet MS"/>
                        <a:cs typeface="Trebuchet MS"/>
                        <a:sym typeface="Trebuchet MS"/>
                      </a:endParaRPr>
                    </a:p>
                    <a:p>
                      <a:pPr marL="457200" lvl="0" indent="-228600" algn="l" rtl="0">
                        <a:spcBef>
                          <a:spcPts val="0"/>
                        </a:spcBef>
                        <a:spcAft>
                          <a:spcPts val="0"/>
                        </a:spcAft>
                        <a:buNone/>
                      </a:pPr>
                      <a:r>
                        <a:rPr lang="en-US" sz="1300">
                          <a:latin typeface="Trebuchet MS"/>
                          <a:ea typeface="Trebuchet MS"/>
                          <a:cs typeface="Trebuchet MS"/>
                          <a:sym typeface="Trebuchet MS"/>
                        </a:rPr>
                        <a:t>2.  The historical eras, individuals, groups, ideas, and themes in Colorado history and their relationship to key events in the United States within the same historical period.</a:t>
                      </a:r>
                      <a:endParaRPr sz="1300">
                        <a:latin typeface="Trebuchet MS"/>
                        <a:ea typeface="Trebuchet MS"/>
                        <a:cs typeface="Trebuchet MS"/>
                        <a:sym typeface="Trebuchet MS"/>
                      </a:endParaRPr>
                    </a:p>
                    <a:p>
                      <a:pPr marL="0" lvl="0" indent="0" algn="l" rtl="0">
                        <a:spcBef>
                          <a:spcPts val="0"/>
                        </a:spcBef>
                        <a:spcAft>
                          <a:spcPts val="0"/>
                        </a:spcAft>
                        <a:buNone/>
                      </a:pPr>
                      <a:r>
                        <a:rPr lang="en-US" sz="1300" b="1">
                          <a:latin typeface="Trebuchet MS"/>
                          <a:ea typeface="Trebuchet MS"/>
                          <a:cs typeface="Trebuchet MS"/>
                          <a:sym typeface="Trebuchet MS"/>
                        </a:rPr>
                        <a:t>Evidence Outcome:</a:t>
                      </a:r>
                      <a:endParaRPr sz="1300" b="1">
                        <a:latin typeface="Trebuchet MS"/>
                        <a:ea typeface="Trebuchet MS"/>
                        <a:cs typeface="Trebuchet MS"/>
                        <a:sym typeface="Trebuchet MS"/>
                      </a:endParaRPr>
                    </a:p>
                    <a:p>
                      <a:pPr marL="514350" lvl="0" indent="-171450" algn="l" rtl="0">
                        <a:spcBef>
                          <a:spcPts val="0"/>
                        </a:spcBef>
                        <a:spcAft>
                          <a:spcPts val="0"/>
                        </a:spcAft>
                        <a:buNone/>
                      </a:pPr>
                      <a:r>
                        <a:rPr lang="en-US" sz="1300">
                          <a:latin typeface="Trebuchet MS"/>
                          <a:ea typeface="Trebuchet MS"/>
                          <a:cs typeface="Trebuchet MS"/>
                          <a:sym typeface="Trebuchet MS"/>
                        </a:rPr>
                        <a:t>c. Describe both past and present interactions among the people and cultures in Colorado. For example: American Indians, Spanish explorers, trappers/traders, and settlers after westward expansion.</a:t>
                      </a:r>
                      <a:endParaRPr sz="1300">
                        <a:latin typeface="Trebuchet MS"/>
                        <a:ea typeface="Trebuchet MS"/>
                        <a:cs typeface="Trebuchet MS"/>
                        <a:sym typeface="Trebuchet MS"/>
                      </a:endParaRPr>
                    </a:p>
                  </a:txBody>
                  <a:tcPr marL="114300" marR="91425" marT="91425" marB="91425"/>
                </a:tc>
                <a:tc hMerge="1">
                  <a:txBody>
                    <a:bodyPr/>
                    <a:lstStyle/>
                    <a:p>
                      <a:endParaRPr lang="en-US"/>
                    </a:p>
                  </a:txBody>
                  <a:tcPr/>
                </a:tc>
                <a:tc hMerge="1">
                  <a:txBody>
                    <a:bodyPr/>
                    <a:lstStyle/>
                    <a:p>
                      <a:endParaRPr lang="en-US"/>
                    </a:p>
                  </a:txBody>
                  <a:tcPr/>
                </a:tc>
              </a:tr>
              <a:tr h="1218875">
                <a:tc>
                  <a:txBody>
                    <a:bodyPr/>
                    <a:lstStyle/>
                    <a:p>
                      <a:pPr marL="0" lvl="0" indent="0" algn="l" rtl="0">
                        <a:spcBef>
                          <a:spcPts val="0"/>
                        </a:spcBef>
                        <a:spcAft>
                          <a:spcPts val="0"/>
                        </a:spcAft>
                        <a:buClr>
                          <a:schemeClr val="dk1"/>
                        </a:buClr>
                        <a:buSzPts val="1100"/>
                        <a:buFont typeface="Arial"/>
                        <a:buNone/>
                      </a:pPr>
                      <a:r>
                        <a:rPr lang="en-US" sz="1200">
                          <a:solidFill>
                            <a:schemeClr val="dk1"/>
                          </a:solidFill>
                          <a:latin typeface="Trebuchet MS"/>
                          <a:ea typeface="Trebuchet MS"/>
                          <a:cs typeface="Trebuchet MS"/>
                          <a:sym typeface="Trebuchet MS"/>
                        </a:rPr>
                        <a:t>What </a:t>
                      </a:r>
                      <a:r>
                        <a:rPr lang="en-US" sz="1200" u="sng">
                          <a:solidFill>
                            <a:schemeClr val="dk1"/>
                          </a:solidFill>
                          <a:latin typeface="Trebuchet MS"/>
                          <a:ea typeface="Trebuchet MS"/>
                          <a:cs typeface="Trebuchet MS"/>
                          <a:sym typeface="Trebuchet MS"/>
                        </a:rPr>
                        <a:t>knowledge</a:t>
                      </a:r>
                      <a:r>
                        <a:rPr lang="en-US" sz="1200">
                          <a:solidFill>
                            <a:schemeClr val="dk1"/>
                          </a:solidFill>
                          <a:latin typeface="Trebuchet MS"/>
                          <a:ea typeface="Trebuchet MS"/>
                          <a:cs typeface="Trebuchet MS"/>
                          <a:sym typeface="Trebuchet MS"/>
                        </a:rPr>
                        <a:t> is required to demonstrate mastery on this EO?</a:t>
                      </a:r>
                      <a:endParaRPr sz="1200">
                        <a:latin typeface="Trebuchet MS"/>
                        <a:ea typeface="Trebuchet MS"/>
                        <a:cs typeface="Trebuchet MS"/>
                        <a:sym typeface="Trebuchet MS"/>
                      </a:endParaRPr>
                    </a:p>
                  </a:txBody>
                  <a:tcPr marL="91425" marR="91425" marT="91425" marB="91425"/>
                </a:tc>
                <a:tc>
                  <a:txBody>
                    <a:bodyPr/>
                    <a:lstStyle/>
                    <a:p>
                      <a:pPr marL="114300" lvl="0" indent="-114300" algn="l" rtl="0">
                        <a:spcBef>
                          <a:spcPts val="0"/>
                        </a:spcBef>
                        <a:spcAft>
                          <a:spcPts val="0"/>
                        </a:spcAft>
                        <a:buNone/>
                      </a:pPr>
                      <a:r>
                        <a:rPr lang="en-US" sz="1200" i="1">
                          <a:latin typeface="Trebuchet MS"/>
                          <a:ea typeface="Trebuchet MS"/>
                          <a:cs typeface="Trebuchet MS"/>
                          <a:sym typeface="Trebuchet MS"/>
                        </a:rPr>
                        <a:t>Vocabulary: </a:t>
                      </a:r>
                      <a:r>
                        <a:rPr lang="en-US" sz="1200">
                          <a:latin typeface="Trebuchet MS"/>
                          <a:ea typeface="Trebuchet MS"/>
                          <a:cs typeface="Trebuchet MS"/>
                          <a:sym typeface="Trebuchet MS"/>
                        </a:rPr>
                        <a:t>interaction, culture, trapper, trader, exploration/explorer </a:t>
                      </a:r>
                      <a:endParaRPr sz="1200">
                        <a:latin typeface="Trebuchet MS"/>
                        <a:ea typeface="Trebuchet MS"/>
                        <a:cs typeface="Trebuchet MS"/>
                        <a:sym typeface="Trebuchet MS"/>
                      </a:endParaRPr>
                    </a:p>
                    <a:p>
                      <a:pPr marL="0" lvl="0" indent="0" algn="l" rtl="0">
                        <a:spcBef>
                          <a:spcPts val="0"/>
                        </a:spcBef>
                        <a:spcAft>
                          <a:spcPts val="0"/>
                        </a:spcAft>
                        <a:buNone/>
                      </a:pPr>
                      <a:r>
                        <a:rPr lang="en-US" sz="1200" i="1">
                          <a:latin typeface="Trebuchet MS"/>
                          <a:ea typeface="Trebuchet MS"/>
                          <a:cs typeface="Trebuchet MS"/>
                          <a:sym typeface="Trebuchet MS"/>
                        </a:rPr>
                        <a:t>Know:</a:t>
                      </a:r>
                      <a:r>
                        <a:rPr lang="en-US" sz="1200">
                          <a:latin typeface="Trebuchet MS"/>
                          <a:ea typeface="Trebuchet MS"/>
                          <a:cs typeface="Trebuchet MS"/>
                          <a:sym typeface="Trebuchet MS"/>
                        </a:rPr>
                        <a:t> </a:t>
                      </a:r>
                      <a:r>
                        <a:rPr lang="en-US" sz="1200">
                          <a:solidFill>
                            <a:schemeClr val="dk1"/>
                          </a:solidFill>
                          <a:latin typeface="Trebuchet MS"/>
                          <a:ea typeface="Trebuchet MS"/>
                          <a:cs typeface="Trebuchet MS"/>
                          <a:sym typeface="Trebuchet MS"/>
                        </a:rPr>
                        <a:t>Spanish explorers, such as Francisco Dominguez &amp; Silvestre Escalante, brought changes to the lives of Colorado’s Indian Tribes through the introduction of new animals and diseases like smallpox.</a:t>
                      </a:r>
                      <a:r>
                        <a:rPr lang="en-US" sz="1200">
                          <a:latin typeface="Trebuchet MS"/>
                          <a:ea typeface="Trebuchet MS"/>
                          <a:cs typeface="Trebuchet MS"/>
                          <a:sym typeface="Trebuchet MS"/>
                        </a:rPr>
                        <a:t> </a:t>
                      </a:r>
                      <a:endParaRPr sz="1200">
                        <a:latin typeface="Trebuchet MS"/>
                        <a:ea typeface="Trebuchet MS"/>
                        <a:cs typeface="Trebuchet MS"/>
                        <a:sym typeface="Trebuchet MS"/>
                      </a:endParaRPr>
                    </a:p>
                  </a:txBody>
                  <a:tcPr marL="91425" marR="91425" marT="91425" marB="91425"/>
                </a:tc>
                <a:tc rowSpan="4">
                  <a:txBody>
                    <a:bodyPr/>
                    <a:lstStyle/>
                    <a:p>
                      <a:pPr marL="0" lvl="0" indent="0" algn="l" rtl="0">
                        <a:spcBef>
                          <a:spcPts val="0"/>
                        </a:spcBef>
                        <a:spcAft>
                          <a:spcPts val="0"/>
                        </a:spcAft>
                        <a:buNone/>
                      </a:pPr>
                      <a:r>
                        <a:rPr lang="en-US" sz="1200" i="1">
                          <a:latin typeface="Trebuchet MS"/>
                          <a:ea typeface="Trebuchet MS"/>
                          <a:cs typeface="Trebuchet MS"/>
                          <a:sym typeface="Trebuchet MS"/>
                        </a:rPr>
                        <a:t>Academic Context &amp; Connections:</a:t>
                      </a:r>
                      <a:endParaRPr sz="1200" i="1">
                        <a:latin typeface="Trebuchet MS"/>
                        <a:ea typeface="Trebuchet MS"/>
                        <a:cs typeface="Trebuchet MS"/>
                        <a:sym typeface="Trebuchet MS"/>
                      </a:endParaRPr>
                    </a:p>
                    <a:p>
                      <a:pPr marL="0" lvl="0" indent="0" algn="l" rtl="0">
                        <a:spcBef>
                          <a:spcPts val="0"/>
                        </a:spcBef>
                        <a:spcAft>
                          <a:spcPts val="0"/>
                        </a:spcAft>
                        <a:buNone/>
                      </a:pPr>
                      <a:endParaRPr sz="1200" i="1">
                        <a:latin typeface="Trebuchet MS"/>
                        <a:ea typeface="Trebuchet MS"/>
                        <a:cs typeface="Trebuchet MS"/>
                        <a:sym typeface="Trebuchet MS"/>
                      </a:endParaRPr>
                    </a:p>
                    <a:p>
                      <a:pPr marL="0" lvl="0" indent="0" algn="l" rtl="0">
                        <a:spcBef>
                          <a:spcPts val="0"/>
                        </a:spcBef>
                        <a:spcAft>
                          <a:spcPts val="0"/>
                        </a:spcAft>
                        <a:buNone/>
                      </a:pPr>
                      <a:r>
                        <a:rPr lang="en-US" sz="1200" i="1">
                          <a:solidFill>
                            <a:schemeClr val="dk1"/>
                          </a:solidFill>
                          <a:latin typeface="Trebuchet MS"/>
                          <a:ea typeface="Trebuchet MS"/>
                          <a:cs typeface="Trebuchet MS"/>
                          <a:sym typeface="Trebuchet MS"/>
                        </a:rPr>
                        <a:t>Essential Skills: </a:t>
                      </a:r>
                      <a:r>
                        <a:rPr lang="en-US" sz="1200">
                          <a:solidFill>
                            <a:schemeClr val="dk1"/>
                          </a:solidFill>
                          <a:latin typeface="Trebuchet MS"/>
                          <a:ea typeface="Trebuchet MS"/>
                          <a:cs typeface="Trebuchet MS"/>
                          <a:sym typeface="Trebuchet MS"/>
                        </a:rPr>
                        <a:t>Recognize and describe cause-and-effect relationships within Colorado history and draw conclusions about how various events and people affected the development of the state. (Entrepreneurial Skills: Inquiry/Analysis)</a:t>
                      </a:r>
                      <a:endParaRPr sz="1200" i="1">
                        <a:latin typeface="Trebuchet MS"/>
                        <a:ea typeface="Trebuchet MS"/>
                        <a:cs typeface="Trebuchet MS"/>
                        <a:sym typeface="Trebuchet MS"/>
                      </a:endParaRPr>
                    </a:p>
                    <a:p>
                      <a:pPr marL="0" lvl="0" indent="0" algn="l" rtl="0">
                        <a:spcBef>
                          <a:spcPts val="0"/>
                        </a:spcBef>
                        <a:spcAft>
                          <a:spcPts val="0"/>
                        </a:spcAft>
                        <a:buNone/>
                      </a:pPr>
                      <a:endParaRPr sz="1200">
                        <a:latin typeface="Trebuchet MS"/>
                        <a:ea typeface="Trebuchet MS"/>
                        <a:cs typeface="Trebuchet MS"/>
                        <a:sym typeface="Trebuchet MS"/>
                      </a:endParaRPr>
                    </a:p>
                  </a:txBody>
                  <a:tcPr marL="91425" marR="91425" marT="91425" marB="91425"/>
                </a:tc>
              </a:tr>
              <a:tr h="698675">
                <a:tc>
                  <a:txBody>
                    <a:bodyPr/>
                    <a:lstStyle/>
                    <a:p>
                      <a:pPr marL="0" lvl="0" indent="0" algn="l" rtl="0">
                        <a:spcBef>
                          <a:spcPts val="0"/>
                        </a:spcBef>
                        <a:spcAft>
                          <a:spcPts val="0"/>
                        </a:spcAft>
                        <a:buClr>
                          <a:schemeClr val="dk1"/>
                        </a:buClr>
                        <a:buSzPts val="1100"/>
                        <a:buFont typeface="Arial"/>
                        <a:buNone/>
                      </a:pPr>
                      <a:r>
                        <a:rPr lang="en-US" sz="1200">
                          <a:solidFill>
                            <a:schemeClr val="dk1"/>
                          </a:solidFill>
                          <a:latin typeface="Trebuchet MS"/>
                          <a:ea typeface="Trebuchet MS"/>
                          <a:cs typeface="Trebuchet MS"/>
                          <a:sym typeface="Trebuchet MS"/>
                        </a:rPr>
                        <a:t>What </a:t>
                      </a:r>
                      <a:r>
                        <a:rPr lang="en-US" sz="1200" u="sng">
                          <a:solidFill>
                            <a:schemeClr val="dk1"/>
                          </a:solidFill>
                          <a:latin typeface="Trebuchet MS"/>
                          <a:ea typeface="Trebuchet MS"/>
                          <a:cs typeface="Trebuchet MS"/>
                          <a:sym typeface="Trebuchet MS"/>
                        </a:rPr>
                        <a:t>understandings</a:t>
                      </a:r>
                      <a:r>
                        <a:rPr lang="en-US" sz="1200">
                          <a:solidFill>
                            <a:schemeClr val="dk1"/>
                          </a:solidFill>
                          <a:latin typeface="Trebuchet MS"/>
                          <a:ea typeface="Trebuchet MS"/>
                          <a:cs typeface="Trebuchet MS"/>
                          <a:sym typeface="Trebuchet MS"/>
                        </a:rPr>
                        <a:t> will they need to master?</a:t>
                      </a:r>
                      <a:endParaRPr sz="1200">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endParaRPr sz="1200">
                        <a:latin typeface="Trebuchet MS"/>
                        <a:ea typeface="Trebuchet MS"/>
                        <a:cs typeface="Trebuchet MS"/>
                        <a:sym typeface="Trebuchet MS"/>
                      </a:endParaRPr>
                    </a:p>
                  </a:txBody>
                  <a:tcPr marL="91425" marR="91425" marT="91425" marB="91425"/>
                </a:tc>
                <a:tc vMerge="1">
                  <a:txBody>
                    <a:bodyPr/>
                    <a:lstStyle/>
                    <a:p>
                      <a:endParaRPr lang="en-US"/>
                    </a:p>
                  </a:txBody>
                  <a:tcPr/>
                </a:tc>
              </a:tr>
              <a:tr h="698675">
                <a:tc>
                  <a:txBody>
                    <a:bodyPr/>
                    <a:lstStyle/>
                    <a:p>
                      <a:pPr marL="0" lvl="0" indent="0" algn="l" rtl="0">
                        <a:spcBef>
                          <a:spcPts val="0"/>
                        </a:spcBef>
                        <a:spcAft>
                          <a:spcPts val="0"/>
                        </a:spcAft>
                        <a:buNone/>
                      </a:pPr>
                      <a:r>
                        <a:rPr lang="en-US" sz="1200">
                          <a:latin typeface="Trebuchet MS"/>
                          <a:ea typeface="Trebuchet MS"/>
                          <a:cs typeface="Trebuchet MS"/>
                          <a:sym typeface="Trebuchet MS"/>
                        </a:rPr>
                        <a:t>What </a:t>
                      </a:r>
                      <a:r>
                        <a:rPr lang="en-US" sz="1200" u="sng">
                          <a:latin typeface="Trebuchet MS"/>
                          <a:ea typeface="Trebuchet MS"/>
                          <a:cs typeface="Trebuchet MS"/>
                          <a:sym typeface="Trebuchet MS"/>
                        </a:rPr>
                        <a:t>skills</a:t>
                      </a:r>
                      <a:r>
                        <a:rPr lang="en-US" sz="1200">
                          <a:latin typeface="Trebuchet MS"/>
                          <a:ea typeface="Trebuchet MS"/>
                          <a:cs typeface="Trebuchet MS"/>
                          <a:sym typeface="Trebuchet MS"/>
                        </a:rPr>
                        <a:t> will they need to apply to demonstrate mastery?</a:t>
                      </a:r>
                      <a:endParaRPr sz="1200">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endParaRPr sz="1200">
                        <a:latin typeface="Trebuchet MS"/>
                        <a:ea typeface="Trebuchet MS"/>
                        <a:cs typeface="Trebuchet MS"/>
                        <a:sym typeface="Trebuchet MS"/>
                      </a:endParaRPr>
                    </a:p>
                  </a:txBody>
                  <a:tcPr marL="91425" marR="91425" marT="91425" marB="91425"/>
                </a:tc>
                <a:tc vMerge="1">
                  <a:txBody>
                    <a:bodyPr/>
                    <a:lstStyle/>
                    <a:p>
                      <a:endParaRPr lang="en-US"/>
                    </a:p>
                  </a:txBody>
                  <a:tcPr/>
                </a:tc>
              </a:tr>
              <a:tr h="812450">
                <a:tc>
                  <a:txBody>
                    <a:bodyPr/>
                    <a:lstStyle/>
                    <a:p>
                      <a:pPr marL="0" lvl="0" indent="0" algn="l" rtl="0">
                        <a:spcBef>
                          <a:spcPts val="0"/>
                        </a:spcBef>
                        <a:spcAft>
                          <a:spcPts val="0"/>
                        </a:spcAft>
                        <a:buNone/>
                      </a:pPr>
                      <a:r>
                        <a:rPr lang="en-US" sz="1200">
                          <a:latin typeface="Trebuchet MS"/>
                          <a:ea typeface="Trebuchet MS"/>
                          <a:cs typeface="Trebuchet MS"/>
                          <a:sym typeface="Trebuchet MS"/>
                        </a:rPr>
                        <a:t>How might students </a:t>
                      </a:r>
                      <a:r>
                        <a:rPr lang="en-US" sz="1200" u="sng">
                          <a:latin typeface="Trebuchet MS"/>
                          <a:ea typeface="Trebuchet MS"/>
                          <a:cs typeface="Trebuchet MS"/>
                          <a:sym typeface="Trebuchet MS"/>
                        </a:rPr>
                        <a:t>demonstrate</a:t>
                      </a:r>
                      <a:r>
                        <a:rPr lang="en-US" sz="1200">
                          <a:latin typeface="Trebuchet MS"/>
                          <a:ea typeface="Trebuchet MS"/>
                          <a:cs typeface="Trebuchet MS"/>
                          <a:sym typeface="Trebuchet MS"/>
                        </a:rPr>
                        <a:t> the requisite skills?</a:t>
                      </a:r>
                      <a:endParaRPr sz="1200">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endParaRPr sz="1200" i="1">
                        <a:latin typeface="Trebuchet MS"/>
                        <a:ea typeface="Trebuchet MS"/>
                        <a:cs typeface="Trebuchet MS"/>
                        <a:sym typeface="Trebuchet MS"/>
                      </a:endParaRPr>
                    </a:p>
                  </a:txBody>
                  <a:tcPr marL="91425" marR="91425" marT="91425" marB="91425"/>
                </a:tc>
                <a:tc vMerge="1">
                  <a:txBody>
                    <a:bodyPr/>
                    <a:lstStyle/>
                    <a:p>
                      <a:endParaRPr lang="en-US"/>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5"/>
          <p:cNvSpPr txBox="1">
            <a:spLocks noGrp="1"/>
          </p:cNvSpPr>
          <p:nvPr>
            <p:ph type="title"/>
          </p:nvPr>
        </p:nvSpPr>
        <p:spPr>
          <a:xfrm>
            <a:off x="1433700" y="76450"/>
            <a:ext cx="7474500" cy="102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Trebuchet MS"/>
                <a:ea typeface="Trebuchet MS"/>
                <a:cs typeface="Trebuchet MS"/>
                <a:sym typeface="Trebuchet MS"/>
              </a:rPr>
              <a:t>What </a:t>
            </a:r>
            <a:r>
              <a:rPr lang="en-US" sz="3600" b="1" i="1">
                <a:solidFill>
                  <a:schemeClr val="dk1"/>
                </a:solidFill>
                <a:latin typeface="Trebuchet MS"/>
                <a:ea typeface="Trebuchet MS"/>
                <a:cs typeface="Trebuchet MS"/>
                <a:sym typeface="Trebuchet MS"/>
              </a:rPr>
              <a:t>Understandings</a:t>
            </a:r>
            <a:r>
              <a:rPr lang="en-US" sz="3600">
                <a:solidFill>
                  <a:schemeClr val="dk1"/>
                </a:solidFill>
                <a:latin typeface="Trebuchet MS"/>
                <a:ea typeface="Trebuchet MS"/>
                <a:cs typeface="Trebuchet MS"/>
                <a:sym typeface="Trebuchet MS"/>
              </a:rPr>
              <a:t> will they need to master?</a:t>
            </a:r>
            <a:endParaRPr sz="3600">
              <a:latin typeface="Trebuchet MS"/>
              <a:ea typeface="Trebuchet MS"/>
              <a:cs typeface="Trebuchet MS"/>
              <a:sym typeface="Trebuchet MS"/>
            </a:endParaRPr>
          </a:p>
        </p:txBody>
      </p:sp>
      <p:grpSp>
        <p:nvGrpSpPr>
          <p:cNvPr id="198" name="Google Shape;198;p25"/>
          <p:cNvGrpSpPr/>
          <p:nvPr/>
        </p:nvGrpSpPr>
        <p:grpSpPr>
          <a:xfrm>
            <a:off x="0" y="0"/>
            <a:ext cx="1433700" cy="1433700"/>
            <a:chOff x="87840" y="134578"/>
            <a:chExt cx="1433700" cy="1433700"/>
          </a:xfrm>
        </p:grpSpPr>
        <p:sp>
          <p:nvSpPr>
            <p:cNvPr id="199" name="Google Shape;199;p25"/>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200" name="Google Shape;200;p25"/>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201" name="Google Shape;201;p25"/>
          <p:cNvSpPr txBox="1"/>
          <p:nvPr/>
        </p:nvSpPr>
        <p:spPr>
          <a:xfrm>
            <a:off x="712025" y="2773275"/>
            <a:ext cx="5586600" cy="3000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700"/>
              </a:spcBef>
              <a:spcAft>
                <a:spcPts val="0"/>
              </a:spcAft>
              <a:buNone/>
            </a:pPr>
            <a:r>
              <a:rPr lang="en-US" sz="2800">
                <a:solidFill>
                  <a:schemeClr val="dk1"/>
                </a:solidFill>
                <a:latin typeface="Trebuchet MS"/>
                <a:ea typeface="Trebuchet MS"/>
                <a:cs typeface="Trebuchet MS"/>
                <a:sym typeface="Trebuchet MS"/>
              </a:rPr>
              <a:t>Key Words: interpret, translate, organize, describe, classify, generalize, restate, summarize, compare</a:t>
            </a:r>
            <a:endParaRPr sz="2800">
              <a:solidFill>
                <a:schemeClr val="dk1"/>
              </a:solidFill>
              <a:latin typeface="Trebuchet MS"/>
              <a:ea typeface="Trebuchet MS"/>
              <a:cs typeface="Trebuchet MS"/>
              <a:sym typeface="Trebuchet MS"/>
            </a:endParaRPr>
          </a:p>
        </p:txBody>
      </p:sp>
      <p:sp>
        <p:nvSpPr>
          <p:cNvPr id="202" name="Google Shape;202;p25"/>
          <p:cNvSpPr txBox="1"/>
          <p:nvPr/>
        </p:nvSpPr>
        <p:spPr>
          <a:xfrm>
            <a:off x="712025" y="1433700"/>
            <a:ext cx="8022900" cy="1433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700"/>
              </a:spcBef>
              <a:spcAft>
                <a:spcPts val="0"/>
              </a:spcAft>
              <a:buClr>
                <a:schemeClr val="dk1"/>
              </a:buClr>
              <a:buSzPts val="1100"/>
              <a:buFont typeface="Arial"/>
              <a:buNone/>
            </a:pPr>
            <a:r>
              <a:rPr lang="en-US" sz="3000" b="1" u="sng">
                <a:solidFill>
                  <a:schemeClr val="dk1"/>
                </a:solidFill>
                <a:latin typeface="Trebuchet MS"/>
                <a:ea typeface="Trebuchet MS"/>
                <a:cs typeface="Trebuchet MS"/>
                <a:sym typeface="Trebuchet MS"/>
              </a:rPr>
              <a:t>Understandings</a:t>
            </a:r>
            <a:r>
              <a:rPr lang="en-US" sz="3000">
                <a:solidFill>
                  <a:schemeClr val="dk1"/>
                </a:solidFill>
                <a:latin typeface="Trebuchet MS"/>
                <a:ea typeface="Trebuchet MS"/>
                <a:cs typeface="Trebuchet MS"/>
                <a:sym typeface="Trebuchet MS"/>
              </a:rPr>
              <a:t>:  theories, generalizations, big ideas that provide context </a:t>
            </a:r>
            <a:endParaRPr>
              <a:latin typeface="Trebuchet MS"/>
              <a:ea typeface="Trebuchet MS"/>
              <a:cs typeface="Trebuchet MS"/>
              <a:sym typeface="Trebuchet MS"/>
            </a:endParaRPr>
          </a:p>
        </p:txBody>
      </p:sp>
      <p:pic>
        <p:nvPicPr>
          <p:cNvPr id="203" name="Google Shape;203;p25"/>
          <p:cNvPicPr preferRelativeResize="0"/>
          <p:nvPr/>
        </p:nvPicPr>
        <p:blipFill>
          <a:blip r:embed="rId4">
            <a:alphaModFix/>
          </a:blip>
          <a:stretch>
            <a:fillRect/>
          </a:stretch>
        </p:blipFill>
        <p:spPr>
          <a:xfrm>
            <a:off x="6451025" y="3019800"/>
            <a:ext cx="2540575" cy="255118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6"/>
          <p:cNvSpPr txBox="1">
            <a:spLocks noGrp="1"/>
          </p:cNvSpPr>
          <p:nvPr>
            <p:ph type="title"/>
          </p:nvPr>
        </p:nvSpPr>
        <p:spPr>
          <a:xfrm>
            <a:off x="1433700" y="356100"/>
            <a:ext cx="7631400" cy="72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Trebuchet MS"/>
                <a:ea typeface="Trebuchet MS"/>
                <a:cs typeface="Trebuchet MS"/>
                <a:sym typeface="Trebuchet MS"/>
              </a:rPr>
              <a:t>Step 2 Example: 4th Grade History</a:t>
            </a:r>
            <a:endParaRPr sz="3600">
              <a:latin typeface="Trebuchet MS"/>
              <a:ea typeface="Trebuchet MS"/>
              <a:cs typeface="Trebuchet MS"/>
              <a:sym typeface="Trebuchet MS"/>
            </a:endParaRPr>
          </a:p>
        </p:txBody>
      </p:sp>
      <p:grpSp>
        <p:nvGrpSpPr>
          <p:cNvPr id="210" name="Google Shape;210;p26"/>
          <p:cNvGrpSpPr/>
          <p:nvPr/>
        </p:nvGrpSpPr>
        <p:grpSpPr>
          <a:xfrm>
            <a:off x="0" y="0"/>
            <a:ext cx="1433700" cy="1433700"/>
            <a:chOff x="87840" y="134578"/>
            <a:chExt cx="1433700" cy="1433700"/>
          </a:xfrm>
        </p:grpSpPr>
        <p:sp>
          <p:nvSpPr>
            <p:cNvPr id="211" name="Google Shape;211;p26"/>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212" name="Google Shape;212;p26"/>
            <p:cNvPicPr preferRelativeResize="0"/>
            <p:nvPr/>
          </p:nvPicPr>
          <p:blipFill rotWithShape="1">
            <a:blip r:embed="rId3">
              <a:alphaModFix/>
            </a:blip>
            <a:srcRect/>
            <a:stretch/>
          </p:blipFill>
          <p:spPr>
            <a:xfrm>
              <a:off x="118809" y="134578"/>
              <a:ext cx="1371670" cy="1371670"/>
            </a:xfrm>
            <a:prstGeom prst="rect">
              <a:avLst/>
            </a:prstGeom>
            <a:noFill/>
            <a:ln>
              <a:noFill/>
            </a:ln>
          </p:spPr>
        </p:pic>
      </p:grpSp>
      <p:graphicFrame>
        <p:nvGraphicFramePr>
          <p:cNvPr id="213" name="Google Shape;213;p26"/>
          <p:cNvGraphicFramePr/>
          <p:nvPr/>
        </p:nvGraphicFramePr>
        <p:xfrm>
          <a:off x="83363" y="1257000"/>
          <a:ext cx="8977250" cy="5521490"/>
        </p:xfrm>
        <a:graphic>
          <a:graphicData uri="http://schemas.openxmlformats.org/drawingml/2006/table">
            <a:tbl>
              <a:tblPr>
                <a:noFill/>
                <a:tableStyleId>{CFEEF4F4-F9E7-45EB-8934-33F1B3D26B53}</a:tableStyleId>
              </a:tblPr>
              <a:tblGrid>
                <a:gridCol w="1955925"/>
                <a:gridCol w="3930450"/>
                <a:gridCol w="3090875"/>
              </a:tblGrid>
              <a:tr h="1909050">
                <a:tc gridSpan="3">
                  <a:txBody>
                    <a:bodyPr/>
                    <a:lstStyle/>
                    <a:p>
                      <a:pPr marL="228600" lvl="0" indent="-228600" algn="l" rtl="0">
                        <a:spcBef>
                          <a:spcPts val="0"/>
                        </a:spcBef>
                        <a:spcAft>
                          <a:spcPts val="0"/>
                        </a:spcAft>
                        <a:buNone/>
                      </a:pPr>
                      <a:r>
                        <a:rPr lang="en-US" sz="1300" b="1">
                          <a:latin typeface="Trebuchet MS"/>
                          <a:ea typeface="Trebuchet MS"/>
                          <a:cs typeface="Trebuchet MS"/>
                          <a:sym typeface="Trebuchet MS"/>
                        </a:rPr>
                        <a:t>Prepared Graduates: </a:t>
                      </a:r>
                      <a:endParaRPr sz="1300" b="1">
                        <a:latin typeface="Trebuchet MS"/>
                        <a:ea typeface="Trebuchet MS"/>
                        <a:cs typeface="Trebuchet MS"/>
                        <a:sym typeface="Trebuchet MS"/>
                      </a:endParaRPr>
                    </a:p>
                    <a:p>
                      <a:pPr marL="457200" lvl="0" indent="-228600" algn="l" rtl="0">
                        <a:spcBef>
                          <a:spcPts val="0"/>
                        </a:spcBef>
                        <a:spcAft>
                          <a:spcPts val="0"/>
                        </a:spcAft>
                        <a:buNone/>
                      </a:pPr>
                      <a:r>
                        <a:rPr lang="en-US" sz="1300">
                          <a:latin typeface="Trebuchet MS"/>
                          <a:ea typeface="Trebuchet MS"/>
                          <a:cs typeface="Trebuchet MS"/>
                          <a:sym typeface="Trebuchet MS"/>
                        </a:rPr>
                        <a:t>2.  Analyze historical time periods and patterns of continuity and change, through multiple perspectives, within and among cultures and societies.</a:t>
                      </a:r>
                      <a:endParaRPr sz="1300">
                        <a:latin typeface="Trebuchet MS"/>
                        <a:ea typeface="Trebuchet MS"/>
                        <a:cs typeface="Trebuchet MS"/>
                        <a:sym typeface="Trebuchet MS"/>
                      </a:endParaRPr>
                    </a:p>
                    <a:p>
                      <a:pPr marL="457200" lvl="0" indent="-457200" algn="l" rtl="0">
                        <a:spcBef>
                          <a:spcPts val="0"/>
                        </a:spcBef>
                        <a:spcAft>
                          <a:spcPts val="0"/>
                        </a:spcAft>
                        <a:buNone/>
                      </a:pPr>
                      <a:r>
                        <a:rPr lang="en-US" sz="1300" b="1">
                          <a:latin typeface="Trebuchet MS"/>
                          <a:ea typeface="Trebuchet MS"/>
                          <a:cs typeface="Trebuchet MS"/>
                          <a:sym typeface="Trebuchet MS"/>
                        </a:rPr>
                        <a:t>Grade Level Expectation:</a:t>
                      </a:r>
                      <a:endParaRPr sz="1300" b="1">
                        <a:latin typeface="Trebuchet MS"/>
                        <a:ea typeface="Trebuchet MS"/>
                        <a:cs typeface="Trebuchet MS"/>
                        <a:sym typeface="Trebuchet MS"/>
                      </a:endParaRPr>
                    </a:p>
                    <a:p>
                      <a:pPr marL="457200" lvl="0" indent="-228600" algn="l" rtl="0">
                        <a:spcBef>
                          <a:spcPts val="0"/>
                        </a:spcBef>
                        <a:spcAft>
                          <a:spcPts val="0"/>
                        </a:spcAft>
                        <a:buNone/>
                      </a:pPr>
                      <a:r>
                        <a:rPr lang="en-US" sz="1300">
                          <a:latin typeface="Trebuchet MS"/>
                          <a:ea typeface="Trebuchet MS"/>
                          <a:cs typeface="Trebuchet MS"/>
                          <a:sym typeface="Trebuchet MS"/>
                        </a:rPr>
                        <a:t>2.  The historical eras, individuals, groups, ideas, and themes in Colorado history and their relationship to key events in the United States within the same historical period.</a:t>
                      </a:r>
                      <a:endParaRPr sz="1300">
                        <a:latin typeface="Trebuchet MS"/>
                        <a:ea typeface="Trebuchet MS"/>
                        <a:cs typeface="Trebuchet MS"/>
                        <a:sym typeface="Trebuchet MS"/>
                      </a:endParaRPr>
                    </a:p>
                    <a:p>
                      <a:pPr marL="0" lvl="0" indent="0" algn="l" rtl="0">
                        <a:spcBef>
                          <a:spcPts val="0"/>
                        </a:spcBef>
                        <a:spcAft>
                          <a:spcPts val="0"/>
                        </a:spcAft>
                        <a:buNone/>
                      </a:pPr>
                      <a:r>
                        <a:rPr lang="en-US" sz="1300" b="1">
                          <a:latin typeface="Trebuchet MS"/>
                          <a:ea typeface="Trebuchet MS"/>
                          <a:cs typeface="Trebuchet MS"/>
                          <a:sym typeface="Trebuchet MS"/>
                        </a:rPr>
                        <a:t>Evidence Outcome:</a:t>
                      </a:r>
                      <a:endParaRPr sz="1300" b="1">
                        <a:latin typeface="Trebuchet MS"/>
                        <a:ea typeface="Trebuchet MS"/>
                        <a:cs typeface="Trebuchet MS"/>
                        <a:sym typeface="Trebuchet MS"/>
                      </a:endParaRPr>
                    </a:p>
                    <a:p>
                      <a:pPr marL="514350" lvl="0" indent="-171450" algn="l" rtl="0">
                        <a:spcBef>
                          <a:spcPts val="0"/>
                        </a:spcBef>
                        <a:spcAft>
                          <a:spcPts val="0"/>
                        </a:spcAft>
                        <a:buNone/>
                      </a:pPr>
                      <a:r>
                        <a:rPr lang="en-US" sz="1300">
                          <a:latin typeface="Trebuchet MS"/>
                          <a:ea typeface="Trebuchet MS"/>
                          <a:cs typeface="Trebuchet MS"/>
                          <a:sym typeface="Trebuchet MS"/>
                        </a:rPr>
                        <a:t>c. Describe both past and present interactions among the people and cultures in Colorado. For example: American Indians, Spanish explorers, trappers/traders, and settlers after westward expansion.</a:t>
                      </a:r>
                      <a:endParaRPr sz="1300">
                        <a:latin typeface="Trebuchet MS"/>
                        <a:ea typeface="Trebuchet MS"/>
                        <a:cs typeface="Trebuchet MS"/>
                        <a:sym typeface="Trebuchet MS"/>
                      </a:endParaRPr>
                    </a:p>
                  </a:txBody>
                  <a:tcPr marL="114300" marR="91425" marT="91425" marB="91425"/>
                </a:tc>
                <a:tc hMerge="1">
                  <a:txBody>
                    <a:bodyPr/>
                    <a:lstStyle/>
                    <a:p>
                      <a:endParaRPr lang="en-US"/>
                    </a:p>
                  </a:txBody>
                  <a:tcPr/>
                </a:tc>
                <a:tc hMerge="1">
                  <a:txBody>
                    <a:bodyPr/>
                    <a:lstStyle/>
                    <a:p>
                      <a:endParaRPr lang="en-US"/>
                    </a:p>
                  </a:txBody>
                  <a:tcPr/>
                </a:tc>
              </a:tr>
              <a:tr h="1218875">
                <a:tc>
                  <a:txBody>
                    <a:bodyPr/>
                    <a:lstStyle/>
                    <a:p>
                      <a:pPr marL="0" lvl="0" indent="0" algn="l" rtl="0">
                        <a:spcBef>
                          <a:spcPts val="0"/>
                        </a:spcBef>
                        <a:spcAft>
                          <a:spcPts val="0"/>
                        </a:spcAft>
                        <a:buClr>
                          <a:schemeClr val="dk1"/>
                        </a:buClr>
                        <a:buSzPts val="1100"/>
                        <a:buFont typeface="Arial"/>
                        <a:buNone/>
                      </a:pPr>
                      <a:r>
                        <a:rPr lang="en-US" sz="1200">
                          <a:solidFill>
                            <a:schemeClr val="dk1"/>
                          </a:solidFill>
                          <a:latin typeface="Trebuchet MS"/>
                          <a:ea typeface="Trebuchet MS"/>
                          <a:cs typeface="Trebuchet MS"/>
                          <a:sym typeface="Trebuchet MS"/>
                        </a:rPr>
                        <a:t>What </a:t>
                      </a:r>
                      <a:r>
                        <a:rPr lang="en-US" sz="1200" u="sng">
                          <a:solidFill>
                            <a:schemeClr val="dk1"/>
                          </a:solidFill>
                          <a:latin typeface="Trebuchet MS"/>
                          <a:ea typeface="Trebuchet MS"/>
                          <a:cs typeface="Trebuchet MS"/>
                          <a:sym typeface="Trebuchet MS"/>
                        </a:rPr>
                        <a:t>knowledge</a:t>
                      </a:r>
                      <a:r>
                        <a:rPr lang="en-US" sz="1200">
                          <a:solidFill>
                            <a:schemeClr val="dk1"/>
                          </a:solidFill>
                          <a:latin typeface="Trebuchet MS"/>
                          <a:ea typeface="Trebuchet MS"/>
                          <a:cs typeface="Trebuchet MS"/>
                          <a:sym typeface="Trebuchet MS"/>
                        </a:rPr>
                        <a:t> is required to demonstrate mastery on this EO?</a:t>
                      </a:r>
                      <a:endParaRPr sz="1200">
                        <a:latin typeface="Trebuchet MS"/>
                        <a:ea typeface="Trebuchet MS"/>
                        <a:cs typeface="Trebuchet MS"/>
                        <a:sym typeface="Trebuchet MS"/>
                      </a:endParaRPr>
                    </a:p>
                  </a:txBody>
                  <a:tcPr marL="91425" marR="91425" marT="91425" marB="91425"/>
                </a:tc>
                <a:tc>
                  <a:txBody>
                    <a:bodyPr/>
                    <a:lstStyle/>
                    <a:p>
                      <a:pPr marL="114300" lvl="0" indent="-114300" algn="l" rtl="0">
                        <a:spcBef>
                          <a:spcPts val="0"/>
                        </a:spcBef>
                        <a:spcAft>
                          <a:spcPts val="0"/>
                        </a:spcAft>
                        <a:buNone/>
                      </a:pPr>
                      <a:r>
                        <a:rPr lang="en-US" sz="1200" i="1">
                          <a:latin typeface="Trebuchet MS"/>
                          <a:ea typeface="Trebuchet MS"/>
                          <a:cs typeface="Trebuchet MS"/>
                          <a:sym typeface="Trebuchet MS"/>
                        </a:rPr>
                        <a:t>Vocabulary: </a:t>
                      </a:r>
                      <a:r>
                        <a:rPr lang="en-US" sz="1200">
                          <a:latin typeface="Trebuchet MS"/>
                          <a:ea typeface="Trebuchet MS"/>
                          <a:cs typeface="Trebuchet MS"/>
                          <a:sym typeface="Trebuchet MS"/>
                        </a:rPr>
                        <a:t>interaction, culture, trapper, trader, exploration/explorer </a:t>
                      </a:r>
                      <a:endParaRPr sz="1200">
                        <a:latin typeface="Trebuchet MS"/>
                        <a:ea typeface="Trebuchet MS"/>
                        <a:cs typeface="Trebuchet MS"/>
                        <a:sym typeface="Trebuchet MS"/>
                      </a:endParaRPr>
                    </a:p>
                    <a:p>
                      <a:pPr marL="0" lvl="0" indent="0" algn="l" rtl="0">
                        <a:spcBef>
                          <a:spcPts val="0"/>
                        </a:spcBef>
                        <a:spcAft>
                          <a:spcPts val="0"/>
                        </a:spcAft>
                        <a:buNone/>
                      </a:pPr>
                      <a:r>
                        <a:rPr lang="en-US" sz="1200" i="1">
                          <a:latin typeface="Trebuchet MS"/>
                          <a:ea typeface="Trebuchet MS"/>
                          <a:cs typeface="Trebuchet MS"/>
                          <a:sym typeface="Trebuchet MS"/>
                        </a:rPr>
                        <a:t>Know:</a:t>
                      </a:r>
                      <a:r>
                        <a:rPr lang="en-US" sz="1200">
                          <a:latin typeface="Trebuchet MS"/>
                          <a:ea typeface="Trebuchet MS"/>
                          <a:cs typeface="Trebuchet MS"/>
                          <a:sym typeface="Trebuchet MS"/>
                        </a:rPr>
                        <a:t> </a:t>
                      </a:r>
                      <a:r>
                        <a:rPr lang="en-US" sz="1200">
                          <a:solidFill>
                            <a:schemeClr val="dk1"/>
                          </a:solidFill>
                          <a:latin typeface="Trebuchet MS"/>
                          <a:ea typeface="Trebuchet MS"/>
                          <a:cs typeface="Trebuchet MS"/>
                          <a:sym typeface="Trebuchet MS"/>
                        </a:rPr>
                        <a:t>Spanish explorers, such as Francisco Dominguez &amp; Silvestre Escalante, brought changes to the lives of Colorado’s Indian Tribes through the introduction of new animals and diseases like smallpox.</a:t>
                      </a:r>
                      <a:r>
                        <a:rPr lang="en-US" sz="1200">
                          <a:latin typeface="Trebuchet MS"/>
                          <a:ea typeface="Trebuchet MS"/>
                          <a:cs typeface="Trebuchet MS"/>
                          <a:sym typeface="Trebuchet MS"/>
                        </a:rPr>
                        <a:t> </a:t>
                      </a:r>
                      <a:endParaRPr sz="1200">
                        <a:latin typeface="Trebuchet MS"/>
                        <a:ea typeface="Trebuchet MS"/>
                        <a:cs typeface="Trebuchet MS"/>
                        <a:sym typeface="Trebuchet MS"/>
                      </a:endParaRPr>
                    </a:p>
                  </a:txBody>
                  <a:tcPr marL="91425" marR="91425" marT="91425" marB="91425"/>
                </a:tc>
                <a:tc rowSpan="4">
                  <a:txBody>
                    <a:bodyPr/>
                    <a:lstStyle/>
                    <a:p>
                      <a:pPr marL="0" lvl="0" indent="0" algn="l" rtl="0">
                        <a:spcBef>
                          <a:spcPts val="0"/>
                        </a:spcBef>
                        <a:spcAft>
                          <a:spcPts val="0"/>
                        </a:spcAft>
                        <a:buNone/>
                      </a:pPr>
                      <a:r>
                        <a:rPr lang="en-US" sz="1200" i="1">
                          <a:latin typeface="Trebuchet MS"/>
                          <a:ea typeface="Trebuchet MS"/>
                          <a:cs typeface="Trebuchet MS"/>
                          <a:sym typeface="Trebuchet MS"/>
                        </a:rPr>
                        <a:t>Academic Context &amp; Connections:</a:t>
                      </a:r>
                      <a:endParaRPr sz="1200" i="1">
                        <a:latin typeface="Trebuchet MS"/>
                        <a:ea typeface="Trebuchet MS"/>
                        <a:cs typeface="Trebuchet MS"/>
                        <a:sym typeface="Trebuchet MS"/>
                      </a:endParaRPr>
                    </a:p>
                    <a:p>
                      <a:pPr marL="0" lvl="0" indent="0" algn="l" rtl="0">
                        <a:spcBef>
                          <a:spcPts val="0"/>
                        </a:spcBef>
                        <a:spcAft>
                          <a:spcPts val="0"/>
                        </a:spcAft>
                        <a:buNone/>
                      </a:pPr>
                      <a:endParaRPr sz="1200" i="1">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US" sz="1200" i="1">
                          <a:solidFill>
                            <a:schemeClr val="dk1"/>
                          </a:solidFill>
                          <a:latin typeface="Trebuchet MS"/>
                          <a:ea typeface="Trebuchet MS"/>
                          <a:cs typeface="Trebuchet MS"/>
                          <a:sym typeface="Trebuchet MS"/>
                        </a:rPr>
                        <a:t>Essential Skills: </a:t>
                      </a:r>
                      <a:r>
                        <a:rPr lang="en-US" sz="1200">
                          <a:solidFill>
                            <a:schemeClr val="dk1"/>
                          </a:solidFill>
                          <a:latin typeface="Trebuchet MS"/>
                          <a:ea typeface="Trebuchet MS"/>
                          <a:cs typeface="Trebuchet MS"/>
                          <a:sym typeface="Trebuchet MS"/>
                        </a:rPr>
                        <a:t>Recognize and describe cause-and-effect relationships within Colorado history and draw conclusions about how various events and people affected the development of the state. (Entrepreneurial Skills: Inquiry/Analysis)</a:t>
                      </a:r>
                      <a:endParaRPr sz="1200" i="1">
                        <a:latin typeface="Trebuchet MS"/>
                        <a:ea typeface="Trebuchet MS"/>
                        <a:cs typeface="Trebuchet MS"/>
                        <a:sym typeface="Trebuchet MS"/>
                      </a:endParaRPr>
                    </a:p>
                    <a:p>
                      <a:pPr marL="0" lvl="0" indent="0" algn="l" rtl="0">
                        <a:spcBef>
                          <a:spcPts val="0"/>
                        </a:spcBef>
                        <a:spcAft>
                          <a:spcPts val="0"/>
                        </a:spcAft>
                        <a:buNone/>
                      </a:pPr>
                      <a:endParaRPr sz="1200">
                        <a:latin typeface="Trebuchet MS"/>
                        <a:ea typeface="Trebuchet MS"/>
                        <a:cs typeface="Trebuchet MS"/>
                        <a:sym typeface="Trebuchet MS"/>
                      </a:endParaRPr>
                    </a:p>
                  </a:txBody>
                  <a:tcPr marL="91425" marR="91425" marT="91425" marB="91425"/>
                </a:tc>
              </a:tr>
              <a:tr h="698675">
                <a:tc>
                  <a:txBody>
                    <a:bodyPr/>
                    <a:lstStyle/>
                    <a:p>
                      <a:pPr marL="0" lvl="0" indent="0" algn="l" rtl="0">
                        <a:spcBef>
                          <a:spcPts val="0"/>
                        </a:spcBef>
                        <a:spcAft>
                          <a:spcPts val="0"/>
                        </a:spcAft>
                        <a:buClr>
                          <a:schemeClr val="dk1"/>
                        </a:buClr>
                        <a:buSzPts val="1100"/>
                        <a:buFont typeface="Arial"/>
                        <a:buNone/>
                      </a:pPr>
                      <a:r>
                        <a:rPr lang="en-US" sz="1200">
                          <a:solidFill>
                            <a:schemeClr val="dk1"/>
                          </a:solidFill>
                          <a:latin typeface="Trebuchet MS"/>
                          <a:ea typeface="Trebuchet MS"/>
                          <a:cs typeface="Trebuchet MS"/>
                          <a:sym typeface="Trebuchet MS"/>
                        </a:rPr>
                        <a:t>What </a:t>
                      </a:r>
                      <a:r>
                        <a:rPr lang="en-US" sz="1200" u="sng">
                          <a:solidFill>
                            <a:schemeClr val="dk1"/>
                          </a:solidFill>
                          <a:latin typeface="Trebuchet MS"/>
                          <a:ea typeface="Trebuchet MS"/>
                          <a:cs typeface="Trebuchet MS"/>
                          <a:sym typeface="Trebuchet MS"/>
                        </a:rPr>
                        <a:t>understandings</a:t>
                      </a:r>
                      <a:r>
                        <a:rPr lang="en-US" sz="1200">
                          <a:solidFill>
                            <a:schemeClr val="dk1"/>
                          </a:solidFill>
                          <a:latin typeface="Trebuchet MS"/>
                          <a:ea typeface="Trebuchet MS"/>
                          <a:cs typeface="Trebuchet MS"/>
                          <a:sym typeface="Trebuchet MS"/>
                        </a:rPr>
                        <a:t> will they need to master?</a:t>
                      </a:r>
                      <a:endParaRPr sz="1200">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r>
                        <a:rPr lang="en-US" sz="1200" i="1">
                          <a:latin typeface="Trebuchet MS"/>
                          <a:ea typeface="Trebuchet MS"/>
                          <a:cs typeface="Trebuchet MS"/>
                          <a:sym typeface="Trebuchet MS"/>
                        </a:rPr>
                        <a:t>Understand:</a:t>
                      </a:r>
                      <a:r>
                        <a:rPr lang="en-US" sz="1200">
                          <a:latin typeface="Trebuchet MS"/>
                          <a:ea typeface="Trebuchet MS"/>
                          <a:cs typeface="Trebuchet MS"/>
                          <a:sym typeface="Trebuchet MS"/>
                        </a:rPr>
                        <a:t> Explain that the continued influx of people into Colorado changed the nature of the relationships among the peoples of Colorado.</a:t>
                      </a:r>
                      <a:endParaRPr sz="1200">
                        <a:latin typeface="Trebuchet MS"/>
                        <a:ea typeface="Trebuchet MS"/>
                        <a:cs typeface="Trebuchet MS"/>
                        <a:sym typeface="Trebuchet MS"/>
                      </a:endParaRPr>
                    </a:p>
                  </a:txBody>
                  <a:tcPr marL="91425" marR="91425" marT="91425" marB="91425"/>
                </a:tc>
                <a:tc vMerge="1">
                  <a:txBody>
                    <a:bodyPr/>
                    <a:lstStyle/>
                    <a:p>
                      <a:endParaRPr lang="en-US"/>
                    </a:p>
                  </a:txBody>
                  <a:tcPr/>
                </a:tc>
              </a:tr>
              <a:tr h="698675">
                <a:tc>
                  <a:txBody>
                    <a:bodyPr/>
                    <a:lstStyle/>
                    <a:p>
                      <a:pPr marL="0" lvl="0" indent="0" algn="l" rtl="0">
                        <a:spcBef>
                          <a:spcPts val="0"/>
                        </a:spcBef>
                        <a:spcAft>
                          <a:spcPts val="0"/>
                        </a:spcAft>
                        <a:buNone/>
                      </a:pPr>
                      <a:r>
                        <a:rPr lang="en-US" sz="1200">
                          <a:latin typeface="Trebuchet MS"/>
                          <a:ea typeface="Trebuchet MS"/>
                          <a:cs typeface="Trebuchet MS"/>
                          <a:sym typeface="Trebuchet MS"/>
                        </a:rPr>
                        <a:t>What </a:t>
                      </a:r>
                      <a:r>
                        <a:rPr lang="en-US" sz="1200" u="sng">
                          <a:latin typeface="Trebuchet MS"/>
                          <a:ea typeface="Trebuchet MS"/>
                          <a:cs typeface="Trebuchet MS"/>
                          <a:sym typeface="Trebuchet MS"/>
                        </a:rPr>
                        <a:t>skills</a:t>
                      </a:r>
                      <a:r>
                        <a:rPr lang="en-US" sz="1200">
                          <a:latin typeface="Trebuchet MS"/>
                          <a:ea typeface="Trebuchet MS"/>
                          <a:cs typeface="Trebuchet MS"/>
                          <a:sym typeface="Trebuchet MS"/>
                        </a:rPr>
                        <a:t> will they need to apply to demonstrate mastery?</a:t>
                      </a:r>
                      <a:endParaRPr sz="1200">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endParaRPr sz="1200">
                        <a:latin typeface="Trebuchet MS"/>
                        <a:ea typeface="Trebuchet MS"/>
                        <a:cs typeface="Trebuchet MS"/>
                        <a:sym typeface="Trebuchet MS"/>
                      </a:endParaRPr>
                    </a:p>
                  </a:txBody>
                  <a:tcPr marL="91425" marR="91425" marT="91425" marB="91425"/>
                </a:tc>
                <a:tc vMerge="1">
                  <a:txBody>
                    <a:bodyPr/>
                    <a:lstStyle/>
                    <a:p>
                      <a:endParaRPr lang="en-US"/>
                    </a:p>
                  </a:txBody>
                  <a:tcPr/>
                </a:tc>
              </a:tr>
              <a:tr h="812450">
                <a:tc>
                  <a:txBody>
                    <a:bodyPr/>
                    <a:lstStyle/>
                    <a:p>
                      <a:pPr marL="0" lvl="0" indent="0" algn="l" rtl="0">
                        <a:spcBef>
                          <a:spcPts val="0"/>
                        </a:spcBef>
                        <a:spcAft>
                          <a:spcPts val="0"/>
                        </a:spcAft>
                        <a:buNone/>
                      </a:pPr>
                      <a:r>
                        <a:rPr lang="en-US" sz="1200">
                          <a:latin typeface="Trebuchet MS"/>
                          <a:ea typeface="Trebuchet MS"/>
                          <a:cs typeface="Trebuchet MS"/>
                          <a:sym typeface="Trebuchet MS"/>
                        </a:rPr>
                        <a:t>How might students </a:t>
                      </a:r>
                      <a:r>
                        <a:rPr lang="en-US" sz="1200" u="sng">
                          <a:latin typeface="Trebuchet MS"/>
                          <a:ea typeface="Trebuchet MS"/>
                          <a:cs typeface="Trebuchet MS"/>
                          <a:sym typeface="Trebuchet MS"/>
                        </a:rPr>
                        <a:t>demonstrate</a:t>
                      </a:r>
                      <a:r>
                        <a:rPr lang="en-US" sz="1200">
                          <a:latin typeface="Trebuchet MS"/>
                          <a:ea typeface="Trebuchet MS"/>
                          <a:cs typeface="Trebuchet MS"/>
                          <a:sym typeface="Trebuchet MS"/>
                        </a:rPr>
                        <a:t> the requisite skills?</a:t>
                      </a:r>
                      <a:endParaRPr sz="1200">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endParaRPr sz="1200" i="1">
                        <a:latin typeface="Trebuchet MS"/>
                        <a:ea typeface="Trebuchet MS"/>
                        <a:cs typeface="Trebuchet MS"/>
                        <a:sym typeface="Trebuchet MS"/>
                      </a:endParaRPr>
                    </a:p>
                  </a:txBody>
                  <a:tcPr marL="91425" marR="91425" marT="91425" marB="91425"/>
                </a:tc>
                <a:tc vMerge="1">
                  <a:txBody>
                    <a:bodyPr/>
                    <a:lstStyle/>
                    <a:p>
                      <a:endParaRPr lang="en-US"/>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pSp>
        <p:nvGrpSpPr>
          <p:cNvPr id="219" name="Google Shape;219;p27"/>
          <p:cNvGrpSpPr/>
          <p:nvPr/>
        </p:nvGrpSpPr>
        <p:grpSpPr>
          <a:xfrm>
            <a:off x="0" y="0"/>
            <a:ext cx="1433700" cy="1433700"/>
            <a:chOff x="87840" y="134578"/>
            <a:chExt cx="1433700" cy="1433700"/>
          </a:xfrm>
        </p:grpSpPr>
        <p:sp>
          <p:nvSpPr>
            <p:cNvPr id="220" name="Google Shape;220;p27"/>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221" name="Google Shape;221;p27"/>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222" name="Google Shape;222;p27"/>
          <p:cNvSpPr txBox="1">
            <a:spLocks noGrp="1"/>
          </p:cNvSpPr>
          <p:nvPr>
            <p:ph type="title"/>
          </p:nvPr>
        </p:nvSpPr>
        <p:spPr>
          <a:xfrm>
            <a:off x="1281300" y="297450"/>
            <a:ext cx="7795500" cy="686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Trebuchet MS"/>
                <a:ea typeface="Trebuchet MS"/>
                <a:cs typeface="Trebuchet MS"/>
                <a:sym typeface="Trebuchet MS"/>
              </a:rPr>
              <a:t>What </a:t>
            </a:r>
            <a:r>
              <a:rPr lang="en-US" sz="3600" b="1" i="1">
                <a:solidFill>
                  <a:schemeClr val="dk1"/>
                </a:solidFill>
                <a:latin typeface="Trebuchet MS"/>
                <a:ea typeface="Trebuchet MS"/>
                <a:cs typeface="Trebuchet MS"/>
                <a:sym typeface="Trebuchet MS"/>
              </a:rPr>
              <a:t>Skills</a:t>
            </a:r>
            <a:r>
              <a:rPr lang="en-US" sz="3600">
                <a:solidFill>
                  <a:schemeClr val="dk1"/>
                </a:solidFill>
                <a:latin typeface="Trebuchet MS"/>
                <a:ea typeface="Trebuchet MS"/>
                <a:cs typeface="Trebuchet MS"/>
                <a:sym typeface="Trebuchet MS"/>
              </a:rPr>
              <a:t> Will They Need to Master?</a:t>
            </a:r>
            <a:endParaRPr sz="3600">
              <a:latin typeface="Trebuchet MS"/>
              <a:ea typeface="Trebuchet MS"/>
              <a:cs typeface="Trebuchet MS"/>
              <a:sym typeface="Trebuchet MS"/>
            </a:endParaRPr>
          </a:p>
        </p:txBody>
      </p:sp>
      <p:sp>
        <p:nvSpPr>
          <p:cNvPr id="223" name="Google Shape;223;p27"/>
          <p:cNvSpPr txBox="1"/>
          <p:nvPr/>
        </p:nvSpPr>
        <p:spPr>
          <a:xfrm>
            <a:off x="739775" y="1433700"/>
            <a:ext cx="7966800" cy="2237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700"/>
              </a:spcBef>
              <a:spcAft>
                <a:spcPts val="0"/>
              </a:spcAft>
              <a:buNone/>
            </a:pPr>
            <a:r>
              <a:rPr lang="en-US" sz="2800" b="1" u="sng">
                <a:solidFill>
                  <a:schemeClr val="dk1"/>
                </a:solidFill>
                <a:latin typeface="Trebuchet MS"/>
                <a:ea typeface="Trebuchet MS"/>
                <a:cs typeface="Trebuchet MS"/>
                <a:sym typeface="Trebuchet MS"/>
              </a:rPr>
              <a:t>Skills:</a:t>
            </a:r>
            <a:r>
              <a:rPr lang="en-US" sz="2800">
                <a:solidFill>
                  <a:schemeClr val="dk1"/>
                </a:solidFill>
                <a:latin typeface="Trebuchet MS"/>
                <a:ea typeface="Trebuchet MS"/>
                <a:cs typeface="Trebuchet MS"/>
                <a:sym typeface="Trebuchet MS"/>
              </a:rPr>
              <a:t> This includes the thinking skills and mental processes that require skillful application of the knowledge to solve problems, make a decision etc. </a:t>
            </a:r>
            <a:endParaRPr sz="2800">
              <a:solidFill>
                <a:schemeClr val="dk1"/>
              </a:solidFill>
              <a:latin typeface="Trebuchet MS"/>
              <a:ea typeface="Trebuchet MS"/>
              <a:cs typeface="Trebuchet MS"/>
              <a:sym typeface="Trebuchet MS"/>
            </a:endParaRPr>
          </a:p>
        </p:txBody>
      </p:sp>
      <p:sp>
        <p:nvSpPr>
          <p:cNvPr id="224" name="Google Shape;224;p27"/>
          <p:cNvSpPr txBox="1"/>
          <p:nvPr/>
        </p:nvSpPr>
        <p:spPr>
          <a:xfrm>
            <a:off x="1793375" y="3671400"/>
            <a:ext cx="5859600" cy="855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700"/>
              </a:spcBef>
              <a:spcAft>
                <a:spcPts val="0"/>
              </a:spcAft>
              <a:buClr>
                <a:schemeClr val="dk1"/>
              </a:buClr>
              <a:buSzPts val="1100"/>
              <a:buFont typeface="Arial"/>
              <a:buNone/>
            </a:pPr>
            <a:r>
              <a:rPr lang="en-US" sz="2800">
                <a:solidFill>
                  <a:schemeClr val="dk1"/>
                </a:solidFill>
                <a:latin typeface="Trebuchet MS"/>
                <a:ea typeface="Trebuchet MS"/>
                <a:cs typeface="Trebuchet MS"/>
                <a:sym typeface="Trebuchet MS"/>
              </a:rPr>
              <a:t>Key Words: analyze, predict, contrast, synthesize, classify, infer, justify, summarize, solve, use, evaluate, categorize</a:t>
            </a:r>
            <a:endParaRPr sz="2800">
              <a:solidFill>
                <a:schemeClr val="dk1"/>
              </a:solidFill>
              <a:latin typeface="Trebuchet MS"/>
              <a:ea typeface="Trebuchet MS"/>
              <a:cs typeface="Trebuchet MS"/>
              <a:sym typeface="Trebuchet MS"/>
            </a:endParaRPr>
          </a:p>
          <a:p>
            <a:pPr marL="0" lvl="0" indent="0" algn="ctr" rtl="0">
              <a:spcBef>
                <a:spcPts val="0"/>
              </a:spcBef>
              <a:spcAft>
                <a:spcPts val="0"/>
              </a:spcAft>
              <a:buNone/>
            </a:pPr>
            <a:endParaRPr>
              <a:latin typeface="Trebuchet MS"/>
              <a:ea typeface="Trebuchet MS"/>
              <a:cs typeface="Trebuchet MS"/>
              <a:sym typeface="Trebuchet MS"/>
            </a:endParaRPr>
          </a:p>
        </p:txBody>
      </p:sp>
      <p:pic>
        <p:nvPicPr>
          <p:cNvPr id="225" name="Google Shape;225;p27"/>
          <p:cNvPicPr preferRelativeResize="0"/>
          <p:nvPr/>
        </p:nvPicPr>
        <p:blipFill>
          <a:blip r:embed="rId4">
            <a:alphaModFix/>
          </a:blip>
          <a:stretch>
            <a:fillRect/>
          </a:stretch>
        </p:blipFill>
        <p:spPr>
          <a:xfrm>
            <a:off x="151027" y="5258125"/>
            <a:ext cx="1930370" cy="1433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8"/>
          <p:cNvSpPr txBox="1">
            <a:spLocks noGrp="1"/>
          </p:cNvSpPr>
          <p:nvPr>
            <p:ph type="title"/>
          </p:nvPr>
        </p:nvSpPr>
        <p:spPr>
          <a:xfrm>
            <a:off x="1433700" y="356100"/>
            <a:ext cx="7631400" cy="72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Trebuchet MS"/>
                <a:ea typeface="Trebuchet MS"/>
                <a:cs typeface="Trebuchet MS"/>
                <a:sym typeface="Trebuchet MS"/>
              </a:rPr>
              <a:t>Step 3 Example: 4th Grade History</a:t>
            </a:r>
            <a:endParaRPr sz="3600">
              <a:latin typeface="Trebuchet MS"/>
              <a:ea typeface="Trebuchet MS"/>
              <a:cs typeface="Trebuchet MS"/>
              <a:sym typeface="Trebuchet MS"/>
            </a:endParaRPr>
          </a:p>
        </p:txBody>
      </p:sp>
      <p:grpSp>
        <p:nvGrpSpPr>
          <p:cNvPr id="232" name="Google Shape;232;p28"/>
          <p:cNvGrpSpPr/>
          <p:nvPr/>
        </p:nvGrpSpPr>
        <p:grpSpPr>
          <a:xfrm>
            <a:off x="0" y="0"/>
            <a:ext cx="1433700" cy="1433700"/>
            <a:chOff x="87840" y="134578"/>
            <a:chExt cx="1433700" cy="1433700"/>
          </a:xfrm>
        </p:grpSpPr>
        <p:sp>
          <p:nvSpPr>
            <p:cNvPr id="233" name="Google Shape;233;p28"/>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234" name="Google Shape;234;p28"/>
            <p:cNvPicPr preferRelativeResize="0"/>
            <p:nvPr/>
          </p:nvPicPr>
          <p:blipFill rotWithShape="1">
            <a:blip r:embed="rId3">
              <a:alphaModFix/>
            </a:blip>
            <a:srcRect/>
            <a:stretch/>
          </p:blipFill>
          <p:spPr>
            <a:xfrm>
              <a:off x="118809" y="134578"/>
              <a:ext cx="1371670" cy="1371670"/>
            </a:xfrm>
            <a:prstGeom prst="rect">
              <a:avLst/>
            </a:prstGeom>
            <a:noFill/>
            <a:ln>
              <a:noFill/>
            </a:ln>
          </p:spPr>
        </p:pic>
      </p:grpSp>
      <p:graphicFrame>
        <p:nvGraphicFramePr>
          <p:cNvPr id="235" name="Google Shape;235;p28"/>
          <p:cNvGraphicFramePr/>
          <p:nvPr/>
        </p:nvGraphicFramePr>
        <p:xfrm>
          <a:off x="83363" y="1257000"/>
          <a:ext cx="8977250" cy="5521490"/>
        </p:xfrm>
        <a:graphic>
          <a:graphicData uri="http://schemas.openxmlformats.org/drawingml/2006/table">
            <a:tbl>
              <a:tblPr>
                <a:noFill/>
                <a:tableStyleId>{CFEEF4F4-F9E7-45EB-8934-33F1B3D26B53}</a:tableStyleId>
              </a:tblPr>
              <a:tblGrid>
                <a:gridCol w="1955925"/>
                <a:gridCol w="3930450"/>
                <a:gridCol w="3090875"/>
              </a:tblGrid>
              <a:tr h="1909050">
                <a:tc gridSpan="3">
                  <a:txBody>
                    <a:bodyPr/>
                    <a:lstStyle/>
                    <a:p>
                      <a:pPr marL="228600" lvl="0" indent="-228600" algn="l" rtl="0">
                        <a:spcBef>
                          <a:spcPts val="0"/>
                        </a:spcBef>
                        <a:spcAft>
                          <a:spcPts val="0"/>
                        </a:spcAft>
                        <a:buNone/>
                      </a:pPr>
                      <a:r>
                        <a:rPr lang="en-US" sz="1300" b="1">
                          <a:latin typeface="Trebuchet MS"/>
                          <a:ea typeface="Trebuchet MS"/>
                          <a:cs typeface="Trebuchet MS"/>
                          <a:sym typeface="Trebuchet MS"/>
                        </a:rPr>
                        <a:t>Prepared Graduates: </a:t>
                      </a:r>
                      <a:endParaRPr sz="1300" b="1">
                        <a:latin typeface="Trebuchet MS"/>
                        <a:ea typeface="Trebuchet MS"/>
                        <a:cs typeface="Trebuchet MS"/>
                        <a:sym typeface="Trebuchet MS"/>
                      </a:endParaRPr>
                    </a:p>
                    <a:p>
                      <a:pPr marL="457200" lvl="0" indent="-228600" algn="l" rtl="0">
                        <a:spcBef>
                          <a:spcPts val="0"/>
                        </a:spcBef>
                        <a:spcAft>
                          <a:spcPts val="0"/>
                        </a:spcAft>
                        <a:buNone/>
                      </a:pPr>
                      <a:r>
                        <a:rPr lang="en-US" sz="1300">
                          <a:latin typeface="Trebuchet MS"/>
                          <a:ea typeface="Trebuchet MS"/>
                          <a:cs typeface="Trebuchet MS"/>
                          <a:sym typeface="Trebuchet MS"/>
                        </a:rPr>
                        <a:t>2.  Analyze historical time periods and patterns of continuity and change, through multiple perspectives, within and among cultures and societies.</a:t>
                      </a:r>
                      <a:endParaRPr sz="1300">
                        <a:latin typeface="Trebuchet MS"/>
                        <a:ea typeface="Trebuchet MS"/>
                        <a:cs typeface="Trebuchet MS"/>
                        <a:sym typeface="Trebuchet MS"/>
                      </a:endParaRPr>
                    </a:p>
                    <a:p>
                      <a:pPr marL="457200" lvl="0" indent="-457200" algn="l" rtl="0">
                        <a:spcBef>
                          <a:spcPts val="0"/>
                        </a:spcBef>
                        <a:spcAft>
                          <a:spcPts val="0"/>
                        </a:spcAft>
                        <a:buNone/>
                      </a:pPr>
                      <a:r>
                        <a:rPr lang="en-US" sz="1300" b="1">
                          <a:latin typeface="Trebuchet MS"/>
                          <a:ea typeface="Trebuchet MS"/>
                          <a:cs typeface="Trebuchet MS"/>
                          <a:sym typeface="Trebuchet MS"/>
                        </a:rPr>
                        <a:t>Grade Level Expectation:</a:t>
                      </a:r>
                      <a:endParaRPr sz="1300" b="1">
                        <a:latin typeface="Trebuchet MS"/>
                        <a:ea typeface="Trebuchet MS"/>
                        <a:cs typeface="Trebuchet MS"/>
                        <a:sym typeface="Trebuchet MS"/>
                      </a:endParaRPr>
                    </a:p>
                    <a:p>
                      <a:pPr marL="457200" lvl="0" indent="-228600" algn="l" rtl="0">
                        <a:spcBef>
                          <a:spcPts val="0"/>
                        </a:spcBef>
                        <a:spcAft>
                          <a:spcPts val="0"/>
                        </a:spcAft>
                        <a:buNone/>
                      </a:pPr>
                      <a:r>
                        <a:rPr lang="en-US" sz="1300">
                          <a:latin typeface="Trebuchet MS"/>
                          <a:ea typeface="Trebuchet MS"/>
                          <a:cs typeface="Trebuchet MS"/>
                          <a:sym typeface="Trebuchet MS"/>
                        </a:rPr>
                        <a:t>2.  The historical eras, individuals, groups, ideas, and themes in Colorado history and their relationship to key events in the United States within the same historical period.</a:t>
                      </a:r>
                      <a:endParaRPr sz="1300">
                        <a:latin typeface="Trebuchet MS"/>
                        <a:ea typeface="Trebuchet MS"/>
                        <a:cs typeface="Trebuchet MS"/>
                        <a:sym typeface="Trebuchet MS"/>
                      </a:endParaRPr>
                    </a:p>
                    <a:p>
                      <a:pPr marL="0" lvl="0" indent="0" algn="l" rtl="0">
                        <a:spcBef>
                          <a:spcPts val="0"/>
                        </a:spcBef>
                        <a:spcAft>
                          <a:spcPts val="0"/>
                        </a:spcAft>
                        <a:buNone/>
                      </a:pPr>
                      <a:r>
                        <a:rPr lang="en-US" sz="1300" b="1">
                          <a:latin typeface="Trebuchet MS"/>
                          <a:ea typeface="Trebuchet MS"/>
                          <a:cs typeface="Trebuchet MS"/>
                          <a:sym typeface="Trebuchet MS"/>
                        </a:rPr>
                        <a:t>Evidence Outcome:</a:t>
                      </a:r>
                      <a:endParaRPr sz="1300" b="1">
                        <a:latin typeface="Trebuchet MS"/>
                        <a:ea typeface="Trebuchet MS"/>
                        <a:cs typeface="Trebuchet MS"/>
                        <a:sym typeface="Trebuchet MS"/>
                      </a:endParaRPr>
                    </a:p>
                    <a:p>
                      <a:pPr marL="514350" lvl="0" indent="-171450" algn="l" rtl="0">
                        <a:spcBef>
                          <a:spcPts val="0"/>
                        </a:spcBef>
                        <a:spcAft>
                          <a:spcPts val="0"/>
                        </a:spcAft>
                        <a:buNone/>
                      </a:pPr>
                      <a:r>
                        <a:rPr lang="en-US" sz="1300">
                          <a:latin typeface="Trebuchet MS"/>
                          <a:ea typeface="Trebuchet MS"/>
                          <a:cs typeface="Trebuchet MS"/>
                          <a:sym typeface="Trebuchet MS"/>
                        </a:rPr>
                        <a:t>c. Describe both past and present interactions among the people and cultures in Colorado. For example: American Indians, Spanish explorers, trappers/traders, and settlers after westward expansion.</a:t>
                      </a:r>
                      <a:endParaRPr sz="1300">
                        <a:latin typeface="Trebuchet MS"/>
                        <a:ea typeface="Trebuchet MS"/>
                        <a:cs typeface="Trebuchet MS"/>
                        <a:sym typeface="Trebuchet MS"/>
                      </a:endParaRPr>
                    </a:p>
                  </a:txBody>
                  <a:tcPr marL="114300" marR="91425" marT="91425" marB="91425"/>
                </a:tc>
                <a:tc hMerge="1">
                  <a:txBody>
                    <a:bodyPr/>
                    <a:lstStyle/>
                    <a:p>
                      <a:endParaRPr lang="en-US"/>
                    </a:p>
                  </a:txBody>
                  <a:tcPr/>
                </a:tc>
                <a:tc hMerge="1">
                  <a:txBody>
                    <a:bodyPr/>
                    <a:lstStyle/>
                    <a:p>
                      <a:endParaRPr lang="en-US"/>
                    </a:p>
                  </a:txBody>
                  <a:tcPr/>
                </a:tc>
              </a:tr>
              <a:tr h="1218875">
                <a:tc>
                  <a:txBody>
                    <a:bodyPr/>
                    <a:lstStyle/>
                    <a:p>
                      <a:pPr marL="0" lvl="0" indent="0" algn="l" rtl="0">
                        <a:spcBef>
                          <a:spcPts val="0"/>
                        </a:spcBef>
                        <a:spcAft>
                          <a:spcPts val="0"/>
                        </a:spcAft>
                        <a:buClr>
                          <a:schemeClr val="dk1"/>
                        </a:buClr>
                        <a:buSzPts val="1100"/>
                        <a:buFont typeface="Arial"/>
                        <a:buNone/>
                      </a:pPr>
                      <a:r>
                        <a:rPr lang="en-US" sz="1200">
                          <a:solidFill>
                            <a:schemeClr val="dk1"/>
                          </a:solidFill>
                          <a:latin typeface="Trebuchet MS"/>
                          <a:ea typeface="Trebuchet MS"/>
                          <a:cs typeface="Trebuchet MS"/>
                          <a:sym typeface="Trebuchet MS"/>
                        </a:rPr>
                        <a:t>What </a:t>
                      </a:r>
                      <a:r>
                        <a:rPr lang="en-US" sz="1200" u="sng">
                          <a:solidFill>
                            <a:schemeClr val="dk1"/>
                          </a:solidFill>
                          <a:latin typeface="Trebuchet MS"/>
                          <a:ea typeface="Trebuchet MS"/>
                          <a:cs typeface="Trebuchet MS"/>
                          <a:sym typeface="Trebuchet MS"/>
                        </a:rPr>
                        <a:t>knowledge</a:t>
                      </a:r>
                      <a:r>
                        <a:rPr lang="en-US" sz="1200">
                          <a:solidFill>
                            <a:schemeClr val="dk1"/>
                          </a:solidFill>
                          <a:latin typeface="Trebuchet MS"/>
                          <a:ea typeface="Trebuchet MS"/>
                          <a:cs typeface="Trebuchet MS"/>
                          <a:sym typeface="Trebuchet MS"/>
                        </a:rPr>
                        <a:t> is required to demonstrate mastery on this EO?</a:t>
                      </a:r>
                      <a:endParaRPr sz="1200">
                        <a:latin typeface="Trebuchet MS"/>
                        <a:ea typeface="Trebuchet MS"/>
                        <a:cs typeface="Trebuchet MS"/>
                        <a:sym typeface="Trebuchet MS"/>
                      </a:endParaRPr>
                    </a:p>
                  </a:txBody>
                  <a:tcPr marL="91425" marR="91425" marT="91425" marB="91425"/>
                </a:tc>
                <a:tc>
                  <a:txBody>
                    <a:bodyPr/>
                    <a:lstStyle/>
                    <a:p>
                      <a:pPr marL="114300" lvl="0" indent="-114300" algn="l" rtl="0">
                        <a:spcBef>
                          <a:spcPts val="0"/>
                        </a:spcBef>
                        <a:spcAft>
                          <a:spcPts val="0"/>
                        </a:spcAft>
                        <a:buNone/>
                      </a:pPr>
                      <a:r>
                        <a:rPr lang="en-US" sz="1200" i="1">
                          <a:latin typeface="Trebuchet MS"/>
                          <a:ea typeface="Trebuchet MS"/>
                          <a:cs typeface="Trebuchet MS"/>
                          <a:sym typeface="Trebuchet MS"/>
                        </a:rPr>
                        <a:t>Vocabulary: </a:t>
                      </a:r>
                      <a:r>
                        <a:rPr lang="en-US" sz="1200">
                          <a:latin typeface="Trebuchet MS"/>
                          <a:ea typeface="Trebuchet MS"/>
                          <a:cs typeface="Trebuchet MS"/>
                          <a:sym typeface="Trebuchet MS"/>
                        </a:rPr>
                        <a:t>interaction, culture, trapper, trader, exploration/explorer </a:t>
                      </a:r>
                      <a:endParaRPr sz="1200">
                        <a:latin typeface="Trebuchet MS"/>
                        <a:ea typeface="Trebuchet MS"/>
                        <a:cs typeface="Trebuchet MS"/>
                        <a:sym typeface="Trebuchet MS"/>
                      </a:endParaRPr>
                    </a:p>
                    <a:p>
                      <a:pPr marL="0" lvl="0" indent="0" algn="l" rtl="0">
                        <a:spcBef>
                          <a:spcPts val="0"/>
                        </a:spcBef>
                        <a:spcAft>
                          <a:spcPts val="0"/>
                        </a:spcAft>
                        <a:buNone/>
                      </a:pPr>
                      <a:r>
                        <a:rPr lang="en-US" sz="1200" i="1">
                          <a:latin typeface="Trebuchet MS"/>
                          <a:ea typeface="Trebuchet MS"/>
                          <a:cs typeface="Trebuchet MS"/>
                          <a:sym typeface="Trebuchet MS"/>
                        </a:rPr>
                        <a:t>Know:</a:t>
                      </a:r>
                      <a:r>
                        <a:rPr lang="en-US" sz="1200">
                          <a:latin typeface="Trebuchet MS"/>
                          <a:ea typeface="Trebuchet MS"/>
                          <a:cs typeface="Trebuchet MS"/>
                          <a:sym typeface="Trebuchet MS"/>
                        </a:rPr>
                        <a:t> </a:t>
                      </a:r>
                      <a:r>
                        <a:rPr lang="en-US" sz="1200">
                          <a:solidFill>
                            <a:schemeClr val="dk1"/>
                          </a:solidFill>
                          <a:latin typeface="Trebuchet MS"/>
                          <a:ea typeface="Trebuchet MS"/>
                          <a:cs typeface="Trebuchet MS"/>
                          <a:sym typeface="Trebuchet MS"/>
                        </a:rPr>
                        <a:t>Spanish explorers, such as Francisco Dominguez &amp; Silvestre Escalante, brought changes to the lives of Colorado’s Indian Tribes through the introduction of new animals and diseases like smallpox.</a:t>
                      </a:r>
                      <a:r>
                        <a:rPr lang="en-US" sz="1200">
                          <a:latin typeface="Trebuchet MS"/>
                          <a:ea typeface="Trebuchet MS"/>
                          <a:cs typeface="Trebuchet MS"/>
                          <a:sym typeface="Trebuchet MS"/>
                        </a:rPr>
                        <a:t> </a:t>
                      </a:r>
                      <a:endParaRPr sz="1200">
                        <a:latin typeface="Trebuchet MS"/>
                        <a:ea typeface="Trebuchet MS"/>
                        <a:cs typeface="Trebuchet MS"/>
                        <a:sym typeface="Trebuchet MS"/>
                      </a:endParaRPr>
                    </a:p>
                  </a:txBody>
                  <a:tcPr marL="91425" marR="91425" marT="91425" marB="91425"/>
                </a:tc>
                <a:tc rowSpan="4">
                  <a:txBody>
                    <a:bodyPr/>
                    <a:lstStyle/>
                    <a:p>
                      <a:pPr marL="0" lvl="0" indent="0" algn="l" rtl="0">
                        <a:spcBef>
                          <a:spcPts val="0"/>
                        </a:spcBef>
                        <a:spcAft>
                          <a:spcPts val="0"/>
                        </a:spcAft>
                        <a:buNone/>
                      </a:pPr>
                      <a:r>
                        <a:rPr lang="en-US" sz="1200" i="1">
                          <a:latin typeface="Trebuchet MS"/>
                          <a:ea typeface="Trebuchet MS"/>
                          <a:cs typeface="Trebuchet MS"/>
                          <a:sym typeface="Trebuchet MS"/>
                        </a:rPr>
                        <a:t>Academic Context &amp; Connections:</a:t>
                      </a:r>
                      <a:endParaRPr sz="1200" i="1">
                        <a:latin typeface="Trebuchet MS"/>
                        <a:ea typeface="Trebuchet MS"/>
                        <a:cs typeface="Trebuchet MS"/>
                        <a:sym typeface="Trebuchet MS"/>
                      </a:endParaRPr>
                    </a:p>
                    <a:p>
                      <a:pPr marL="0" lvl="0" indent="0" algn="l" rtl="0">
                        <a:spcBef>
                          <a:spcPts val="0"/>
                        </a:spcBef>
                        <a:spcAft>
                          <a:spcPts val="0"/>
                        </a:spcAft>
                        <a:buNone/>
                      </a:pPr>
                      <a:endParaRPr sz="1200" i="1">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US" sz="1200" i="1">
                          <a:solidFill>
                            <a:schemeClr val="dk1"/>
                          </a:solidFill>
                          <a:latin typeface="Trebuchet MS"/>
                          <a:ea typeface="Trebuchet MS"/>
                          <a:cs typeface="Trebuchet MS"/>
                          <a:sym typeface="Trebuchet MS"/>
                        </a:rPr>
                        <a:t>Essential Skills: </a:t>
                      </a:r>
                      <a:r>
                        <a:rPr lang="en-US" sz="1200">
                          <a:solidFill>
                            <a:schemeClr val="dk1"/>
                          </a:solidFill>
                          <a:latin typeface="Trebuchet MS"/>
                          <a:ea typeface="Trebuchet MS"/>
                          <a:cs typeface="Trebuchet MS"/>
                          <a:sym typeface="Trebuchet MS"/>
                        </a:rPr>
                        <a:t>Recognize and describe cause-and-effect relationships within Colorado history and draw conclusions about how various events and people affected the development of the state. (Entrepreneurial Skills: Inquiry/Analysis)</a:t>
                      </a:r>
                      <a:endParaRPr sz="1200" i="1">
                        <a:latin typeface="Trebuchet MS"/>
                        <a:ea typeface="Trebuchet MS"/>
                        <a:cs typeface="Trebuchet MS"/>
                        <a:sym typeface="Trebuchet MS"/>
                      </a:endParaRPr>
                    </a:p>
                    <a:p>
                      <a:pPr marL="0" lvl="0" indent="0" algn="l" rtl="0">
                        <a:spcBef>
                          <a:spcPts val="0"/>
                        </a:spcBef>
                        <a:spcAft>
                          <a:spcPts val="0"/>
                        </a:spcAft>
                        <a:buNone/>
                      </a:pPr>
                      <a:endParaRPr sz="1200">
                        <a:latin typeface="Trebuchet MS"/>
                        <a:ea typeface="Trebuchet MS"/>
                        <a:cs typeface="Trebuchet MS"/>
                        <a:sym typeface="Trebuchet MS"/>
                      </a:endParaRPr>
                    </a:p>
                  </a:txBody>
                  <a:tcPr marL="91425" marR="91425" marT="91425" marB="91425"/>
                </a:tc>
              </a:tr>
              <a:tr h="698675">
                <a:tc>
                  <a:txBody>
                    <a:bodyPr/>
                    <a:lstStyle/>
                    <a:p>
                      <a:pPr marL="0" lvl="0" indent="0" algn="l" rtl="0">
                        <a:spcBef>
                          <a:spcPts val="0"/>
                        </a:spcBef>
                        <a:spcAft>
                          <a:spcPts val="0"/>
                        </a:spcAft>
                        <a:buClr>
                          <a:schemeClr val="dk1"/>
                        </a:buClr>
                        <a:buSzPts val="1100"/>
                        <a:buFont typeface="Arial"/>
                        <a:buNone/>
                      </a:pPr>
                      <a:r>
                        <a:rPr lang="en-US" sz="1200">
                          <a:solidFill>
                            <a:schemeClr val="dk1"/>
                          </a:solidFill>
                          <a:latin typeface="Trebuchet MS"/>
                          <a:ea typeface="Trebuchet MS"/>
                          <a:cs typeface="Trebuchet MS"/>
                          <a:sym typeface="Trebuchet MS"/>
                        </a:rPr>
                        <a:t>What </a:t>
                      </a:r>
                      <a:r>
                        <a:rPr lang="en-US" sz="1200" u="sng">
                          <a:solidFill>
                            <a:schemeClr val="dk1"/>
                          </a:solidFill>
                          <a:latin typeface="Trebuchet MS"/>
                          <a:ea typeface="Trebuchet MS"/>
                          <a:cs typeface="Trebuchet MS"/>
                          <a:sym typeface="Trebuchet MS"/>
                        </a:rPr>
                        <a:t>understandings</a:t>
                      </a:r>
                      <a:r>
                        <a:rPr lang="en-US" sz="1200">
                          <a:solidFill>
                            <a:schemeClr val="dk1"/>
                          </a:solidFill>
                          <a:latin typeface="Trebuchet MS"/>
                          <a:ea typeface="Trebuchet MS"/>
                          <a:cs typeface="Trebuchet MS"/>
                          <a:sym typeface="Trebuchet MS"/>
                        </a:rPr>
                        <a:t> will they need to master?</a:t>
                      </a:r>
                      <a:endParaRPr sz="1200">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r>
                        <a:rPr lang="en-US" sz="1200" i="1">
                          <a:latin typeface="Trebuchet MS"/>
                          <a:ea typeface="Trebuchet MS"/>
                          <a:cs typeface="Trebuchet MS"/>
                          <a:sym typeface="Trebuchet MS"/>
                        </a:rPr>
                        <a:t>Understand:</a:t>
                      </a:r>
                      <a:r>
                        <a:rPr lang="en-US" sz="1200">
                          <a:latin typeface="Trebuchet MS"/>
                          <a:ea typeface="Trebuchet MS"/>
                          <a:cs typeface="Trebuchet MS"/>
                          <a:sym typeface="Trebuchet MS"/>
                        </a:rPr>
                        <a:t> Explain that the continued influx of people into Colorado changed the nature of the relationships among the peoples of Colorado.</a:t>
                      </a:r>
                      <a:endParaRPr sz="1200">
                        <a:latin typeface="Trebuchet MS"/>
                        <a:ea typeface="Trebuchet MS"/>
                        <a:cs typeface="Trebuchet MS"/>
                        <a:sym typeface="Trebuchet MS"/>
                      </a:endParaRPr>
                    </a:p>
                  </a:txBody>
                  <a:tcPr marL="91425" marR="91425" marT="91425" marB="91425"/>
                </a:tc>
                <a:tc vMerge="1">
                  <a:txBody>
                    <a:bodyPr/>
                    <a:lstStyle/>
                    <a:p>
                      <a:endParaRPr lang="en-US"/>
                    </a:p>
                  </a:txBody>
                  <a:tcPr/>
                </a:tc>
              </a:tr>
              <a:tr h="698675">
                <a:tc>
                  <a:txBody>
                    <a:bodyPr/>
                    <a:lstStyle/>
                    <a:p>
                      <a:pPr marL="0" lvl="0" indent="0" algn="l" rtl="0">
                        <a:spcBef>
                          <a:spcPts val="0"/>
                        </a:spcBef>
                        <a:spcAft>
                          <a:spcPts val="0"/>
                        </a:spcAft>
                        <a:buNone/>
                      </a:pPr>
                      <a:r>
                        <a:rPr lang="en-US" sz="1200">
                          <a:latin typeface="Trebuchet MS"/>
                          <a:ea typeface="Trebuchet MS"/>
                          <a:cs typeface="Trebuchet MS"/>
                          <a:sym typeface="Trebuchet MS"/>
                        </a:rPr>
                        <a:t>What </a:t>
                      </a:r>
                      <a:r>
                        <a:rPr lang="en-US" sz="1200" u="sng">
                          <a:latin typeface="Trebuchet MS"/>
                          <a:ea typeface="Trebuchet MS"/>
                          <a:cs typeface="Trebuchet MS"/>
                          <a:sym typeface="Trebuchet MS"/>
                        </a:rPr>
                        <a:t>skills</a:t>
                      </a:r>
                      <a:r>
                        <a:rPr lang="en-US" sz="1200">
                          <a:latin typeface="Trebuchet MS"/>
                          <a:ea typeface="Trebuchet MS"/>
                          <a:cs typeface="Trebuchet MS"/>
                          <a:sym typeface="Trebuchet MS"/>
                        </a:rPr>
                        <a:t> will they need to apply to demonstrate mastery?</a:t>
                      </a:r>
                      <a:endParaRPr sz="1200">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r>
                        <a:rPr lang="en-US" sz="1200" i="1">
                          <a:latin typeface="Trebuchet MS"/>
                          <a:ea typeface="Trebuchet MS"/>
                          <a:cs typeface="Trebuchet MS"/>
                          <a:sym typeface="Trebuchet MS"/>
                        </a:rPr>
                        <a:t>Skills</a:t>
                      </a:r>
                      <a:r>
                        <a:rPr lang="en-US" sz="1200">
                          <a:latin typeface="Trebuchet MS"/>
                          <a:ea typeface="Trebuchet MS"/>
                          <a:cs typeface="Trebuchet MS"/>
                          <a:sym typeface="Trebuchet MS"/>
                        </a:rPr>
                        <a:t>:  Describe and explain cultural interactions; analyze primary sources; ask questions about people of the past, etc.</a:t>
                      </a:r>
                      <a:endParaRPr sz="1200">
                        <a:latin typeface="Trebuchet MS"/>
                        <a:ea typeface="Trebuchet MS"/>
                        <a:cs typeface="Trebuchet MS"/>
                        <a:sym typeface="Trebuchet MS"/>
                      </a:endParaRPr>
                    </a:p>
                  </a:txBody>
                  <a:tcPr marL="91425" marR="91425" marT="91425" marB="91425"/>
                </a:tc>
                <a:tc vMerge="1">
                  <a:txBody>
                    <a:bodyPr/>
                    <a:lstStyle/>
                    <a:p>
                      <a:endParaRPr lang="en-US"/>
                    </a:p>
                  </a:txBody>
                  <a:tcPr/>
                </a:tc>
              </a:tr>
              <a:tr h="812450">
                <a:tc>
                  <a:txBody>
                    <a:bodyPr/>
                    <a:lstStyle/>
                    <a:p>
                      <a:pPr marL="0" lvl="0" indent="0" algn="l" rtl="0">
                        <a:spcBef>
                          <a:spcPts val="0"/>
                        </a:spcBef>
                        <a:spcAft>
                          <a:spcPts val="0"/>
                        </a:spcAft>
                        <a:buNone/>
                      </a:pPr>
                      <a:r>
                        <a:rPr lang="en-US" sz="1200">
                          <a:latin typeface="Trebuchet MS"/>
                          <a:ea typeface="Trebuchet MS"/>
                          <a:cs typeface="Trebuchet MS"/>
                          <a:sym typeface="Trebuchet MS"/>
                        </a:rPr>
                        <a:t>How might students </a:t>
                      </a:r>
                      <a:r>
                        <a:rPr lang="en-US" sz="1200" u="sng">
                          <a:latin typeface="Trebuchet MS"/>
                          <a:ea typeface="Trebuchet MS"/>
                          <a:cs typeface="Trebuchet MS"/>
                          <a:sym typeface="Trebuchet MS"/>
                        </a:rPr>
                        <a:t>demonstrate</a:t>
                      </a:r>
                      <a:r>
                        <a:rPr lang="en-US" sz="1200">
                          <a:latin typeface="Trebuchet MS"/>
                          <a:ea typeface="Trebuchet MS"/>
                          <a:cs typeface="Trebuchet MS"/>
                          <a:sym typeface="Trebuchet MS"/>
                        </a:rPr>
                        <a:t> the requisite skills?</a:t>
                      </a:r>
                      <a:endParaRPr sz="1200">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endParaRPr sz="1200" i="1">
                        <a:latin typeface="Trebuchet MS"/>
                        <a:ea typeface="Trebuchet MS"/>
                        <a:cs typeface="Trebuchet MS"/>
                        <a:sym typeface="Trebuchet MS"/>
                      </a:endParaRPr>
                    </a:p>
                  </a:txBody>
                  <a:tcPr marL="91425" marR="91425" marT="91425" marB="91425"/>
                </a:tc>
                <a:tc vMerge="1">
                  <a:txBody>
                    <a:bodyPr/>
                    <a:lstStyle/>
                    <a:p>
                      <a:endParaRPr lang="en-US"/>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9"/>
          <p:cNvSpPr txBox="1">
            <a:spLocks noGrp="1"/>
          </p:cNvSpPr>
          <p:nvPr>
            <p:ph type="title"/>
          </p:nvPr>
        </p:nvSpPr>
        <p:spPr>
          <a:xfrm>
            <a:off x="1433700" y="108675"/>
            <a:ext cx="7268400" cy="71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600">
                <a:latin typeface="Trebuchet MS"/>
                <a:ea typeface="Trebuchet MS"/>
                <a:cs typeface="Trebuchet MS"/>
                <a:sym typeface="Trebuchet MS"/>
              </a:rPr>
              <a:t>How Might Students </a:t>
            </a:r>
            <a:r>
              <a:rPr lang="en-US" sz="3600" b="1" i="1">
                <a:latin typeface="Trebuchet MS"/>
                <a:ea typeface="Trebuchet MS"/>
                <a:cs typeface="Trebuchet MS"/>
                <a:sym typeface="Trebuchet MS"/>
              </a:rPr>
              <a:t>Demonstrate</a:t>
            </a:r>
            <a:r>
              <a:rPr lang="en-US" sz="3600">
                <a:latin typeface="Trebuchet MS"/>
                <a:ea typeface="Trebuchet MS"/>
                <a:cs typeface="Trebuchet MS"/>
                <a:sym typeface="Trebuchet MS"/>
              </a:rPr>
              <a:t> the Requisite Skills? </a:t>
            </a:r>
            <a:endParaRPr sz="3600">
              <a:latin typeface="Trebuchet MS"/>
              <a:ea typeface="Trebuchet MS"/>
              <a:cs typeface="Trebuchet MS"/>
              <a:sym typeface="Trebuchet MS"/>
            </a:endParaRPr>
          </a:p>
        </p:txBody>
      </p:sp>
      <p:sp>
        <p:nvSpPr>
          <p:cNvPr id="242" name="Google Shape;242;p29"/>
          <p:cNvSpPr txBox="1">
            <a:spLocks noGrp="1"/>
          </p:cNvSpPr>
          <p:nvPr>
            <p:ph type="body" idx="1"/>
          </p:nvPr>
        </p:nvSpPr>
        <p:spPr>
          <a:xfrm>
            <a:off x="628650" y="1463039"/>
            <a:ext cx="7886700" cy="4971627"/>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dirty="0">
                <a:solidFill>
                  <a:srgbClr val="000000"/>
                </a:solidFill>
              </a:rPr>
              <a:t>We need to analyze all relevant text to infer a reasonable level of performance for assessing student work as part of determining whether or not a </a:t>
            </a:r>
            <a:r>
              <a:rPr lang="en-US" dirty="0" smtClean="0">
                <a:solidFill>
                  <a:srgbClr val="000000"/>
                </a:solidFill>
              </a:rPr>
              <a:t>student </a:t>
            </a:r>
            <a:r>
              <a:rPr lang="en-US" dirty="0">
                <a:solidFill>
                  <a:srgbClr val="000000"/>
                </a:solidFill>
              </a:rPr>
              <a:t>is mastering the GLE/EO.</a:t>
            </a:r>
            <a:endParaRPr dirty="0">
              <a:solidFill>
                <a:srgbClr val="000000"/>
              </a:solidFill>
            </a:endParaRPr>
          </a:p>
          <a:p>
            <a:pPr marL="0" lvl="0" indent="0" algn="l" rtl="0">
              <a:spcBef>
                <a:spcPts val="1000"/>
              </a:spcBef>
              <a:spcAft>
                <a:spcPts val="0"/>
              </a:spcAft>
              <a:buNone/>
            </a:pPr>
            <a:endParaRPr dirty="0">
              <a:solidFill>
                <a:srgbClr val="000000"/>
              </a:solidFill>
            </a:endParaRPr>
          </a:p>
          <a:p>
            <a:pPr marL="457200" lvl="0" indent="-381000" algn="l" rtl="0">
              <a:lnSpc>
                <a:spcPct val="115000"/>
              </a:lnSpc>
              <a:spcBef>
                <a:spcPts val="800"/>
              </a:spcBef>
              <a:spcAft>
                <a:spcPts val="0"/>
              </a:spcAft>
              <a:buClr>
                <a:schemeClr val="dk1"/>
              </a:buClr>
              <a:buSzPts val="2400"/>
              <a:buChar char="●"/>
            </a:pPr>
            <a:r>
              <a:rPr lang="en-US" dirty="0">
                <a:solidFill>
                  <a:schemeClr val="dk1"/>
                </a:solidFill>
              </a:rPr>
              <a:t>How might students </a:t>
            </a:r>
            <a:r>
              <a:rPr lang="en-US" b="1" i="1" dirty="0">
                <a:solidFill>
                  <a:schemeClr val="dk1"/>
                </a:solidFill>
              </a:rPr>
              <a:t>demonstrate</a:t>
            </a:r>
            <a:r>
              <a:rPr lang="en-US" dirty="0">
                <a:solidFill>
                  <a:schemeClr val="dk1"/>
                </a:solidFill>
              </a:rPr>
              <a:t> the requisite skills?</a:t>
            </a:r>
            <a:endParaRPr dirty="0">
              <a:solidFill>
                <a:schemeClr val="dk1"/>
              </a:solidFill>
            </a:endParaRPr>
          </a:p>
          <a:p>
            <a:pPr marL="0" lvl="0" indent="0" algn="l" rtl="0">
              <a:lnSpc>
                <a:spcPct val="115000"/>
              </a:lnSpc>
              <a:spcBef>
                <a:spcPts val="800"/>
              </a:spcBef>
              <a:spcAft>
                <a:spcPts val="0"/>
              </a:spcAft>
              <a:buNone/>
            </a:pPr>
            <a:endParaRPr dirty="0">
              <a:solidFill>
                <a:schemeClr val="dk1"/>
              </a:solidFill>
            </a:endParaRPr>
          </a:p>
          <a:p>
            <a:pPr marL="0" lvl="0" indent="0" algn="l" rtl="0">
              <a:lnSpc>
                <a:spcPct val="115000"/>
              </a:lnSpc>
              <a:spcBef>
                <a:spcPts val="800"/>
              </a:spcBef>
              <a:spcAft>
                <a:spcPts val="0"/>
              </a:spcAft>
              <a:buNone/>
            </a:pPr>
            <a:r>
              <a:rPr lang="en-US" dirty="0">
                <a:solidFill>
                  <a:schemeClr val="dk1"/>
                </a:solidFill>
              </a:rPr>
              <a:t>One way to determine answers to this question is to look at the entire standards document, including the Academic Context and Connections for suggested ways for students to demonstrate the requisite skills.</a:t>
            </a:r>
            <a:endParaRPr dirty="0">
              <a:solidFill>
                <a:schemeClr val="dk1"/>
              </a:solidFill>
            </a:endParaRPr>
          </a:p>
        </p:txBody>
      </p:sp>
      <p:grpSp>
        <p:nvGrpSpPr>
          <p:cNvPr id="243" name="Google Shape;243;p29"/>
          <p:cNvGrpSpPr/>
          <p:nvPr/>
        </p:nvGrpSpPr>
        <p:grpSpPr>
          <a:xfrm>
            <a:off x="0" y="0"/>
            <a:ext cx="1433700" cy="1433700"/>
            <a:chOff x="87840" y="134578"/>
            <a:chExt cx="1433700" cy="1433700"/>
          </a:xfrm>
        </p:grpSpPr>
        <p:sp>
          <p:nvSpPr>
            <p:cNvPr id="244" name="Google Shape;244;p29"/>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245" name="Google Shape;245;p29"/>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0"/>
          <p:cNvSpPr txBox="1">
            <a:spLocks noGrp="1"/>
          </p:cNvSpPr>
          <p:nvPr>
            <p:ph type="title"/>
          </p:nvPr>
        </p:nvSpPr>
        <p:spPr>
          <a:xfrm>
            <a:off x="1433700" y="356100"/>
            <a:ext cx="7631400" cy="72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Trebuchet MS"/>
                <a:ea typeface="Trebuchet MS"/>
                <a:cs typeface="Trebuchet MS"/>
                <a:sym typeface="Trebuchet MS"/>
              </a:rPr>
              <a:t>Step 4 Example: 4th Grade History</a:t>
            </a:r>
            <a:endParaRPr sz="3600">
              <a:latin typeface="Trebuchet MS"/>
              <a:ea typeface="Trebuchet MS"/>
              <a:cs typeface="Trebuchet MS"/>
              <a:sym typeface="Trebuchet MS"/>
            </a:endParaRPr>
          </a:p>
        </p:txBody>
      </p:sp>
      <p:grpSp>
        <p:nvGrpSpPr>
          <p:cNvPr id="252" name="Google Shape;252;p30"/>
          <p:cNvGrpSpPr/>
          <p:nvPr/>
        </p:nvGrpSpPr>
        <p:grpSpPr>
          <a:xfrm>
            <a:off x="0" y="0"/>
            <a:ext cx="1433700" cy="1433700"/>
            <a:chOff x="87840" y="134578"/>
            <a:chExt cx="1433700" cy="1433700"/>
          </a:xfrm>
        </p:grpSpPr>
        <p:sp>
          <p:nvSpPr>
            <p:cNvPr id="253" name="Google Shape;253;p30"/>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254" name="Google Shape;254;p30"/>
            <p:cNvPicPr preferRelativeResize="0"/>
            <p:nvPr/>
          </p:nvPicPr>
          <p:blipFill rotWithShape="1">
            <a:blip r:embed="rId3">
              <a:alphaModFix/>
            </a:blip>
            <a:srcRect/>
            <a:stretch/>
          </p:blipFill>
          <p:spPr>
            <a:xfrm>
              <a:off x="118809" y="134578"/>
              <a:ext cx="1371670" cy="1371670"/>
            </a:xfrm>
            <a:prstGeom prst="rect">
              <a:avLst/>
            </a:prstGeom>
            <a:noFill/>
            <a:ln>
              <a:noFill/>
            </a:ln>
          </p:spPr>
        </p:pic>
      </p:grpSp>
      <p:graphicFrame>
        <p:nvGraphicFramePr>
          <p:cNvPr id="255" name="Google Shape;255;p30"/>
          <p:cNvGraphicFramePr/>
          <p:nvPr/>
        </p:nvGraphicFramePr>
        <p:xfrm>
          <a:off x="83363" y="1257000"/>
          <a:ext cx="8977250" cy="5521490"/>
        </p:xfrm>
        <a:graphic>
          <a:graphicData uri="http://schemas.openxmlformats.org/drawingml/2006/table">
            <a:tbl>
              <a:tblPr>
                <a:noFill/>
                <a:tableStyleId>{CFEEF4F4-F9E7-45EB-8934-33F1B3D26B53}</a:tableStyleId>
              </a:tblPr>
              <a:tblGrid>
                <a:gridCol w="1955925"/>
                <a:gridCol w="3930450"/>
                <a:gridCol w="3090875"/>
              </a:tblGrid>
              <a:tr h="1909050">
                <a:tc gridSpan="3">
                  <a:txBody>
                    <a:bodyPr/>
                    <a:lstStyle/>
                    <a:p>
                      <a:pPr marL="228600" lvl="0" indent="-228600" algn="l" rtl="0">
                        <a:spcBef>
                          <a:spcPts val="0"/>
                        </a:spcBef>
                        <a:spcAft>
                          <a:spcPts val="0"/>
                        </a:spcAft>
                        <a:buNone/>
                      </a:pPr>
                      <a:r>
                        <a:rPr lang="en-US" sz="1300" b="1">
                          <a:latin typeface="Trebuchet MS"/>
                          <a:ea typeface="Trebuchet MS"/>
                          <a:cs typeface="Trebuchet MS"/>
                          <a:sym typeface="Trebuchet MS"/>
                        </a:rPr>
                        <a:t>Prepared Graduates: </a:t>
                      </a:r>
                      <a:endParaRPr sz="1300" b="1">
                        <a:latin typeface="Trebuchet MS"/>
                        <a:ea typeface="Trebuchet MS"/>
                        <a:cs typeface="Trebuchet MS"/>
                        <a:sym typeface="Trebuchet MS"/>
                      </a:endParaRPr>
                    </a:p>
                    <a:p>
                      <a:pPr marL="457200" lvl="0" indent="-228600" algn="l" rtl="0">
                        <a:spcBef>
                          <a:spcPts val="0"/>
                        </a:spcBef>
                        <a:spcAft>
                          <a:spcPts val="0"/>
                        </a:spcAft>
                        <a:buNone/>
                      </a:pPr>
                      <a:r>
                        <a:rPr lang="en-US" sz="1300">
                          <a:latin typeface="Trebuchet MS"/>
                          <a:ea typeface="Trebuchet MS"/>
                          <a:cs typeface="Trebuchet MS"/>
                          <a:sym typeface="Trebuchet MS"/>
                        </a:rPr>
                        <a:t>2.  Analyze historical time periods and patterns of continuity and change, through multiple perspectives, within and among cultures and societies.</a:t>
                      </a:r>
                      <a:endParaRPr sz="1300">
                        <a:latin typeface="Trebuchet MS"/>
                        <a:ea typeface="Trebuchet MS"/>
                        <a:cs typeface="Trebuchet MS"/>
                        <a:sym typeface="Trebuchet MS"/>
                      </a:endParaRPr>
                    </a:p>
                    <a:p>
                      <a:pPr marL="457200" lvl="0" indent="-457200" algn="l" rtl="0">
                        <a:spcBef>
                          <a:spcPts val="0"/>
                        </a:spcBef>
                        <a:spcAft>
                          <a:spcPts val="0"/>
                        </a:spcAft>
                        <a:buNone/>
                      </a:pPr>
                      <a:r>
                        <a:rPr lang="en-US" sz="1300" b="1">
                          <a:latin typeface="Trebuchet MS"/>
                          <a:ea typeface="Trebuchet MS"/>
                          <a:cs typeface="Trebuchet MS"/>
                          <a:sym typeface="Trebuchet MS"/>
                        </a:rPr>
                        <a:t>Grade Level Expectation:</a:t>
                      </a:r>
                      <a:endParaRPr sz="1300" b="1">
                        <a:latin typeface="Trebuchet MS"/>
                        <a:ea typeface="Trebuchet MS"/>
                        <a:cs typeface="Trebuchet MS"/>
                        <a:sym typeface="Trebuchet MS"/>
                      </a:endParaRPr>
                    </a:p>
                    <a:p>
                      <a:pPr marL="457200" lvl="0" indent="-228600" algn="l" rtl="0">
                        <a:spcBef>
                          <a:spcPts val="0"/>
                        </a:spcBef>
                        <a:spcAft>
                          <a:spcPts val="0"/>
                        </a:spcAft>
                        <a:buNone/>
                      </a:pPr>
                      <a:r>
                        <a:rPr lang="en-US" sz="1300">
                          <a:latin typeface="Trebuchet MS"/>
                          <a:ea typeface="Trebuchet MS"/>
                          <a:cs typeface="Trebuchet MS"/>
                          <a:sym typeface="Trebuchet MS"/>
                        </a:rPr>
                        <a:t>2.  The historical eras, individuals, groups, ideas, and themes in Colorado history and their relationship to key events in the United States within the same historical period.</a:t>
                      </a:r>
                      <a:endParaRPr sz="1300">
                        <a:latin typeface="Trebuchet MS"/>
                        <a:ea typeface="Trebuchet MS"/>
                        <a:cs typeface="Trebuchet MS"/>
                        <a:sym typeface="Trebuchet MS"/>
                      </a:endParaRPr>
                    </a:p>
                    <a:p>
                      <a:pPr marL="0" lvl="0" indent="0" algn="l" rtl="0">
                        <a:spcBef>
                          <a:spcPts val="0"/>
                        </a:spcBef>
                        <a:spcAft>
                          <a:spcPts val="0"/>
                        </a:spcAft>
                        <a:buNone/>
                      </a:pPr>
                      <a:r>
                        <a:rPr lang="en-US" sz="1300" b="1">
                          <a:latin typeface="Trebuchet MS"/>
                          <a:ea typeface="Trebuchet MS"/>
                          <a:cs typeface="Trebuchet MS"/>
                          <a:sym typeface="Trebuchet MS"/>
                        </a:rPr>
                        <a:t>Evidence Outcome:</a:t>
                      </a:r>
                      <a:endParaRPr sz="1300" b="1">
                        <a:latin typeface="Trebuchet MS"/>
                        <a:ea typeface="Trebuchet MS"/>
                        <a:cs typeface="Trebuchet MS"/>
                        <a:sym typeface="Trebuchet MS"/>
                      </a:endParaRPr>
                    </a:p>
                    <a:p>
                      <a:pPr marL="514350" lvl="0" indent="-171450" algn="l" rtl="0">
                        <a:spcBef>
                          <a:spcPts val="0"/>
                        </a:spcBef>
                        <a:spcAft>
                          <a:spcPts val="0"/>
                        </a:spcAft>
                        <a:buNone/>
                      </a:pPr>
                      <a:r>
                        <a:rPr lang="en-US" sz="1300">
                          <a:latin typeface="Trebuchet MS"/>
                          <a:ea typeface="Trebuchet MS"/>
                          <a:cs typeface="Trebuchet MS"/>
                          <a:sym typeface="Trebuchet MS"/>
                        </a:rPr>
                        <a:t>c. Describe both past and present interactions among the people and cultures in Colorado. For example: American Indians, Spanish explorers, trappers/traders, and settlers after westward expansion.</a:t>
                      </a:r>
                      <a:endParaRPr sz="1300">
                        <a:latin typeface="Trebuchet MS"/>
                        <a:ea typeface="Trebuchet MS"/>
                        <a:cs typeface="Trebuchet MS"/>
                        <a:sym typeface="Trebuchet MS"/>
                      </a:endParaRPr>
                    </a:p>
                  </a:txBody>
                  <a:tcPr marL="114300" marR="91425" marT="91425" marB="91425"/>
                </a:tc>
                <a:tc hMerge="1">
                  <a:txBody>
                    <a:bodyPr/>
                    <a:lstStyle/>
                    <a:p>
                      <a:endParaRPr lang="en-US"/>
                    </a:p>
                  </a:txBody>
                  <a:tcPr/>
                </a:tc>
                <a:tc hMerge="1">
                  <a:txBody>
                    <a:bodyPr/>
                    <a:lstStyle/>
                    <a:p>
                      <a:endParaRPr lang="en-US"/>
                    </a:p>
                  </a:txBody>
                  <a:tcPr/>
                </a:tc>
              </a:tr>
              <a:tr h="1218875">
                <a:tc>
                  <a:txBody>
                    <a:bodyPr/>
                    <a:lstStyle/>
                    <a:p>
                      <a:pPr marL="0" lvl="0" indent="0" algn="l" rtl="0">
                        <a:spcBef>
                          <a:spcPts val="0"/>
                        </a:spcBef>
                        <a:spcAft>
                          <a:spcPts val="0"/>
                        </a:spcAft>
                        <a:buClr>
                          <a:schemeClr val="dk1"/>
                        </a:buClr>
                        <a:buSzPts val="1100"/>
                        <a:buFont typeface="Arial"/>
                        <a:buNone/>
                      </a:pPr>
                      <a:r>
                        <a:rPr lang="en-US" sz="1200">
                          <a:solidFill>
                            <a:schemeClr val="dk1"/>
                          </a:solidFill>
                          <a:latin typeface="Trebuchet MS"/>
                          <a:ea typeface="Trebuchet MS"/>
                          <a:cs typeface="Trebuchet MS"/>
                          <a:sym typeface="Trebuchet MS"/>
                        </a:rPr>
                        <a:t>What </a:t>
                      </a:r>
                      <a:r>
                        <a:rPr lang="en-US" sz="1200" u="sng">
                          <a:solidFill>
                            <a:schemeClr val="dk1"/>
                          </a:solidFill>
                          <a:latin typeface="Trebuchet MS"/>
                          <a:ea typeface="Trebuchet MS"/>
                          <a:cs typeface="Trebuchet MS"/>
                          <a:sym typeface="Trebuchet MS"/>
                        </a:rPr>
                        <a:t>knowledge</a:t>
                      </a:r>
                      <a:r>
                        <a:rPr lang="en-US" sz="1200">
                          <a:solidFill>
                            <a:schemeClr val="dk1"/>
                          </a:solidFill>
                          <a:latin typeface="Trebuchet MS"/>
                          <a:ea typeface="Trebuchet MS"/>
                          <a:cs typeface="Trebuchet MS"/>
                          <a:sym typeface="Trebuchet MS"/>
                        </a:rPr>
                        <a:t> is required to demonstrate mastery on this EO?</a:t>
                      </a:r>
                      <a:endParaRPr sz="1200">
                        <a:latin typeface="Trebuchet MS"/>
                        <a:ea typeface="Trebuchet MS"/>
                        <a:cs typeface="Trebuchet MS"/>
                        <a:sym typeface="Trebuchet MS"/>
                      </a:endParaRPr>
                    </a:p>
                  </a:txBody>
                  <a:tcPr marL="91425" marR="91425" marT="91425" marB="91425"/>
                </a:tc>
                <a:tc>
                  <a:txBody>
                    <a:bodyPr/>
                    <a:lstStyle/>
                    <a:p>
                      <a:pPr marL="114300" lvl="0" indent="-114300" algn="l" rtl="0">
                        <a:spcBef>
                          <a:spcPts val="0"/>
                        </a:spcBef>
                        <a:spcAft>
                          <a:spcPts val="0"/>
                        </a:spcAft>
                        <a:buNone/>
                      </a:pPr>
                      <a:r>
                        <a:rPr lang="en-US" sz="1200" i="1">
                          <a:latin typeface="Trebuchet MS"/>
                          <a:ea typeface="Trebuchet MS"/>
                          <a:cs typeface="Trebuchet MS"/>
                          <a:sym typeface="Trebuchet MS"/>
                        </a:rPr>
                        <a:t>Vocabulary: </a:t>
                      </a:r>
                      <a:r>
                        <a:rPr lang="en-US" sz="1200">
                          <a:latin typeface="Trebuchet MS"/>
                          <a:ea typeface="Trebuchet MS"/>
                          <a:cs typeface="Trebuchet MS"/>
                          <a:sym typeface="Trebuchet MS"/>
                        </a:rPr>
                        <a:t>interaction, culture, trapper, trader, exploration/explorer </a:t>
                      </a:r>
                      <a:endParaRPr sz="1200">
                        <a:latin typeface="Trebuchet MS"/>
                        <a:ea typeface="Trebuchet MS"/>
                        <a:cs typeface="Trebuchet MS"/>
                        <a:sym typeface="Trebuchet MS"/>
                      </a:endParaRPr>
                    </a:p>
                    <a:p>
                      <a:pPr marL="0" lvl="0" indent="0" algn="l" rtl="0">
                        <a:spcBef>
                          <a:spcPts val="0"/>
                        </a:spcBef>
                        <a:spcAft>
                          <a:spcPts val="0"/>
                        </a:spcAft>
                        <a:buNone/>
                      </a:pPr>
                      <a:r>
                        <a:rPr lang="en-US" sz="1200" i="1">
                          <a:latin typeface="Trebuchet MS"/>
                          <a:ea typeface="Trebuchet MS"/>
                          <a:cs typeface="Trebuchet MS"/>
                          <a:sym typeface="Trebuchet MS"/>
                        </a:rPr>
                        <a:t>Know:</a:t>
                      </a:r>
                      <a:r>
                        <a:rPr lang="en-US" sz="1200">
                          <a:latin typeface="Trebuchet MS"/>
                          <a:ea typeface="Trebuchet MS"/>
                          <a:cs typeface="Trebuchet MS"/>
                          <a:sym typeface="Trebuchet MS"/>
                        </a:rPr>
                        <a:t> </a:t>
                      </a:r>
                      <a:r>
                        <a:rPr lang="en-US" sz="1200">
                          <a:solidFill>
                            <a:schemeClr val="dk1"/>
                          </a:solidFill>
                          <a:latin typeface="Trebuchet MS"/>
                          <a:ea typeface="Trebuchet MS"/>
                          <a:cs typeface="Trebuchet MS"/>
                          <a:sym typeface="Trebuchet MS"/>
                        </a:rPr>
                        <a:t>Spanish explorers, such as Francisco Dominguez &amp; Silvestre Escalante, brought changes to the lives of Colorado’s Indian Tribes through the introduction of new animals and diseases like smallpox.</a:t>
                      </a:r>
                      <a:r>
                        <a:rPr lang="en-US" sz="1200">
                          <a:latin typeface="Trebuchet MS"/>
                          <a:ea typeface="Trebuchet MS"/>
                          <a:cs typeface="Trebuchet MS"/>
                          <a:sym typeface="Trebuchet MS"/>
                        </a:rPr>
                        <a:t> </a:t>
                      </a:r>
                      <a:endParaRPr sz="1200">
                        <a:latin typeface="Trebuchet MS"/>
                        <a:ea typeface="Trebuchet MS"/>
                        <a:cs typeface="Trebuchet MS"/>
                        <a:sym typeface="Trebuchet MS"/>
                      </a:endParaRPr>
                    </a:p>
                  </a:txBody>
                  <a:tcPr marL="91425" marR="91425" marT="91425" marB="91425"/>
                </a:tc>
                <a:tc rowSpan="4">
                  <a:txBody>
                    <a:bodyPr/>
                    <a:lstStyle/>
                    <a:p>
                      <a:pPr marL="0" lvl="0" indent="0" algn="l" rtl="0">
                        <a:spcBef>
                          <a:spcPts val="0"/>
                        </a:spcBef>
                        <a:spcAft>
                          <a:spcPts val="0"/>
                        </a:spcAft>
                        <a:buNone/>
                      </a:pPr>
                      <a:r>
                        <a:rPr lang="en-US" sz="1200" i="1">
                          <a:latin typeface="Trebuchet MS"/>
                          <a:ea typeface="Trebuchet MS"/>
                          <a:cs typeface="Trebuchet MS"/>
                          <a:sym typeface="Trebuchet MS"/>
                        </a:rPr>
                        <a:t>Academic Context &amp; Connections:</a:t>
                      </a:r>
                      <a:endParaRPr sz="1200" i="1">
                        <a:latin typeface="Trebuchet MS"/>
                        <a:ea typeface="Trebuchet MS"/>
                        <a:cs typeface="Trebuchet MS"/>
                        <a:sym typeface="Trebuchet MS"/>
                      </a:endParaRPr>
                    </a:p>
                    <a:p>
                      <a:pPr marL="0" lvl="0" indent="0" algn="l" rtl="0">
                        <a:spcBef>
                          <a:spcPts val="0"/>
                        </a:spcBef>
                        <a:spcAft>
                          <a:spcPts val="0"/>
                        </a:spcAft>
                        <a:buNone/>
                      </a:pPr>
                      <a:endParaRPr sz="1200" i="1">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US" sz="1200" i="1">
                          <a:solidFill>
                            <a:schemeClr val="dk1"/>
                          </a:solidFill>
                          <a:latin typeface="Trebuchet MS"/>
                          <a:ea typeface="Trebuchet MS"/>
                          <a:cs typeface="Trebuchet MS"/>
                          <a:sym typeface="Trebuchet MS"/>
                        </a:rPr>
                        <a:t>Essential Skills: </a:t>
                      </a:r>
                      <a:r>
                        <a:rPr lang="en-US" sz="1200">
                          <a:solidFill>
                            <a:schemeClr val="dk1"/>
                          </a:solidFill>
                          <a:latin typeface="Trebuchet MS"/>
                          <a:ea typeface="Trebuchet MS"/>
                          <a:cs typeface="Trebuchet MS"/>
                          <a:sym typeface="Trebuchet MS"/>
                        </a:rPr>
                        <a:t>Recognize and describe cause-and-effect relationships within Colorado history and draw conclusions about how various events and people affected the development of the state. (Entrepreneurial Skills: Inquiry/Analysis)</a:t>
                      </a:r>
                      <a:endParaRPr sz="1200" i="1">
                        <a:latin typeface="Trebuchet MS"/>
                        <a:ea typeface="Trebuchet MS"/>
                        <a:cs typeface="Trebuchet MS"/>
                        <a:sym typeface="Trebuchet MS"/>
                      </a:endParaRPr>
                    </a:p>
                    <a:p>
                      <a:pPr marL="0" lvl="0" indent="0" algn="l" rtl="0">
                        <a:spcBef>
                          <a:spcPts val="0"/>
                        </a:spcBef>
                        <a:spcAft>
                          <a:spcPts val="0"/>
                        </a:spcAft>
                        <a:buNone/>
                      </a:pPr>
                      <a:endParaRPr sz="1200">
                        <a:latin typeface="Trebuchet MS"/>
                        <a:ea typeface="Trebuchet MS"/>
                        <a:cs typeface="Trebuchet MS"/>
                        <a:sym typeface="Trebuchet MS"/>
                      </a:endParaRPr>
                    </a:p>
                  </a:txBody>
                  <a:tcPr marL="91425" marR="91425" marT="91425" marB="91425"/>
                </a:tc>
              </a:tr>
              <a:tr h="698675">
                <a:tc>
                  <a:txBody>
                    <a:bodyPr/>
                    <a:lstStyle/>
                    <a:p>
                      <a:pPr marL="0" lvl="0" indent="0" algn="l" rtl="0">
                        <a:spcBef>
                          <a:spcPts val="0"/>
                        </a:spcBef>
                        <a:spcAft>
                          <a:spcPts val="0"/>
                        </a:spcAft>
                        <a:buClr>
                          <a:schemeClr val="dk1"/>
                        </a:buClr>
                        <a:buSzPts val="1100"/>
                        <a:buFont typeface="Arial"/>
                        <a:buNone/>
                      </a:pPr>
                      <a:r>
                        <a:rPr lang="en-US" sz="1200">
                          <a:solidFill>
                            <a:schemeClr val="dk1"/>
                          </a:solidFill>
                          <a:latin typeface="Trebuchet MS"/>
                          <a:ea typeface="Trebuchet MS"/>
                          <a:cs typeface="Trebuchet MS"/>
                          <a:sym typeface="Trebuchet MS"/>
                        </a:rPr>
                        <a:t>What </a:t>
                      </a:r>
                      <a:r>
                        <a:rPr lang="en-US" sz="1200" u="sng">
                          <a:solidFill>
                            <a:schemeClr val="dk1"/>
                          </a:solidFill>
                          <a:latin typeface="Trebuchet MS"/>
                          <a:ea typeface="Trebuchet MS"/>
                          <a:cs typeface="Trebuchet MS"/>
                          <a:sym typeface="Trebuchet MS"/>
                        </a:rPr>
                        <a:t>understandings</a:t>
                      </a:r>
                      <a:r>
                        <a:rPr lang="en-US" sz="1200">
                          <a:solidFill>
                            <a:schemeClr val="dk1"/>
                          </a:solidFill>
                          <a:latin typeface="Trebuchet MS"/>
                          <a:ea typeface="Trebuchet MS"/>
                          <a:cs typeface="Trebuchet MS"/>
                          <a:sym typeface="Trebuchet MS"/>
                        </a:rPr>
                        <a:t> will they need to master?</a:t>
                      </a:r>
                      <a:endParaRPr sz="1200">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r>
                        <a:rPr lang="en-US" sz="1200" i="1">
                          <a:latin typeface="Trebuchet MS"/>
                          <a:ea typeface="Trebuchet MS"/>
                          <a:cs typeface="Trebuchet MS"/>
                          <a:sym typeface="Trebuchet MS"/>
                        </a:rPr>
                        <a:t>Understand:</a:t>
                      </a:r>
                      <a:r>
                        <a:rPr lang="en-US" sz="1200">
                          <a:latin typeface="Trebuchet MS"/>
                          <a:ea typeface="Trebuchet MS"/>
                          <a:cs typeface="Trebuchet MS"/>
                          <a:sym typeface="Trebuchet MS"/>
                        </a:rPr>
                        <a:t> Explain that the continued influx of people into Colorado changed the nature of the relationships among the peoples of Colorado.</a:t>
                      </a:r>
                      <a:endParaRPr sz="1200">
                        <a:latin typeface="Trebuchet MS"/>
                        <a:ea typeface="Trebuchet MS"/>
                        <a:cs typeface="Trebuchet MS"/>
                        <a:sym typeface="Trebuchet MS"/>
                      </a:endParaRPr>
                    </a:p>
                  </a:txBody>
                  <a:tcPr marL="91425" marR="91425" marT="91425" marB="91425"/>
                </a:tc>
                <a:tc vMerge="1">
                  <a:txBody>
                    <a:bodyPr/>
                    <a:lstStyle/>
                    <a:p>
                      <a:endParaRPr lang="en-US"/>
                    </a:p>
                  </a:txBody>
                  <a:tcPr/>
                </a:tc>
              </a:tr>
              <a:tr h="698675">
                <a:tc>
                  <a:txBody>
                    <a:bodyPr/>
                    <a:lstStyle/>
                    <a:p>
                      <a:pPr marL="0" lvl="0" indent="0" algn="l" rtl="0">
                        <a:spcBef>
                          <a:spcPts val="0"/>
                        </a:spcBef>
                        <a:spcAft>
                          <a:spcPts val="0"/>
                        </a:spcAft>
                        <a:buNone/>
                      </a:pPr>
                      <a:r>
                        <a:rPr lang="en-US" sz="1200">
                          <a:latin typeface="Trebuchet MS"/>
                          <a:ea typeface="Trebuchet MS"/>
                          <a:cs typeface="Trebuchet MS"/>
                          <a:sym typeface="Trebuchet MS"/>
                        </a:rPr>
                        <a:t>What </a:t>
                      </a:r>
                      <a:r>
                        <a:rPr lang="en-US" sz="1200" u="sng">
                          <a:latin typeface="Trebuchet MS"/>
                          <a:ea typeface="Trebuchet MS"/>
                          <a:cs typeface="Trebuchet MS"/>
                          <a:sym typeface="Trebuchet MS"/>
                        </a:rPr>
                        <a:t>skills</a:t>
                      </a:r>
                      <a:r>
                        <a:rPr lang="en-US" sz="1200">
                          <a:latin typeface="Trebuchet MS"/>
                          <a:ea typeface="Trebuchet MS"/>
                          <a:cs typeface="Trebuchet MS"/>
                          <a:sym typeface="Trebuchet MS"/>
                        </a:rPr>
                        <a:t> will they need to apply to demonstrate mastery?</a:t>
                      </a:r>
                      <a:endParaRPr sz="1200">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r>
                        <a:rPr lang="en-US" sz="1200" i="1">
                          <a:latin typeface="Trebuchet MS"/>
                          <a:ea typeface="Trebuchet MS"/>
                          <a:cs typeface="Trebuchet MS"/>
                          <a:sym typeface="Trebuchet MS"/>
                        </a:rPr>
                        <a:t>Skills</a:t>
                      </a:r>
                      <a:r>
                        <a:rPr lang="en-US" sz="1200">
                          <a:latin typeface="Trebuchet MS"/>
                          <a:ea typeface="Trebuchet MS"/>
                          <a:cs typeface="Trebuchet MS"/>
                          <a:sym typeface="Trebuchet MS"/>
                        </a:rPr>
                        <a:t>:  Describe and explain cultural interactions; analyze primary sources; ask questions about people of the past, etc.</a:t>
                      </a:r>
                      <a:endParaRPr sz="1200">
                        <a:latin typeface="Trebuchet MS"/>
                        <a:ea typeface="Trebuchet MS"/>
                        <a:cs typeface="Trebuchet MS"/>
                        <a:sym typeface="Trebuchet MS"/>
                      </a:endParaRPr>
                    </a:p>
                  </a:txBody>
                  <a:tcPr marL="91425" marR="91425" marT="91425" marB="91425"/>
                </a:tc>
                <a:tc vMerge="1">
                  <a:txBody>
                    <a:bodyPr/>
                    <a:lstStyle/>
                    <a:p>
                      <a:endParaRPr lang="en-US"/>
                    </a:p>
                  </a:txBody>
                  <a:tcPr/>
                </a:tc>
              </a:tr>
              <a:tr h="812450">
                <a:tc>
                  <a:txBody>
                    <a:bodyPr/>
                    <a:lstStyle/>
                    <a:p>
                      <a:pPr marL="0" lvl="0" indent="0" algn="l" rtl="0">
                        <a:spcBef>
                          <a:spcPts val="0"/>
                        </a:spcBef>
                        <a:spcAft>
                          <a:spcPts val="0"/>
                        </a:spcAft>
                        <a:buNone/>
                      </a:pPr>
                      <a:r>
                        <a:rPr lang="en-US" sz="1200">
                          <a:latin typeface="Trebuchet MS"/>
                          <a:ea typeface="Trebuchet MS"/>
                          <a:cs typeface="Trebuchet MS"/>
                          <a:sym typeface="Trebuchet MS"/>
                        </a:rPr>
                        <a:t>How might students </a:t>
                      </a:r>
                      <a:r>
                        <a:rPr lang="en-US" sz="1200" u="sng">
                          <a:latin typeface="Trebuchet MS"/>
                          <a:ea typeface="Trebuchet MS"/>
                          <a:cs typeface="Trebuchet MS"/>
                          <a:sym typeface="Trebuchet MS"/>
                        </a:rPr>
                        <a:t>demonstrate</a:t>
                      </a:r>
                      <a:r>
                        <a:rPr lang="en-US" sz="1200">
                          <a:latin typeface="Trebuchet MS"/>
                          <a:ea typeface="Trebuchet MS"/>
                          <a:cs typeface="Trebuchet MS"/>
                          <a:sym typeface="Trebuchet MS"/>
                        </a:rPr>
                        <a:t> the requisite skills?</a:t>
                      </a:r>
                      <a:endParaRPr sz="1200">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r>
                        <a:rPr lang="en-US" sz="1200" i="1">
                          <a:solidFill>
                            <a:schemeClr val="dk1"/>
                          </a:solidFill>
                          <a:latin typeface="Trebuchet MS"/>
                          <a:ea typeface="Trebuchet MS"/>
                          <a:cs typeface="Trebuchet MS"/>
                          <a:sym typeface="Trebuchet MS"/>
                        </a:rPr>
                        <a:t>Disciplinary Literacy, etc.:  </a:t>
                      </a:r>
                      <a:r>
                        <a:rPr lang="en-US" sz="1200">
                          <a:solidFill>
                            <a:schemeClr val="dk1"/>
                          </a:solidFill>
                          <a:latin typeface="Trebuchet MS"/>
                          <a:ea typeface="Trebuchet MS"/>
                          <a:cs typeface="Trebuchet MS"/>
                          <a:sym typeface="Trebuchet MS"/>
                        </a:rPr>
                        <a:t>Write informative/explanatory texts to examine a topic and convey ideas and information clearly.</a:t>
                      </a:r>
                      <a:endParaRPr sz="1200" i="1">
                        <a:latin typeface="Trebuchet MS"/>
                        <a:ea typeface="Trebuchet MS"/>
                        <a:cs typeface="Trebuchet MS"/>
                        <a:sym typeface="Trebuchet MS"/>
                      </a:endParaRPr>
                    </a:p>
                  </a:txBody>
                  <a:tcPr marL="91425" marR="91425" marT="91425" marB="91425"/>
                </a:tc>
                <a:tc vMerge="1">
                  <a:txBody>
                    <a:bodyPr/>
                    <a:lstStyle/>
                    <a:p>
                      <a:endParaRPr lang="en-US"/>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pSp>
        <p:nvGrpSpPr>
          <p:cNvPr id="261" name="Google Shape;261;p31"/>
          <p:cNvGrpSpPr/>
          <p:nvPr/>
        </p:nvGrpSpPr>
        <p:grpSpPr>
          <a:xfrm>
            <a:off x="0" y="0"/>
            <a:ext cx="1433700" cy="1433700"/>
            <a:chOff x="87840" y="134578"/>
            <a:chExt cx="1433700" cy="1433700"/>
          </a:xfrm>
        </p:grpSpPr>
        <p:sp>
          <p:nvSpPr>
            <p:cNvPr id="262" name="Google Shape;262;p31"/>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263" name="Google Shape;263;p31"/>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264" name="Google Shape;264;p31"/>
          <p:cNvSpPr txBox="1"/>
          <p:nvPr/>
        </p:nvSpPr>
        <p:spPr>
          <a:xfrm>
            <a:off x="502591" y="1433700"/>
            <a:ext cx="8404341" cy="515838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latin typeface="Trebuchet MS"/>
                <a:ea typeface="Trebuchet MS"/>
                <a:cs typeface="Trebuchet MS"/>
                <a:sym typeface="Trebuchet MS"/>
              </a:rPr>
              <a:t>After breaking down the GLEs and EOs, consider what you, as the teacher, will be doing to provide the requisite LEARNING experience that students will engage in as they move towards mastery of the standards.</a:t>
            </a:r>
            <a:endParaRPr sz="2000" dirty="0">
              <a:latin typeface="Trebuchet MS"/>
              <a:ea typeface="Trebuchet MS"/>
              <a:cs typeface="Trebuchet MS"/>
              <a:sym typeface="Trebuchet MS"/>
            </a:endParaRPr>
          </a:p>
          <a:p>
            <a:pPr marL="0" lvl="0" indent="0" algn="l" rtl="0">
              <a:spcBef>
                <a:spcPts val="0"/>
              </a:spcBef>
              <a:spcAft>
                <a:spcPts val="0"/>
              </a:spcAft>
              <a:buNone/>
            </a:pPr>
            <a:endParaRPr sz="2000" dirty="0">
              <a:latin typeface="Trebuchet MS"/>
              <a:ea typeface="Trebuchet MS"/>
              <a:cs typeface="Trebuchet MS"/>
              <a:sym typeface="Trebuchet MS"/>
            </a:endParaRPr>
          </a:p>
          <a:p>
            <a:pPr lvl="0"/>
            <a:r>
              <a:rPr lang="en-US" sz="2000" dirty="0">
                <a:latin typeface="Trebuchet MS" panose="020B0603020202020204" pitchFamily="34" charset="0"/>
              </a:rPr>
              <a:t>Learning Experiences are the significant learning “events” designed to build student mastery of </a:t>
            </a:r>
            <a:r>
              <a:rPr lang="en-US" sz="2000" dirty="0" smtClean="0">
                <a:latin typeface="Trebuchet MS" panose="020B0603020202020204" pitchFamily="34" charset="0"/>
              </a:rPr>
              <a:t>the standards. </a:t>
            </a:r>
            <a:r>
              <a:rPr lang="en-US" sz="2000" dirty="0">
                <a:latin typeface="Trebuchet MS" panose="020B0603020202020204" pitchFamily="34" charset="0"/>
              </a:rPr>
              <a:t>They represent the intended student </a:t>
            </a:r>
            <a:r>
              <a:rPr lang="en-US" sz="2000" i="1" dirty="0">
                <a:latin typeface="Trebuchet MS" panose="020B0603020202020204" pitchFamily="34" charset="0"/>
              </a:rPr>
              <a:t>learning</a:t>
            </a:r>
            <a:r>
              <a:rPr lang="en-US" sz="2000" dirty="0">
                <a:latin typeface="Trebuchet MS" panose="020B0603020202020204" pitchFamily="34" charset="0"/>
              </a:rPr>
              <a:t>, not the activities in which they will engage.</a:t>
            </a:r>
            <a:endParaRPr lang="en-US" sz="2000" dirty="0" smtClean="0">
              <a:latin typeface="Trebuchet MS" panose="020B0603020202020204" pitchFamily="34" charset="0"/>
              <a:ea typeface="Trebuchet MS"/>
              <a:cs typeface="Trebuchet MS"/>
              <a:sym typeface="Trebuchet MS"/>
            </a:endParaRPr>
          </a:p>
          <a:p>
            <a:pPr marL="0" lvl="0" indent="0" algn="l" rtl="0">
              <a:spcBef>
                <a:spcPts val="0"/>
              </a:spcBef>
              <a:spcAft>
                <a:spcPts val="0"/>
              </a:spcAft>
              <a:buNone/>
            </a:pPr>
            <a:endParaRPr lang="en-US" sz="2000" dirty="0">
              <a:latin typeface="Trebuchet MS"/>
              <a:ea typeface="Trebuchet MS"/>
              <a:cs typeface="Trebuchet MS"/>
              <a:sym typeface="Trebuchet MS"/>
            </a:endParaRPr>
          </a:p>
          <a:p>
            <a:pPr marL="0" lvl="0" indent="0" algn="l" rtl="0">
              <a:spcBef>
                <a:spcPts val="0"/>
              </a:spcBef>
              <a:spcAft>
                <a:spcPts val="0"/>
              </a:spcAft>
              <a:buNone/>
            </a:pPr>
            <a:r>
              <a:rPr lang="en-US" sz="2000" dirty="0" smtClean="0">
                <a:latin typeface="Trebuchet MS"/>
                <a:ea typeface="Trebuchet MS"/>
                <a:cs typeface="Trebuchet MS"/>
                <a:sym typeface="Trebuchet MS"/>
              </a:rPr>
              <a:t>NOTE</a:t>
            </a:r>
            <a:r>
              <a:rPr lang="en-US" sz="2000" dirty="0">
                <a:latin typeface="Trebuchet MS"/>
                <a:ea typeface="Trebuchet MS"/>
                <a:cs typeface="Trebuchet MS"/>
                <a:sym typeface="Trebuchet MS"/>
              </a:rPr>
              <a:t>:  The learning experience is not an activity, but opportunities for learning that will build and deepen students’ knowledge and skills.</a:t>
            </a:r>
            <a:endParaRPr sz="2000" dirty="0">
              <a:latin typeface="Trebuchet MS"/>
              <a:ea typeface="Trebuchet MS"/>
              <a:cs typeface="Trebuchet MS"/>
              <a:sym typeface="Trebuchet MS"/>
            </a:endParaRPr>
          </a:p>
        </p:txBody>
      </p:sp>
      <p:sp>
        <p:nvSpPr>
          <p:cNvPr id="265" name="Google Shape;265;p31"/>
          <p:cNvSpPr txBox="1">
            <a:spLocks noGrp="1"/>
          </p:cNvSpPr>
          <p:nvPr>
            <p:ph type="title"/>
          </p:nvPr>
        </p:nvSpPr>
        <p:spPr>
          <a:xfrm>
            <a:off x="1433700" y="0"/>
            <a:ext cx="7631400" cy="72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Trebuchet MS"/>
                <a:ea typeface="Trebuchet MS"/>
                <a:cs typeface="Trebuchet MS"/>
                <a:sym typeface="Trebuchet MS"/>
              </a:rPr>
              <a:t>Considering Student Learning Experiences</a:t>
            </a:r>
            <a:endParaRPr sz="3600">
              <a:latin typeface="Trebuchet MS"/>
              <a:ea typeface="Trebuchet MS"/>
              <a:cs typeface="Trebuchet MS"/>
              <a:sym typeface="Trebuchet MS"/>
            </a:endParaRPr>
          </a:p>
        </p:txBody>
      </p:sp>
      <p:pic>
        <p:nvPicPr>
          <p:cNvPr id="266" name="Google Shape;266;p31"/>
          <p:cNvPicPr preferRelativeResize="0"/>
          <p:nvPr/>
        </p:nvPicPr>
        <p:blipFill>
          <a:blip r:embed="rId4">
            <a:alphaModFix/>
          </a:blip>
          <a:stretch>
            <a:fillRect/>
          </a:stretch>
        </p:blipFill>
        <p:spPr>
          <a:xfrm>
            <a:off x="4892924" y="5609426"/>
            <a:ext cx="1255581" cy="9437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1433700" y="361800"/>
            <a:ext cx="69024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latin typeface="Trebuchet MS"/>
                <a:ea typeface="Trebuchet MS"/>
                <a:cs typeface="Trebuchet MS"/>
                <a:sym typeface="Trebuchet MS"/>
              </a:rPr>
              <a:t>Goals and Objectives</a:t>
            </a:r>
            <a:endParaRPr sz="3600" i="0" u="none" strike="noStrike" cap="none">
              <a:solidFill>
                <a:srgbClr val="000000"/>
              </a:solidFill>
              <a:latin typeface="Trebuchet MS"/>
              <a:ea typeface="Trebuchet MS"/>
              <a:cs typeface="Trebuchet MS"/>
              <a:sym typeface="Trebuchet MS"/>
            </a:endParaRPr>
          </a:p>
        </p:txBody>
      </p:sp>
      <p:sp>
        <p:nvSpPr>
          <p:cNvPr id="80" name="Google Shape;80;p14"/>
          <p:cNvSpPr txBox="1">
            <a:spLocks noGrp="1"/>
          </p:cNvSpPr>
          <p:nvPr>
            <p:ph type="body" idx="1"/>
          </p:nvPr>
        </p:nvSpPr>
        <p:spPr>
          <a:xfrm>
            <a:off x="2783700" y="1541100"/>
            <a:ext cx="6269100" cy="4884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a:solidFill>
                  <a:srgbClr val="000000"/>
                </a:solidFill>
              </a:rPr>
              <a:t>Educators will be able to, both in writing and through discussion:</a:t>
            </a:r>
            <a:endParaRPr>
              <a:solidFill>
                <a:srgbClr val="000000"/>
              </a:solidFill>
            </a:endParaRPr>
          </a:p>
          <a:p>
            <a:pPr marL="914400" lvl="0" indent="-355600" algn="l" rtl="0">
              <a:spcBef>
                <a:spcPts val="1000"/>
              </a:spcBef>
              <a:spcAft>
                <a:spcPts val="0"/>
              </a:spcAft>
              <a:buClr>
                <a:srgbClr val="000000"/>
              </a:buClr>
              <a:buSzPts val="2000"/>
              <a:buAutoNum type="arabicPeriod"/>
            </a:pPr>
            <a:r>
              <a:rPr lang="en-US" sz="2000">
                <a:solidFill>
                  <a:schemeClr val="dk1"/>
                </a:solidFill>
              </a:rPr>
              <a:t>Consider the types of learning experiences, or significant learning “events,” designed to build student mastery of the standards</a:t>
            </a:r>
            <a:endParaRPr sz="2000">
              <a:solidFill>
                <a:srgbClr val="000000"/>
              </a:solidFill>
            </a:endParaRPr>
          </a:p>
          <a:p>
            <a:pPr marL="914400" lvl="0" indent="-355600" algn="l" rtl="0">
              <a:spcBef>
                <a:spcPts val="0"/>
              </a:spcBef>
              <a:spcAft>
                <a:spcPts val="0"/>
              </a:spcAft>
              <a:buClr>
                <a:srgbClr val="000000"/>
              </a:buClr>
              <a:buSzPts val="2000"/>
              <a:buAutoNum type="arabicPeriod"/>
            </a:pPr>
            <a:r>
              <a:rPr lang="en-US" sz="2000">
                <a:solidFill>
                  <a:srgbClr val="000000"/>
                </a:solidFill>
              </a:rPr>
              <a:t>Analyze Grade Level Expectations and Evidence Outcomes for intended knowledge, </a:t>
            </a:r>
            <a:r>
              <a:rPr lang="en-US" sz="2000">
                <a:solidFill>
                  <a:schemeClr val="dk1"/>
                </a:solidFill>
              </a:rPr>
              <a:t>understandings, and </a:t>
            </a:r>
            <a:r>
              <a:rPr lang="en-US" sz="2000">
                <a:solidFill>
                  <a:srgbClr val="000000"/>
                </a:solidFill>
              </a:rPr>
              <a:t>skills necessary for all students to demonstrate mastery of the standards</a:t>
            </a:r>
            <a:endParaRPr sz="2000">
              <a:solidFill>
                <a:srgbClr val="000000"/>
              </a:solidFill>
            </a:endParaRPr>
          </a:p>
          <a:p>
            <a:pPr marL="914400" lvl="0" indent="-355600" algn="l" rtl="0">
              <a:spcBef>
                <a:spcPts val="0"/>
              </a:spcBef>
              <a:spcAft>
                <a:spcPts val="0"/>
              </a:spcAft>
              <a:buClr>
                <a:srgbClr val="000000"/>
              </a:buClr>
              <a:buSzPts val="2000"/>
              <a:buAutoNum type="arabicPeriod"/>
            </a:pPr>
            <a:r>
              <a:rPr lang="en-US" sz="2000">
                <a:solidFill>
                  <a:srgbClr val="000000"/>
                </a:solidFill>
              </a:rPr>
              <a:t>Align the Academic Context &amp; Connections with the Evidence Outcomes</a:t>
            </a:r>
            <a:endParaRPr sz="2000">
              <a:solidFill>
                <a:srgbClr val="000000"/>
              </a:solidFill>
            </a:endParaRPr>
          </a:p>
          <a:p>
            <a:pPr marL="914400" lvl="0" indent="-355600" algn="l" rtl="0">
              <a:spcBef>
                <a:spcPts val="0"/>
              </a:spcBef>
              <a:spcAft>
                <a:spcPts val="0"/>
              </a:spcAft>
              <a:buClr>
                <a:srgbClr val="000000"/>
              </a:buClr>
              <a:buSzPts val="2000"/>
              <a:buAutoNum type="arabicPeriod"/>
            </a:pPr>
            <a:r>
              <a:rPr lang="en-US" sz="2000">
                <a:solidFill>
                  <a:srgbClr val="000000"/>
                </a:solidFill>
              </a:rPr>
              <a:t>Practice the process for analyzing the revised Colorado Academic Standards</a:t>
            </a:r>
            <a:endParaRPr sz="2000">
              <a:solidFill>
                <a:srgbClr val="000000"/>
              </a:solidFill>
            </a:endParaRPr>
          </a:p>
          <a:p>
            <a:pPr marL="0" marR="0" lvl="0" indent="0" algn="l" rtl="0">
              <a:lnSpc>
                <a:spcPct val="100000"/>
              </a:lnSpc>
              <a:spcBef>
                <a:spcPts val="0"/>
              </a:spcBef>
              <a:spcAft>
                <a:spcPts val="0"/>
              </a:spcAft>
              <a:buNone/>
            </a:pPr>
            <a:endParaRPr>
              <a:solidFill>
                <a:srgbClr val="000000"/>
              </a:solidFill>
            </a:endParaRPr>
          </a:p>
          <a:p>
            <a:pPr marL="914400" marR="0" lvl="0" indent="0" algn="l" rtl="0">
              <a:lnSpc>
                <a:spcPct val="100000"/>
              </a:lnSpc>
              <a:spcBef>
                <a:spcPts val="0"/>
              </a:spcBef>
              <a:spcAft>
                <a:spcPts val="0"/>
              </a:spcAft>
              <a:buNone/>
            </a:pPr>
            <a:endParaRPr>
              <a:solidFill>
                <a:srgbClr val="FF0000"/>
              </a:solidFill>
            </a:endParaRPr>
          </a:p>
        </p:txBody>
      </p:sp>
      <p:grpSp>
        <p:nvGrpSpPr>
          <p:cNvPr id="81" name="Google Shape;81;p14"/>
          <p:cNvGrpSpPr/>
          <p:nvPr/>
        </p:nvGrpSpPr>
        <p:grpSpPr>
          <a:xfrm>
            <a:off x="0" y="0"/>
            <a:ext cx="1433700" cy="1433700"/>
            <a:chOff x="87840" y="134578"/>
            <a:chExt cx="1433700" cy="1433700"/>
          </a:xfrm>
        </p:grpSpPr>
        <p:sp>
          <p:nvSpPr>
            <p:cNvPr id="82" name="Google Shape;82;p14"/>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83" name="Google Shape;83;p14"/>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84" name="Google Shape;84;p14"/>
          <p:cNvPicPr preferRelativeResize="0"/>
          <p:nvPr/>
        </p:nvPicPr>
        <p:blipFill>
          <a:blip r:embed="rId4">
            <a:alphaModFix/>
          </a:blip>
          <a:stretch>
            <a:fillRect/>
          </a:stretch>
        </p:blipFill>
        <p:spPr>
          <a:xfrm>
            <a:off x="59200" y="1712575"/>
            <a:ext cx="2662077" cy="31477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0"/>
          <p:cNvSpPr txBox="1">
            <a:spLocks noGrp="1"/>
          </p:cNvSpPr>
          <p:nvPr>
            <p:ph type="title"/>
          </p:nvPr>
        </p:nvSpPr>
        <p:spPr>
          <a:xfrm>
            <a:off x="1433700" y="356100"/>
            <a:ext cx="7631400" cy="72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smtClean="0">
                <a:solidFill>
                  <a:schemeClr val="dk1"/>
                </a:solidFill>
                <a:latin typeface="Trebuchet MS"/>
                <a:ea typeface="Trebuchet MS"/>
                <a:cs typeface="Trebuchet MS"/>
                <a:sym typeface="Trebuchet MS"/>
              </a:rPr>
              <a:t>Examples: </a:t>
            </a:r>
            <a:r>
              <a:rPr lang="en-US" sz="3600" dirty="0">
                <a:solidFill>
                  <a:schemeClr val="dk1"/>
                </a:solidFill>
                <a:latin typeface="Trebuchet MS"/>
                <a:ea typeface="Trebuchet MS"/>
                <a:cs typeface="Trebuchet MS"/>
                <a:sym typeface="Trebuchet MS"/>
              </a:rPr>
              <a:t>4th Grade History</a:t>
            </a:r>
            <a:endParaRPr sz="3600" dirty="0">
              <a:latin typeface="Trebuchet MS"/>
              <a:ea typeface="Trebuchet MS"/>
              <a:cs typeface="Trebuchet MS"/>
              <a:sym typeface="Trebuchet MS"/>
            </a:endParaRPr>
          </a:p>
        </p:txBody>
      </p:sp>
      <p:grpSp>
        <p:nvGrpSpPr>
          <p:cNvPr id="252" name="Google Shape;252;p30"/>
          <p:cNvGrpSpPr/>
          <p:nvPr/>
        </p:nvGrpSpPr>
        <p:grpSpPr>
          <a:xfrm>
            <a:off x="0" y="0"/>
            <a:ext cx="1433700" cy="1433700"/>
            <a:chOff x="87840" y="134578"/>
            <a:chExt cx="1433700" cy="1433700"/>
          </a:xfrm>
        </p:grpSpPr>
        <p:sp>
          <p:nvSpPr>
            <p:cNvPr id="253" name="Google Shape;253;p30"/>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254" name="Google Shape;254;p30"/>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3" name="Rectangle 2"/>
          <p:cNvSpPr/>
          <p:nvPr/>
        </p:nvSpPr>
        <p:spPr>
          <a:xfrm>
            <a:off x="716803" y="1788236"/>
            <a:ext cx="8113929" cy="1631216"/>
          </a:xfrm>
          <a:prstGeom prst="rect">
            <a:avLst/>
          </a:prstGeom>
        </p:spPr>
        <p:txBody>
          <a:bodyPr wrap="square">
            <a:spAutoFit/>
          </a:bodyPr>
          <a:lstStyle/>
          <a:p>
            <a:r>
              <a:rPr lang="en-US" sz="2000" dirty="0">
                <a:latin typeface="Trebuchet MS" panose="020B0603020202020204" pitchFamily="34" charset="0"/>
              </a:rPr>
              <a:t>The teacher may bring in (trapping/trading) artifacts and primary and secondary sources (letters, advertisements, etc.) so that students may consider the “demands” and social trends that brought traders and trappers (mountain men) to Colorado and the natural resources that facilitated their work in the state.</a:t>
            </a:r>
            <a:endParaRPr lang="en-US" sz="2000" dirty="0">
              <a:latin typeface="Trebuchet MS" panose="020B0603020202020204" pitchFamily="34" charset="0"/>
            </a:endParaRPr>
          </a:p>
        </p:txBody>
      </p:sp>
      <p:sp>
        <p:nvSpPr>
          <p:cNvPr id="4" name="Rectangle 3"/>
          <p:cNvSpPr/>
          <p:nvPr/>
        </p:nvSpPr>
        <p:spPr>
          <a:xfrm>
            <a:off x="716803" y="4275836"/>
            <a:ext cx="7902264" cy="1323439"/>
          </a:xfrm>
          <a:prstGeom prst="rect">
            <a:avLst/>
          </a:prstGeom>
        </p:spPr>
        <p:txBody>
          <a:bodyPr wrap="square">
            <a:spAutoFit/>
          </a:bodyPr>
          <a:lstStyle/>
          <a:p>
            <a:r>
              <a:rPr lang="en-US" sz="2000" dirty="0">
                <a:latin typeface="Trebuchet MS" panose="020B0603020202020204" pitchFamily="34" charset="0"/>
              </a:rPr>
              <a:t>The teacher may use documentation of the lives of mountain men and traders to have students examine the opportunities and risks associated with economic decision-making in light of a “boom” that may or may not be sustainable.</a:t>
            </a:r>
            <a:endParaRPr lang="en-US" sz="2000" dirty="0">
              <a:latin typeface="Trebuchet MS" panose="020B0603020202020204" pitchFamily="34" charset="0"/>
            </a:endParaRPr>
          </a:p>
        </p:txBody>
      </p:sp>
    </p:spTree>
    <p:extLst>
      <p:ext uri="{BB962C8B-B14F-4D97-AF65-F5344CB8AC3E}">
        <p14:creationId xmlns:p14="http://schemas.microsoft.com/office/powerpoint/2010/main" val="2822681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grpSp>
        <p:nvGrpSpPr>
          <p:cNvPr id="272" name="Google Shape;272;p32"/>
          <p:cNvGrpSpPr/>
          <p:nvPr/>
        </p:nvGrpSpPr>
        <p:grpSpPr>
          <a:xfrm>
            <a:off x="0" y="0"/>
            <a:ext cx="1433700" cy="1433700"/>
            <a:chOff x="87840" y="134578"/>
            <a:chExt cx="1433700" cy="1433700"/>
          </a:xfrm>
        </p:grpSpPr>
        <p:sp>
          <p:nvSpPr>
            <p:cNvPr id="273" name="Google Shape;273;p32"/>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274" name="Google Shape;274;p32"/>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275" name="Google Shape;275;p32"/>
          <p:cNvSpPr txBox="1"/>
          <p:nvPr/>
        </p:nvSpPr>
        <p:spPr>
          <a:xfrm>
            <a:off x="846700" y="1626125"/>
            <a:ext cx="8137200" cy="403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a:latin typeface="Trebuchet MS"/>
                <a:ea typeface="Trebuchet MS"/>
                <a:cs typeface="Trebuchet MS"/>
                <a:sym typeface="Trebuchet MS"/>
              </a:rPr>
              <a:t>Engage in collegial conversations</a:t>
            </a:r>
            <a:endParaRPr sz="2600">
              <a:latin typeface="Trebuchet MS"/>
              <a:ea typeface="Trebuchet MS"/>
              <a:cs typeface="Trebuchet MS"/>
              <a:sym typeface="Trebuchet MS"/>
            </a:endParaRPr>
          </a:p>
          <a:p>
            <a:pPr marL="0" lvl="0" indent="0" algn="l" rtl="0">
              <a:spcBef>
                <a:spcPts val="0"/>
              </a:spcBef>
              <a:spcAft>
                <a:spcPts val="0"/>
              </a:spcAft>
              <a:buNone/>
            </a:pPr>
            <a:endParaRPr sz="2600">
              <a:latin typeface="Trebuchet MS"/>
              <a:ea typeface="Trebuchet MS"/>
              <a:cs typeface="Trebuchet MS"/>
              <a:sym typeface="Trebuchet MS"/>
            </a:endParaRPr>
          </a:p>
          <a:p>
            <a:pPr marL="800100" lvl="0" indent="-393700" algn="l" rtl="0">
              <a:spcBef>
                <a:spcPts val="0"/>
              </a:spcBef>
              <a:spcAft>
                <a:spcPts val="0"/>
              </a:spcAft>
              <a:buSzPts val="2600"/>
              <a:buFont typeface="Trebuchet MS"/>
              <a:buAutoNum type="arabicPeriod"/>
            </a:pPr>
            <a:r>
              <a:rPr lang="en-US" sz="2600">
                <a:latin typeface="Trebuchet MS"/>
                <a:ea typeface="Trebuchet MS"/>
                <a:cs typeface="Trebuchet MS"/>
                <a:sym typeface="Trebuchet MS"/>
              </a:rPr>
              <a:t>What are the connections across grade levels?  </a:t>
            </a:r>
            <a:endParaRPr sz="2600">
              <a:latin typeface="Trebuchet MS"/>
              <a:ea typeface="Trebuchet MS"/>
              <a:cs typeface="Trebuchet MS"/>
              <a:sym typeface="Trebuchet MS"/>
            </a:endParaRPr>
          </a:p>
          <a:p>
            <a:pPr marL="800100" lvl="0" indent="-393700" algn="l" rtl="0">
              <a:spcBef>
                <a:spcPts val="0"/>
              </a:spcBef>
              <a:spcAft>
                <a:spcPts val="0"/>
              </a:spcAft>
              <a:buSzPts val="2600"/>
              <a:buFont typeface="Trebuchet MS"/>
              <a:buAutoNum type="arabicPeriod"/>
            </a:pPr>
            <a:r>
              <a:rPr lang="en-US" sz="2600">
                <a:latin typeface="Trebuchet MS"/>
                <a:ea typeface="Trebuchet MS"/>
                <a:cs typeface="Trebuchet MS"/>
                <a:sym typeface="Trebuchet MS"/>
              </a:rPr>
              <a:t>What are the connections within grade levels?</a:t>
            </a:r>
            <a:endParaRPr sz="2600">
              <a:latin typeface="Trebuchet MS"/>
              <a:ea typeface="Trebuchet MS"/>
              <a:cs typeface="Trebuchet MS"/>
              <a:sym typeface="Trebuchet MS"/>
            </a:endParaRPr>
          </a:p>
          <a:p>
            <a:pPr marL="800100" lvl="0" indent="-393700" algn="l" rtl="0">
              <a:spcBef>
                <a:spcPts val="0"/>
              </a:spcBef>
              <a:spcAft>
                <a:spcPts val="0"/>
              </a:spcAft>
              <a:buSzPts val="2600"/>
              <a:buFont typeface="Trebuchet MS"/>
              <a:buAutoNum type="arabicPeriod"/>
            </a:pPr>
            <a:r>
              <a:rPr lang="en-US" sz="2600">
                <a:latin typeface="Trebuchet MS"/>
                <a:ea typeface="Trebuchet MS"/>
                <a:cs typeface="Trebuchet MS"/>
                <a:sym typeface="Trebuchet MS"/>
              </a:rPr>
              <a:t>What are the connections across content areas both within and across grade levels?</a:t>
            </a:r>
            <a:endParaRPr sz="2600">
              <a:latin typeface="Trebuchet MS"/>
              <a:ea typeface="Trebuchet MS"/>
              <a:cs typeface="Trebuchet MS"/>
              <a:sym typeface="Trebuchet MS"/>
            </a:endParaRPr>
          </a:p>
          <a:p>
            <a:pPr marL="800100" lvl="0" indent="-393700" algn="l" rtl="0">
              <a:spcBef>
                <a:spcPts val="0"/>
              </a:spcBef>
              <a:spcAft>
                <a:spcPts val="0"/>
              </a:spcAft>
              <a:buSzPts val="2600"/>
              <a:buFont typeface="Trebuchet MS"/>
              <a:buAutoNum type="arabicPeriod"/>
            </a:pPr>
            <a:r>
              <a:rPr lang="en-US" sz="2600">
                <a:latin typeface="Trebuchet MS"/>
                <a:ea typeface="Trebuchet MS"/>
                <a:cs typeface="Trebuchet MS"/>
                <a:sym typeface="Trebuchet MS"/>
              </a:rPr>
              <a:t>Determine what content and skills should be taught at each grade level? (e.g., science is grade banded at middle school and high school).</a:t>
            </a:r>
            <a:endParaRPr sz="2600">
              <a:latin typeface="Trebuchet MS"/>
              <a:ea typeface="Trebuchet MS"/>
              <a:cs typeface="Trebuchet MS"/>
              <a:sym typeface="Trebuchet MS"/>
            </a:endParaRPr>
          </a:p>
        </p:txBody>
      </p:sp>
      <p:sp>
        <p:nvSpPr>
          <p:cNvPr id="276" name="Google Shape;276;p32"/>
          <p:cNvSpPr txBox="1">
            <a:spLocks noGrp="1"/>
          </p:cNvSpPr>
          <p:nvPr>
            <p:ph type="title"/>
          </p:nvPr>
        </p:nvSpPr>
        <p:spPr>
          <a:xfrm>
            <a:off x="1433700" y="356100"/>
            <a:ext cx="7631400" cy="72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Trebuchet MS"/>
                <a:ea typeface="Trebuchet MS"/>
                <a:cs typeface="Trebuchet MS"/>
                <a:sym typeface="Trebuchet MS"/>
              </a:rPr>
              <a:t>Next Step...</a:t>
            </a:r>
            <a:endParaRPr sz="3600">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3"/>
          <p:cNvSpPr txBox="1">
            <a:spLocks noGrp="1"/>
          </p:cNvSpPr>
          <p:nvPr>
            <p:ph type="title"/>
          </p:nvPr>
        </p:nvSpPr>
        <p:spPr>
          <a:xfrm>
            <a:off x="1434025" y="99200"/>
            <a:ext cx="7417200" cy="1052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latin typeface="Trebuchet MS"/>
                <a:ea typeface="Trebuchet MS"/>
                <a:cs typeface="Trebuchet MS"/>
                <a:sym typeface="Trebuchet MS"/>
              </a:rPr>
              <a:t>Before Moving onto the Next Module...</a:t>
            </a:r>
            <a:endParaRPr sz="3600" i="0" u="none" strike="noStrike" cap="none">
              <a:solidFill>
                <a:srgbClr val="000000"/>
              </a:solidFill>
              <a:latin typeface="Trebuchet MS"/>
              <a:ea typeface="Trebuchet MS"/>
              <a:cs typeface="Trebuchet MS"/>
              <a:sym typeface="Trebuchet MS"/>
            </a:endParaRPr>
          </a:p>
        </p:txBody>
      </p:sp>
      <p:grpSp>
        <p:nvGrpSpPr>
          <p:cNvPr id="282" name="Google Shape;282;p33"/>
          <p:cNvGrpSpPr/>
          <p:nvPr/>
        </p:nvGrpSpPr>
        <p:grpSpPr>
          <a:xfrm>
            <a:off x="-5" y="0"/>
            <a:ext cx="1433700" cy="1433700"/>
            <a:chOff x="87840" y="134578"/>
            <a:chExt cx="1433700" cy="1433700"/>
          </a:xfrm>
        </p:grpSpPr>
        <p:sp>
          <p:nvSpPr>
            <p:cNvPr id="283" name="Google Shape;283;p33"/>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284" name="Google Shape;284;p33"/>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285" name="Google Shape;285;p33"/>
          <p:cNvSpPr txBox="1"/>
          <p:nvPr/>
        </p:nvSpPr>
        <p:spPr>
          <a:xfrm>
            <a:off x="1434025" y="4690100"/>
            <a:ext cx="6284400" cy="187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400">
                <a:latin typeface="Calibri"/>
                <a:ea typeface="Calibri"/>
                <a:cs typeface="Calibri"/>
                <a:sym typeface="Calibri"/>
              </a:rPr>
              <a:t>Please contact the Office of Standards and Instructional Support for additional information. Refer to the Standards Implementation guide for contact information.</a:t>
            </a:r>
            <a:endParaRPr sz="2400">
              <a:latin typeface="Calibri"/>
              <a:ea typeface="Calibri"/>
              <a:cs typeface="Calibri"/>
              <a:sym typeface="Calibri"/>
            </a:endParaRPr>
          </a:p>
          <a:p>
            <a:pPr marL="0" lvl="0" indent="0" algn="l" rtl="0">
              <a:spcBef>
                <a:spcPts val="0"/>
              </a:spcBef>
              <a:spcAft>
                <a:spcPts val="0"/>
              </a:spcAft>
              <a:buNone/>
            </a:pPr>
            <a:endParaRPr b="1"/>
          </a:p>
        </p:txBody>
      </p:sp>
      <p:pic>
        <p:nvPicPr>
          <p:cNvPr id="286" name="Google Shape;286;p33"/>
          <p:cNvPicPr preferRelativeResize="0"/>
          <p:nvPr/>
        </p:nvPicPr>
        <p:blipFill>
          <a:blip r:embed="rId4">
            <a:alphaModFix/>
          </a:blip>
          <a:stretch>
            <a:fillRect/>
          </a:stretch>
        </p:blipFill>
        <p:spPr>
          <a:xfrm>
            <a:off x="2883326" y="1304300"/>
            <a:ext cx="3385800" cy="3385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4"/>
          <p:cNvSpPr txBox="1">
            <a:spLocks noGrp="1"/>
          </p:cNvSpPr>
          <p:nvPr>
            <p:ph type="title"/>
          </p:nvPr>
        </p:nvSpPr>
        <p:spPr>
          <a:xfrm>
            <a:off x="1433600" y="361750"/>
            <a:ext cx="69147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latin typeface="Trebuchet MS"/>
                <a:ea typeface="Trebuchet MS"/>
                <a:cs typeface="Trebuchet MS"/>
                <a:sym typeface="Trebuchet MS"/>
              </a:rPr>
              <a:t>Reflection</a:t>
            </a:r>
            <a:endParaRPr sz="3600" i="0" u="none" strike="noStrike" cap="none">
              <a:solidFill>
                <a:srgbClr val="000000"/>
              </a:solidFill>
              <a:latin typeface="Trebuchet MS"/>
              <a:ea typeface="Trebuchet MS"/>
              <a:cs typeface="Trebuchet MS"/>
              <a:sym typeface="Trebuchet MS"/>
            </a:endParaRPr>
          </a:p>
        </p:txBody>
      </p:sp>
      <p:sp>
        <p:nvSpPr>
          <p:cNvPr id="292" name="Google Shape;292;p34"/>
          <p:cNvSpPr txBox="1">
            <a:spLocks noGrp="1"/>
          </p:cNvSpPr>
          <p:nvPr>
            <p:ph type="body" idx="1"/>
          </p:nvPr>
        </p:nvSpPr>
        <p:spPr>
          <a:xfrm>
            <a:off x="476375" y="1371175"/>
            <a:ext cx="8372700" cy="1785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1000"/>
              </a:spcBef>
              <a:spcAft>
                <a:spcPts val="0"/>
              </a:spcAft>
              <a:buNone/>
            </a:pPr>
            <a:r>
              <a:rPr lang="en-US" sz="3000">
                <a:solidFill>
                  <a:srgbClr val="000000"/>
                </a:solidFill>
                <a:highlight>
                  <a:srgbClr val="FFFFFF"/>
                </a:highlight>
              </a:rPr>
              <a:t>Now that you have completed Module 8 . . .</a:t>
            </a:r>
            <a:endParaRPr sz="3000">
              <a:solidFill>
                <a:srgbClr val="000000"/>
              </a:solidFill>
              <a:highlight>
                <a:srgbClr val="FFFFFF"/>
              </a:highlight>
            </a:endParaRPr>
          </a:p>
          <a:p>
            <a:pPr marL="685800" marR="0" lvl="0" indent="-419100" algn="l" rtl="0">
              <a:lnSpc>
                <a:spcPct val="100000"/>
              </a:lnSpc>
              <a:spcBef>
                <a:spcPts val="1000"/>
              </a:spcBef>
              <a:spcAft>
                <a:spcPts val="0"/>
              </a:spcAft>
              <a:buClr>
                <a:srgbClr val="000000"/>
              </a:buClr>
              <a:buSzPts val="3000"/>
              <a:buAutoNum type="arabicPeriod"/>
            </a:pPr>
            <a:r>
              <a:rPr lang="en-US" sz="3000">
                <a:solidFill>
                  <a:srgbClr val="000000"/>
                </a:solidFill>
                <a:highlight>
                  <a:srgbClr val="FFFFFF"/>
                </a:highlight>
              </a:rPr>
              <a:t>What is one learning you will takeaway? </a:t>
            </a:r>
            <a:endParaRPr sz="3000">
              <a:solidFill>
                <a:srgbClr val="000000"/>
              </a:solidFill>
              <a:highlight>
                <a:srgbClr val="FFFFFF"/>
              </a:highlight>
            </a:endParaRPr>
          </a:p>
          <a:p>
            <a:pPr marL="685800" marR="0" lvl="0" indent="-419100" algn="l" rtl="0">
              <a:lnSpc>
                <a:spcPct val="100000"/>
              </a:lnSpc>
              <a:spcBef>
                <a:spcPts val="0"/>
              </a:spcBef>
              <a:spcAft>
                <a:spcPts val="0"/>
              </a:spcAft>
              <a:buClr>
                <a:srgbClr val="000000"/>
              </a:buClr>
              <a:buSzPts val="3000"/>
              <a:buAutoNum type="arabicPeriod"/>
            </a:pPr>
            <a:r>
              <a:rPr lang="en-US" sz="3000">
                <a:solidFill>
                  <a:srgbClr val="000000"/>
                </a:solidFill>
                <a:highlight>
                  <a:srgbClr val="FFFFFF"/>
                </a:highlight>
              </a:rPr>
              <a:t>Explain, in your own words, why it’s important for educators to analyze standards.</a:t>
            </a:r>
            <a:endParaRPr sz="3000">
              <a:solidFill>
                <a:srgbClr val="000000"/>
              </a:solidFill>
              <a:highlight>
                <a:srgbClr val="FFFFFF"/>
              </a:highlight>
            </a:endParaRPr>
          </a:p>
          <a:p>
            <a:pPr marL="685800" marR="0" lvl="0" indent="-419100" algn="l" rtl="0">
              <a:lnSpc>
                <a:spcPct val="100000"/>
              </a:lnSpc>
              <a:spcBef>
                <a:spcPts val="0"/>
              </a:spcBef>
              <a:spcAft>
                <a:spcPts val="0"/>
              </a:spcAft>
              <a:buClr>
                <a:srgbClr val="000000"/>
              </a:buClr>
              <a:buSzPts val="3000"/>
              <a:buAutoNum type="arabicPeriod"/>
            </a:pPr>
            <a:r>
              <a:rPr lang="en-US" sz="3000">
                <a:solidFill>
                  <a:srgbClr val="000000"/>
                </a:solidFill>
                <a:highlight>
                  <a:srgbClr val="FFFFFF"/>
                </a:highlight>
              </a:rPr>
              <a:t>What is one question you still have regarding the analysis process?</a:t>
            </a:r>
            <a:endParaRPr sz="3000">
              <a:solidFill>
                <a:srgbClr val="000000"/>
              </a:solidFill>
              <a:highlight>
                <a:srgbClr val="FFFFFF"/>
              </a:highlight>
            </a:endParaRPr>
          </a:p>
          <a:p>
            <a:pPr marL="0" marR="0" lvl="0" indent="0" algn="l" rtl="0">
              <a:lnSpc>
                <a:spcPct val="100000"/>
              </a:lnSpc>
              <a:spcBef>
                <a:spcPts val="1000"/>
              </a:spcBef>
              <a:spcAft>
                <a:spcPts val="0"/>
              </a:spcAft>
              <a:buNone/>
            </a:pPr>
            <a:endParaRPr sz="3000">
              <a:solidFill>
                <a:srgbClr val="000000"/>
              </a:solidFill>
              <a:highlight>
                <a:srgbClr val="FFFF00"/>
              </a:highlight>
            </a:endParaRPr>
          </a:p>
          <a:p>
            <a:pPr marL="0" marR="0" lvl="0" indent="0" algn="l" rtl="0">
              <a:lnSpc>
                <a:spcPct val="100000"/>
              </a:lnSpc>
              <a:spcBef>
                <a:spcPts val="1000"/>
              </a:spcBef>
              <a:spcAft>
                <a:spcPts val="0"/>
              </a:spcAft>
              <a:buNone/>
            </a:pPr>
            <a:endParaRPr sz="3000">
              <a:solidFill>
                <a:srgbClr val="000000"/>
              </a:solidFill>
            </a:endParaRPr>
          </a:p>
          <a:p>
            <a:pPr marL="0" marR="0" lvl="0" indent="0" algn="l" rtl="0">
              <a:lnSpc>
                <a:spcPct val="100000"/>
              </a:lnSpc>
              <a:spcBef>
                <a:spcPts val="1000"/>
              </a:spcBef>
              <a:spcAft>
                <a:spcPts val="0"/>
              </a:spcAft>
              <a:buNone/>
            </a:pPr>
            <a:r>
              <a:rPr lang="en-US" sz="3000"/>
              <a:t>                                                </a:t>
            </a:r>
            <a:endParaRPr sz="3000" b="0" i="0" u="none" strike="noStrike" cap="none">
              <a:solidFill>
                <a:schemeClr val="dk1"/>
              </a:solidFill>
              <a:latin typeface="Calibri"/>
              <a:ea typeface="Calibri"/>
              <a:cs typeface="Calibri"/>
              <a:sym typeface="Calibri"/>
            </a:endParaRPr>
          </a:p>
        </p:txBody>
      </p:sp>
      <p:grpSp>
        <p:nvGrpSpPr>
          <p:cNvPr id="293" name="Google Shape;293;p34"/>
          <p:cNvGrpSpPr/>
          <p:nvPr/>
        </p:nvGrpSpPr>
        <p:grpSpPr>
          <a:xfrm>
            <a:off x="-5" y="0"/>
            <a:ext cx="1433609" cy="1433609"/>
            <a:chOff x="87840" y="134578"/>
            <a:chExt cx="1433609" cy="1433609"/>
          </a:xfrm>
        </p:grpSpPr>
        <p:sp>
          <p:nvSpPr>
            <p:cNvPr id="294" name="Google Shape;294;p34"/>
            <p:cNvSpPr/>
            <p:nvPr/>
          </p:nvSpPr>
          <p:spPr>
            <a:xfrm>
              <a:off x="87840" y="134578"/>
              <a:ext cx="1433609" cy="143360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295" name="Google Shape;295;p34"/>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296" name="Google Shape;296;p34"/>
          <p:cNvPicPr preferRelativeResize="0"/>
          <p:nvPr/>
        </p:nvPicPr>
        <p:blipFill>
          <a:blip r:embed="rId4">
            <a:alphaModFix/>
          </a:blip>
          <a:stretch>
            <a:fillRect/>
          </a:stretch>
        </p:blipFill>
        <p:spPr>
          <a:xfrm>
            <a:off x="6274625" y="4508250"/>
            <a:ext cx="1622500" cy="2081400"/>
          </a:xfrm>
          <a:prstGeom prst="rect">
            <a:avLst/>
          </a:prstGeom>
          <a:noFill/>
          <a:ln>
            <a:noFill/>
          </a:ln>
        </p:spPr>
      </p:pic>
      <p:pic>
        <p:nvPicPr>
          <p:cNvPr id="297" name="Google Shape;297;p34"/>
          <p:cNvPicPr preferRelativeResize="0"/>
          <p:nvPr/>
        </p:nvPicPr>
        <p:blipFill>
          <a:blip r:embed="rId5">
            <a:alphaModFix/>
          </a:blip>
          <a:stretch>
            <a:fillRect/>
          </a:stretch>
        </p:blipFill>
        <p:spPr>
          <a:xfrm>
            <a:off x="7069842" y="4610900"/>
            <a:ext cx="572026" cy="710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1433700" y="361800"/>
            <a:ext cx="69939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latin typeface="Trebuchet MS"/>
                <a:ea typeface="Trebuchet MS"/>
                <a:cs typeface="Trebuchet MS"/>
                <a:sym typeface="Trebuchet MS"/>
              </a:rPr>
              <a:t>Warm-up</a:t>
            </a:r>
            <a:endParaRPr sz="3600" i="0" u="none" strike="noStrike" cap="none">
              <a:solidFill>
                <a:srgbClr val="000000"/>
              </a:solidFill>
              <a:latin typeface="Trebuchet MS"/>
              <a:ea typeface="Trebuchet MS"/>
              <a:cs typeface="Trebuchet MS"/>
              <a:sym typeface="Trebuchet MS"/>
            </a:endParaRPr>
          </a:p>
        </p:txBody>
      </p:sp>
      <p:sp>
        <p:nvSpPr>
          <p:cNvPr id="91" name="Google Shape;91;p15"/>
          <p:cNvSpPr txBox="1">
            <a:spLocks noGrp="1"/>
          </p:cNvSpPr>
          <p:nvPr>
            <p:ph type="body" idx="1"/>
          </p:nvPr>
        </p:nvSpPr>
        <p:spPr>
          <a:xfrm>
            <a:off x="426150" y="1444454"/>
            <a:ext cx="8291700" cy="1163400"/>
          </a:xfrm>
          <a:prstGeom prst="rect">
            <a:avLst/>
          </a:prstGeom>
          <a:noFill/>
          <a:ln>
            <a:noFill/>
          </a:ln>
        </p:spPr>
        <p:txBody>
          <a:bodyPr spcFirstLastPara="1" wrap="square" lIns="0" tIns="0" rIns="0" bIns="0" anchor="t" anchorCtr="0">
            <a:noAutofit/>
          </a:bodyPr>
          <a:lstStyle/>
          <a:p>
            <a:pPr marL="457200" marR="0" lvl="0" indent="0" algn="ctr" rtl="0">
              <a:lnSpc>
                <a:spcPct val="100000"/>
              </a:lnSpc>
              <a:spcBef>
                <a:spcPts val="1000"/>
              </a:spcBef>
              <a:spcAft>
                <a:spcPts val="0"/>
              </a:spcAft>
              <a:buClr>
                <a:schemeClr val="dk1"/>
              </a:buClr>
              <a:buSzPts val="1100"/>
              <a:buFont typeface="Arial"/>
              <a:buNone/>
            </a:pPr>
            <a:r>
              <a:rPr lang="en-US" sz="2600">
                <a:solidFill>
                  <a:srgbClr val="000000"/>
                </a:solidFill>
                <a:highlight>
                  <a:srgbClr val="FFFFFF"/>
                </a:highlight>
              </a:rPr>
              <a:t>Take 30 seconds to brainstorm as many “rules of the road” as you can come up with that are necessary for driving a car safely and skillfully.</a:t>
            </a:r>
            <a:endParaRPr sz="2600">
              <a:solidFill>
                <a:srgbClr val="000000"/>
              </a:solidFill>
              <a:highlight>
                <a:srgbClr val="FFFFFF"/>
              </a:highlight>
            </a:endParaRPr>
          </a:p>
          <a:p>
            <a:pPr marL="457200" marR="0" lvl="0" indent="0" algn="l" rtl="0">
              <a:lnSpc>
                <a:spcPct val="100000"/>
              </a:lnSpc>
              <a:spcBef>
                <a:spcPts val="1000"/>
              </a:spcBef>
              <a:spcAft>
                <a:spcPts val="0"/>
              </a:spcAft>
              <a:buClr>
                <a:schemeClr val="dk1"/>
              </a:buClr>
              <a:buSzPts val="1100"/>
              <a:buFont typeface="Arial"/>
              <a:buNone/>
            </a:pPr>
            <a:endParaRPr sz="1800">
              <a:solidFill>
                <a:schemeClr val="dk1"/>
              </a:solidFill>
              <a:highlight>
                <a:srgbClr val="FFFFFF"/>
              </a:highlight>
            </a:endParaRPr>
          </a:p>
          <a:p>
            <a:pPr marL="0" marR="0" lvl="0" indent="0" algn="l" rtl="0">
              <a:lnSpc>
                <a:spcPct val="100000"/>
              </a:lnSpc>
              <a:spcBef>
                <a:spcPts val="1000"/>
              </a:spcBef>
              <a:spcAft>
                <a:spcPts val="0"/>
              </a:spcAft>
              <a:buClr>
                <a:srgbClr val="5C6670"/>
              </a:buClr>
              <a:buSzPts val="2400"/>
              <a:buFont typeface="Arial"/>
              <a:buNone/>
            </a:pPr>
            <a:endParaRPr/>
          </a:p>
          <a:p>
            <a:pPr marL="342900" marR="0" lvl="0" indent="-190500" algn="l" rtl="0">
              <a:lnSpc>
                <a:spcPct val="100000"/>
              </a:lnSpc>
              <a:spcBef>
                <a:spcPts val="1000"/>
              </a:spcBef>
              <a:spcAft>
                <a:spcPts val="0"/>
              </a:spcAft>
              <a:buClr>
                <a:srgbClr val="5C6670"/>
              </a:buClr>
              <a:buSzPts val="2400"/>
              <a:buFont typeface="Arial"/>
              <a:buNone/>
            </a:pPr>
            <a:endParaRPr sz="2400" b="0" i="0" u="none" strike="noStrike" cap="none">
              <a:solidFill>
                <a:srgbClr val="595959"/>
              </a:solidFill>
              <a:latin typeface="Arial"/>
              <a:ea typeface="Arial"/>
              <a:cs typeface="Arial"/>
              <a:sym typeface="Arial"/>
            </a:endParaRPr>
          </a:p>
          <a:p>
            <a:pPr marL="342900" marR="0" lvl="0" indent="-190500" algn="l" rtl="0">
              <a:lnSpc>
                <a:spcPct val="100000"/>
              </a:lnSpc>
              <a:spcBef>
                <a:spcPts val="1000"/>
              </a:spcBef>
              <a:spcAft>
                <a:spcPts val="0"/>
              </a:spcAft>
              <a:buClr>
                <a:srgbClr val="5C6670"/>
              </a:buClr>
              <a:buSzPts val="2400"/>
              <a:buFont typeface="Arial"/>
              <a:buNone/>
            </a:pPr>
            <a:endParaRPr sz="2400" b="0" i="0" u="none" strike="noStrike" cap="none">
              <a:solidFill>
                <a:srgbClr val="5C6670"/>
              </a:solidFill>
              <a:latin typeface="Trebuchet MS"/>
              <a:ea typeface="Trebuchet MS"/>
              <a:cs typeface="Trebuchet MS"/>
              <a:sym typeface="Trebuchet MS"/>
            </a:endParaRPr>
          </a:p>
        </p:txBody>
      </p:sp>
      <p:grpSp>
        <p:nvGrpSpPr>
          <p:cNvPr id="92" name="Google Shape;92;p15"/>
          <p:cNvGrpSpPr/>
          <p:nvPr/>
        </p:nvGrpSpPr>
        <p:grpSpPr>
          <a:xfrm>
            <a:off x="0" y="0"/>
            <a:ext cx="1433700" cy="1433700"/>
            <a:chOff x="87840" y="134578"/>
            <a:chExt cx="1433700" cy="1433700"/>
          </a:xfrm>
        </p:grpSpPr>
        <p:sp>
          <p:nvSpPr>
            <p:cNvPr id="93" name="Google Shape;93;p15"/>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94" name="Google Shape;94;p15"/>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95" name="Google Shape;95;p15"/>
          <p:cNvPicPr preferRelativeResize="0"/>
          <p:nvPr/>
        </p:nvPicPr>
        <p:blipFill rotWithShape="1">
          <a:blip r:embed="rId4">
            <a:alphaModFix/>
          </a:blip>
          <a:srcRect b="9305"/>
          <a:stretch/>
        </p:blipFill>
        <p:spPr>
          <a:xfrm>
            <a:off x="3452087" y="2980399"/>
            <a:ext cx="2239825" cy="2196099"/>
          </a:xfrm>
          <a:prstGeom prst="rect">
            <a:avLst/>
          </a:prstGeom>
          <a:noFill/>
          <a:ln>
            <a:noFill/>
          </a:ln>
        </p:spPr>
      </p:pic>
      <p:pic>
        <p:nvPicPr>
          <p:cNvPr id="96" name="Google Shape;96;p15"/>
          <p:cNvPicPr preferRelativeResize="0"/>
          <p:nvPr/>
        </p:nvPicPr>
        <p:blipFill>
          <a:blip r:embed="rId5">
            <a:alphaModFix/>
          </a:blip>
          <a:stretch>
            <a:fillRect/>
          </a:stretch>
        </p:blipFill>
        <p:spPr>
          <a:xfrm>
            <a:off x="426150" y="5234553"/>
            <a:ext cx="1877326" cy="13864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1470575" y="57825"/>
            <a:ext cx="7362900" cy="1133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Trebuchet MS"/>
                <a:ea typeface="Trebuchet MS"/>
                <a:cs typeface="Trebuchet MS"/>
                <a:sym typeface="Trebuchet MS"/>
              </a:rPr>
              <a:t>Analyzing Evidence Outcomes for an Everyday Task</a:t>
            </a:r>
            <a:endParaRPr sz="3600" i="0" u="none" strike="noStrike" cap="none">
              <a:solidFill>
                <a:srgbClr val="000000"/>
              </a:solidFill>
              <a:latin typeface="Trebuchet MS"/>
              <a:ea typeface="Trebuchet MS"/>
              <a:cs typeface="Trebuchet MS"/>
              <a:sym typeface="Trebuchet MS"/>
            </a:endParaRPr>
          </a:p>
        </p:txBody>
      </p:sp>
      <p:grpSp>
        <p:nvGrpSpPr>
          <p:cNvPr id="103" name="Google Shape;103;p16"/>
          <p:cNvGrpSpPr/>
          <p:nvPr/>
        </p:nvGrpSpPr>
        <p:grpSpPr>
          <a:xfrm>
            <a:off x="0" y="0"/>
            <a:ext cx="1433700" cy="1433700"/>
            <a:chOff x="87840" y="134578"/>
            <a:chExt cx="1433700" cy="1433700"/>
          </a:xfrm>
        </p:grpSpPr>
        <p:sp>
          <p:nvSpPr>
            <p:cNvPr id="104" name="Google Shape;104;p16"/>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05" name="Google Shape;105;p16"/>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106" name="Google Shape;106;p16"/>
          <p:cNvSpPr txBox="1"/>
          <p:nvPr/>
        </p:nvSpPr>
        <p:spPr>
          <a:xfrm>
            <a:off x="787650" y="1974075"/>
            <a:ext cx="7568700" cy="367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a:solidFill>
                  <a:schemeClr val="dk1"/>
                </a:solidFill>
              </a:rPr>
              <a:t>Standard: </a:t>
            </a:r>
            <a:r>
              <a:rPr lang="en-US" sz="2000">
                <a:solidFill>
                  <a:schemeClr val="dk1"/>
                </a:solidFill>
              </a:rPr>
              <a:t>Driving</a:t>
            </a:r>
            <a:endParaRPr sz="2000">
              <a:solidFill>
                <a:schemeClr val="dk1"/>
              </a:solidFill>
            </a:endParaRPr>
          </a:p>
          <a:p>
            <a:pPr marL="0" lvl="0" indent="0" algn="l" rtl="0">
              <a:spcBef>
                <a:spcPts val="1000"/>
              </a:spcBef>
              <a:spcAft>
                <a:spcPts val="0"/>
              </a:spcAft>
              <a:buNone/>
            </a:pPr>
            <a:r>
              <a:rPr lang="en-US" sz="2400">
                <a:solidFill>
                  <a:schemeClr val="dk1"/>
                </a:solidFill>
              </a:rPr>
              <a:t>PGS:</a:t>
            </a:r>
            <a:r>
              <a:rPr lang="en-US" sz="1800">
                <a:solidFill>
                  <a:schemeClr val="dk1"/>
                </a:solidFill>
              </a:rPr>
              <a:t> </a:t>
            </a:r>
            <a:r>
              <a:rPr lang="en-US" sz="2000">
                <a:solidFill>
                  <a:schemeClr val="dk1"/>
                </a:solidFill>
              </a:rPr>
              <a:t>Demonstrate the ability to drive a car correctly, safely, and with skill.</a:t>
            </a:r>
            <a:endParaRPr sz="2000">
              <a:solidFill>
                <a:schemeClr val="dk1"/>
              </a:solidFill>
            </a:endParaRPr>
          </a:p>
          <a:p>
            <a:pPr marL="0" lvl="0" indent="0" algn="l" rtl="0">
              <a:spcBef>
                <a:spcPts val="1000"/>
              </a:spcBef>
              <a:spcAft>
                <a:spcPts val="0"/>
              </a:spcAft>
              <a:buNone/>
            </a:pPr>
            <a:r>
              <a:rPr lang="en-US" sz="2400">
                <a:solidFill>
                  <a:schemeClr val="dk1"/>
                </a:solidFill>
              </a:rPr>
              <a:t>GLE: </a:t>
            </a:r>
            <a:r>
              <a:rPr lang="en-US" sz="2000">
                <a:solidFill>
                  <a:srgbClr val="333333"/>
                </a:solidFill>
                <a:highlight>
                  <a:srgbClr val="FFFFFF"/>
                </a:highlight>
              </a:rPr>
              <a:t>Correctly perform the driving actions required on a driving test, as well as demonstrate an understanding of the laws and rules of the road and safe driving practices.</a:t>
            </a:r>
            <a:r>
              <a:rPr lang="en-US" sz="2000">
                <a:solidFill>
                  <a:schemeClr val="dk1"/>
                </a:solidFill>
              </a:rPr>
              <a:t> </a:t>
            </a:r>
            <a:endParaRPr sz="2000">
              <a:solidFill>
                <a:schemeClr val="dk1"/>
              </a:solidFill>
            </a:endParaRPr>
          </a:p>
          <a:p>
            <a:pPr marL="0" lvl="0" indent="0" algn="l" rtl="0">
              <a:spcBef>
                <a:spcPts val="1000"/>
              </a:spcBef>
              <a:spcAft>
                <a:spcPts val="0"/>
              </a:spcAft>
              <a:buNone/>
            </a:pPr>
            <a:r>
              <a:rPr lang="en-US" sz="2400">
                <a:solidFill>
                  <a:schemeClr val="dk1"/>
                </a:solidFill>
              </a:rPr>
              <a:t>EOs:</a:t>
            </a:r>
            <a:endParaRPr sz="2400">
              <a:solidFill>
                <a:schemeClr val="dk1"/>
              </a:solidFill>
            </a:endParaRPr>
          </a:p>
          <a:p>
            <a:pPr marL="914400" lvl="0" indent="-342900" algn="l" rtl="0">
              <a:spcBef>
                <a:spcPts val="0"/>
              </a:spcBef>
              <a:spcAft>
                <a:spcPts val="0"/>
              </a:spcAft>
              <a:buClr>
                <a:schemeClr val="dk1"/>
              </a:buClr>
              <a:buSzPts val="1800"/>
              <a:buAutoNum type="alphaUcPeriod"/>
            </a:pPr>
            <a:r>
              <a:rPr lang="en-US" sz="1800" b="1">
                <a:solidFill>
                  <a:schemeClr val="dk1"/>
                </a:solidFill>
              </a:rPr>
              <a:t>Obtain a Colorado driver license</a:t>
            </a:r>
            <a:endParaRPr sz="1800" b="1">
              <a:solidFill>
                <a:schemeClr val="dk1"/>
              </a:solidFill>
            </a:endParaRPr>
          </a:p>
          <a:p>
            <a:pPr marL="914400" lvl="0" indent="-342900" algn="l" rtl="0">
              <a:spcBef>
                <a:spcPts val="0"/>
              </a:spcBef>
              <a:spcAft>
                <a:spcPts val="0"/>
              </a:spcAft>
              <a:buClr>
                <a:srgbClr val="333333"/>
              </a:buClr>
              <a:buSzPts val="1800"/>
              <a:buAutoNum type="alphaUcPeriod"/>
            </a:pPr>
            <a:r>
              <a:rPr lang="en-US" sz="1800">
                <a:solidFill>
                  <a:srgbClr val="333333"/>
                </a:solidFill>
              </a:rPr>
              <a:t>Understand Colorado’s driving laws</a:t>
            </a:r>
            <a:endParaRPr sz="1800">
              <a:solidFill>
                <a:srgbClr val="333333"/>
              </a:solidFill>
            </a:endParaRPr>
          </a:p>
          <a:p>
            <a:pPr marL="914400" lvl="0" indent="-342900" algn="l" rtl="0">
              <a:spcBef>
                <a:spcPts val="0"/>
              </a:spcBef>
              <a:spcAft>
                <a:spcPts val="0"/>
              </a:spcAft>
              <a:buClr>
                <a:srgbClr val="333333"/>
              </a:buClr>
              <a:buSzPts val="1800"/>
              <a:buAutoNum type="alphaUcPeriod"/>
            </a:pPr>
            <a:r>
              <a:rPr lang="en-US" sz="1800">
                <a:solidFill>
                  <a:srgbClr val="333333"/>
                </a:solidFill>
              </a:rPr>
              <a:t>Apply basic actions encountered while driving</a:t>
            </a:r>
            <a:endParaRPr sz="1800">
              <a:solidFill>
                <a:srgbClr val="333333"/>
              </a:solidFill>
            </a:endParaRPr>
          </a:p>
          <a:p>
            <a:pPr marL="914400" lvl="0" indent="-342900" algn="l" rtl="0">
              <a:spcBef>
                <a:spcPts val="0"/>
              </a:spcBef>
              <a:spcAft>
                <a:spcPts val="0"/>
              </a:spcAft>
              <a:buClr>
                <a:srgbClr val="333333"/>
              </a:buClr>
              <a:buSzPts val="1800"/>
              <a:buAutoNum type="alphaUcPeriod"/>
            </a:pPr>
            <a:r>
              <a:rPr lang="en-US" sz="1800">
                <a:solidFill>
                  <a:srgbClr val="333333"/>
                </a:solidFill>
              </a:rPr>
              <a:t>Assess road conditions for safe driving</a:t>
            </a:r>
            <a:endParaRPr sz="1800">
              <a:solidFill>
                <a:srgbClr val="333333"/>
              </a:solidFill>
            </a:endParaRPr>
          </a:p>
          <a:p>
            <a:pPr marL="914400" lvl="0" indent="-342900" algn="l" rtl="0">
              <a:spcBef>
                <a:spcPts val="0"/>
              </a:spcBef>
              <a:spcAft>
                <a:spcPts val="0"/>
              </a:spcAft>
              <a:buClr>
                <a:srgbClr val="333333"/>
              </a:buClr>
              <a:buSzPts val="1800"/>
              <a:buAutoNum type="alphaUcPeriod"/>
            </a:pPr>
            <a:r>
              <a:rPr lang="en-US" sz="1800">
                <a:solidFill>
                  <a:srgbClr val="333333"/>
                </a:solidFill>
              </a:rPr>
              <a:t>Model safe driving skills</a:t>
            </a:r>
            <a:endParaRPr sz="1800">
              <a:solidFill>
                <a:srgbClr val="333333"/>
              </a:solidFill>
            </a:endParaRPr>
          </a:p>
          <a:p>
            <a:pPr marL="0" lvl="0" indent="0" algn="l" rtl="0">
              <a:spcBef>
                <a:spcPts val="0"/>
              </a:spcBef>
              <a:spcAft>
                <a:spcPts val="0"/>
              </a:spcAft>
              <a:buNone/>
            </a:pPr>
            <a:endParaRPr sz="3800">
              <a:solidFill>
                <a:schemeClr val="dk1"/>
              </a:solidFill>
            </a:endParaRPr>
          </a:p>
        </p:txBody>
      </p:sp>
      <p:pic>
        <p:nvPicPr>
          <p:cNvPr id="107" name="Google Shape;107;p16"/>
          <p:cNvPicPr preferRelativeResize="0"/>
          <p:nvPr/>
        </p:nvPicPr>
        <p:blipFill>
          <a:blip r:embed="rId4">
            <a:alphaModFix/>
          </a:blip>
          <a:stretch>
            <a:fillRect/>
          </a:stretch>
        </p:blipFill>
        <p:spPr>
          <a:xfrm>
            <a:off x="6756926" y="3651675"/>
            <a:ext cx="2309150" cy="1843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1433700" y="107875"/>
            <a:ext cx="6727200" cy="1085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600">
                <a:latin typeface="Trebuchet MS"/>
                <a:ea typeface="Trebuchet MS"/>
                <a:cs typeface="Trebuchet MS"/>
                <a:sym typeface="Trebuchet MS"/>
              </a:rPr>
              <a:t>Analysis of Obtaining a Driver’s License</a:t>
            </a:r>
            <a:endParaRPr sz="3600">
              <a:latin typeface="Trebuchet MS"/>
              <a:ea typeface="Trebuchet MS"/>
              <a:cs typeface="Trebuchet MS"/>
              <a:sym typeface="Trebuchet MS"/>
            </a:endParaRPr>
          </a:p>
        </p:txBody>
      </p:sp>
      <p:grpSp>
        <p:nvGrpSpPr>
          <p:cNvPr id="114" name="Google Shape;114;p17"/>
          <p:cNvGrpSpPr/>
          <p:nvPr/>
        </p:nvGrpSpPr>
        <p:grpSpPr>
          <a:xfrm>
            <a:off x="0" y="0"/>
            <a:ext cx="1433700" cy="1433700"/>
            <a:chOff x="87840" y="134578"/>
            <a:chExt cx="1433700" cy="1433700"/>
          </a:xfrm>
        </p:grpSpPr>
        <p:sp>
          <p:nvSpPr>
            <p:cNvPr id="115" name="Google Shape;115;p17"/>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16" name="Google Shape;116;p17"/>
            <p:cNvPicPr preferRelativeResize="0"/>
            <p:nvPr/>
          </p:nvPicPr>
          <p:blipFill rotWithShape="1">
            <a:blip r:embed="rId3">
              <a:alphaModFix/>
            </a:blip>
            <a:srcRect/>
            <a:stretch/>
          </p:blipFill>
          <p:spPr>
            <a:xfrm>
              <a:off x="118809" y="134578"/>
              <a:ext cx="1371670" cy="1371670"/>
            </a:xfrm>
            <a:prstGeom prst="rect">
              <a:avLst/>
            </a:prstGeom>
            <a:noFill/>
            <a:ln>
              <a:noFill/>
            </a:ln>
          </p:spPr>
        </p:pic>
      </p:grpSp>
      <p:graphicFrame>
        <p:nvGraphicFramePr>
          <p:cNvPr id="117" name="Google Shape;117;p17"/>
          <p:cNvGraphicFramePr/>
          <p:nvPr/>
        </p:nvGraphicFramePr>
        <p:xfrm>
          <a:off x="75388" y="1433700"/>
          <a:ext cx="9068600" cy="5116255"/>
        </p:xfrm>
        <a:graphic>
          <a:graphicData uri="http://schemas.openxmlformats.org/drawingml/2006/table">
            <a:tbl>
              <a:tblPr>
                <a:noFill/>
                <a:tableStyleId>{CFEEF4F4-F9E7-45EB-8934-33F1B3D26B53}</a:tableStyleId>
              </a:tblPr>
              <a:tblGrid>
                <a:gridCol w="2168725"/>
                <a:gridCol w="6899875"/>
              </a:tblGrid>
              <a:tr h="2307250">
                <a:tc gridSpan="2">
                  <a:txBody>
                    <a:bodyPr/>
                    <a:lstStyle/>
                    <a:p>
                      <a:pPr marL="228600" lvl="0" indent="-228600" algn="l" rtl="0">
                        <a:spcBef>
                          <a:spcPts val="0"/>
                        </a:spcBef>
                        <a:spcAft>
                          <a:spcPts val="0"/>
                        </a:spcAft>
                        <a:buNone/>
                      </a:pPr>
                      <a:r>
                        <a:rPr lang="en-US" sz="1300" b="1">
                          <a:latin typeface="Trebuchet MS"/>
                          <a:ea typeface="Trebuchet MS"/>
                          <a:cs typeface="Trebuchet MS"/>
                          <a:sym typeface="Trebuchet MS"/>
                        </a:rPr>
                        <a:t>Prepared Graduates: </a:t>
                      </a:r>
                      <a:r>
                        <a:rPr lang="en-US" sz="1300">
                          <a:solidFill>
                            <a:schemeClr val="dk1"/>
                          </a:solidFill>
                          <a:latin typeface="Trebuchet MS"/>
                          <a:ea typeface="Trebuchet MS"/>
                          <a:cs typeface="Trebuchet MS"/>
                          <a:sym typeface="Trebuchet MS"/>
                        </a:rPr>
                        <a:t>Demonstrate the ability to drive a car correctly, safely, and with skill</a:t>
                      </a:r>
                      <a:r>
                        <a:rPr lang="en-US" sz="2000">
                          <a:solidFill>
                            <a:schemeClr val="dk1"/>
                          </a:solidFill>
                          <a:latin typeface="Trebuchet MS"/>
                          <a:ea typeface="Trebuchet MS"/>
                          <a:cs typeface="Trebuchet MS"/>
                          <a:sym typeface="Trebuchet MS"/>
                        </a:rPr>
                        <a:t>.</a:t>
                      </a:r>
                      <a:endParaRPr sz="1300">
                        <a:latin typeface="Trebuchet MS"/>
                        <a:ea typeface="Trebuchet MS"/>
                        <a:cs typeface="Trebuchet MS"/>
                        <a:sym typeface="Trebuchet MS"/>
                      </a:endParaRPr>
                    </a:p>
                    <a:p>
                      <a:pPr marL="457200" lvl="0" indent="-457200" algn="l" rtl="0">
                        <a:spcBef>
                          <a:spcPts val="1000"/>
                        </a:spcBef>
                        <a:spcAft>
                          <a:spcPts val="0"/>
                        </a:spcAft>
                        <a:buNone/>
                      </a:pPr>
                      <a:r>
                        <a:rPr lang="en-US" sz="1300" b="1">
                          <a:latin typeface="Trebuchet MS"/>
                          <a:ea typeface="Trebuchet MS"/>
                          <a:cs typeface="Trebuchet MS"/>
                          <a:sym typeface="Trebuchet MS"/>
                        </a:rPr>
                        <a:t>Grade Level Expectation:</a:t>
                      </a:r>
                      <a:r>
                        <a:rPr lang="en-US" sz="1300">
                          <a:latin typeface="Trebuchet MS"/>
                          <a:ea typeface="Trebuchet MS"/>
                          <a:cs typeface="Trebuchet MS"/>
                          <a:sym typeface="Trebuchet MS"/>
                        </a:rPr>
                        <a:t> Correctly perform the driving actions required on a driving test, as well as demonstrate an understanding of the laws and rules of the road and safe driving practices.</a:t>
                      </a:r>
                      <a:endParaRPr sz="1300">
                        <a:latin typeface="Trebuchet MS"/>
                        <a:ea typeface="Trebuchet MS"/>
                        <a:cs typeface="Trebuchet MS"/>
                        <a:sym typeface="Trebuchet MS"/>
                      </a:endParaRPr>
                    </a:p>
                    <a:p>
                      <a:pPr marL="0" lvl="0" indent="0" algn="l" rtl="0">
                        <a:spcBef>
                          <a:spcPts val="1000"/>
                        </a:spcBef>
                        <a:spcAft>
                          <a:spcPts val="0"/>
                        </a:spcAft>
                        <a:buNone/>
                      </a:pPr>
                      <a:r>
                        <a:rPr lang="en-US" sz="1300" b="1">
                          <a:latin typeface="Trebuchet MS"/>
                          <a:ea typeface="Trebuchet MS"/>
                          <a:cs typeface="Trebuchet MS"/>
                          <a:sym typeface="Trebuchet MS"/>
                        </a:rPr>
                        <a:t>Evidence Outcomes:</a:t>
                      </a:r>
                      <a:endParaRPr sz="1300" b="1">
                        <a:latin typeface="Trebuchet MS"/>
                        <a:ea typeface="Trebuchet MS"/>
                        <a:cs typeface="Trebuchet MS"/>
                        <a:sym typeface="Trebuchet MS"/>
                      </a:endParaRPr>
                    </a:p>
                    <a:p>
                      <a:pPr marL="914400" lvl="0" indent="-311150" algn="l" rtl="0">
                        <a:spcBef>
                          <a:spcPts val="0"/>
                        </a:spcBef>
                        <a:spcAft>
                          <a:spcPts val="0"/>
                        </a:spcAft>
                        <a:buSzPts val="1300"/>
                        <a:buFont typeface="Trebuchet MS"/>
                        <a:buAutoNum type="alphaUcPeriod"/>
                      </a:pPr>
                      <a:r>
                        <a:rPr lang="en-US" sz="1300" b="1">
                          <a:latin typeface="Trebuchet MS"/>
                          <a:ea typeface="Trebuchet MS"/>
                          <a:cs typeface="Trebuchet MS"/>
                          <a:sym typeface="Trebuchet MS"/>
                        </a:rPr>
                        <a:t>Obtain a Colorado driver’s license</a:t>
                      </a:r>
                      <a:endParaRPr sz="1300" b="1">
                        <a:latin typeface="Trebuchet MS"/>
                        <a:ea typeface="Trebuchet MS"/>
                        <a:cs typeface="Trebuchet MS"/>
                        <a:sym typeface="Trebuchet MS"/>
                      </a:endParaRPr>
                    </a:p>
                    <a:p>
                      <a:pPr marL="914400" lvl="0" indent="-311150" algn="l" rtl="0">
                        <a:spcBef>
                          <a:spcPts val="0"/>
                        </a:spcBef>
                        <a:spcAft>
                          <a:spcPts val="0"/>
                        </a:spcAft>
                        <a:buSzPts val="1300"/>
                        <a:buFont typeface="Trebuchet MS"/>
                        <a:buAutoNum type="alphaUcPeriod"/>
                      </a:pPr>
                      <a:r>
                        <a:rPr lang="en-US" sz="1300">
                          <a:latin typeface="Trebuchet MS"/>
                          <a:ea typeface="Trebuchet MS"/>
                          <a:cs typeface="Trebuchet MS"/>
                          <a:sym typeface="Trebuchet MS"/>
                        </a:rPr>
                        <a:t>Understand Colorado’s driving laws</a:t>
                      </a:r>
                      <a:endParaRPr sz="1300">
                        <a:latin typeface="Trebuchet MS"/>
                        <a:ea typeface="Trebuchet MS"/>
                        <a:cs typeface="Trebuchet MS"/>
                        <a:sym typeface="Trebuchet MS"/>
                      </a:endParaRPr>
                    </a:p>
                    <a:p>
                      <a:pPr marL="914400" lvl="0" indent="-311150" algn="l" rtl="0">
                        <a:spcBef>
                          <a:spcPts val="0"/>
                        </a:spcBef>
                        <a:spcAft>
                          <a:spcPts val="0"/>
                        </a:spcAft>
                        <a:buSzPts val="1300"/>
                        <a:buFont typeface="Trebuchet MS"/>
                        <a:buAutoNum type="alphaUcPeriod"/>
                      </a:pPr>
                      <a:r>
                        <a:rPr lang="en-US" sz="1300">
                          <a:latin typeface="Trebuchet MS"/>
                          <a:ea typeface="Trebuchet MS"/>
                          <a:cs typeface="Trebuchet MS"/>
                          <a:sym typeface="Trebuchet MS"/>
                        </a:rPr>
                        <a:t>Apply basic actions encountered while driving</a:t>
                      </a:r>
                      <a:endParaRPr sz="1300">
                        <a:latin typeface="Trebuchet MS"/>
                        <a:ea typeface="Trebuchet MS"/>
                        <a:cs typeface="Trebuchet MS"/>
                        <a:sym typeface="Trebuchet MS"/>
                      </a:endParaRPr>
                    </a:p>
                    <a:p>
                      <a:pPr marL="914400" lvl="0" indent="-311150" algn="l" rtl="0">
                        <a:spcBef>
                          <a:spcPts val="0"/>
                        </a:spcBef>
                        <a:spcAft>
                          <a:spcPts val="0"/>
                        </a:spcAft>
                        <a:buSzPts val="1300"/>
                        <a:buFont typeface="Trebuchet MS"/>
                        <a:buAutoNum type="alphaUcPeriod"/>
                      </a:pPr>
                      <a:r>
                        <a:rPr lang="en-US" sz="1300">
                          <a:latin typeface="Trebuchet MS"/>
                          <a:ea typeface="Trebuchet MS"/>
                          <a:cs typeface="Trebuchet MS"/>
                          <a:sym typeface="Trebuchet MS"/>
                        </a:rPr>
                        <a:t>Assess road conditions for safe driving</a:t>
                      </a:r>
                      <a:endParaRPr sz="1300">
                        <a:latin typeface="Trebuchet MS"/>
                        <a:ea typeface="Trebuchet MS"/>
                        <a:cs typeface="Trebuchet MS"/>
                        <a:sym typeface="Trebuchet MS"/>
                      </a:endParaRPr>
                    </a:p>
                    <a:p>
                      <a:pPr marL="914400" lvl="0" indent="-311150" algn="l" rtl="0">
                        <a:spcBef>
                          <a:spcPts val="0"/>
                        </a:spcBef>
                        <a:spcAft>
                          <a:spcPts val="0"/>
                        </a:spcAft>
                        <a:buSzPts val="1300"/>
                        <a:buFont typeface="Trebuchet MS"/>
                        <a:buAutoNum type="alphaUcPeriod"/>
                      </a:pPr>
                      <a:r>
                        <a:rPr lang="en-US" sz="1300">
                          <a:latin typeface="Trebuchet MS"/>
                          <a:ea typeface="Trebuchet MS"/>
                          <a:cs typeface="Trebuchet MS"/>
                          <a:sym typeface="Trebuchet MS"/>
                        </a:rPr>
                        <a:t>Model safe driving skills</a:t>
                      </a:r>
                      <a:endParaRPr sz="1300">
                        <a:latin typeface="Trebuchet MS"/>
                        <a:ea typeface="Trebuchet MS"/>
                        <a:cs typeface="Trebuchet MS"/>
                        <a:sym typeface="Trebuchet MS"/>
                      </a:endParaRPr>
                    </a:p>
                  </a:txBody>
                  <a:tcPr marL="114300" marR="91425" marT="91425" marB="91425"/>
                </a:tc>
                <a:tc hMerge="1">
                  <a:txBody>
                    <a:bodyPr/>
                    <a:lstStyle/>
                    <a:p>
                      <a:endParaRPr lang="en-US"/>
                    </a:p>
                  </a:txBody>
                  <a:tcPr/>
                </a:tc>
              </a:tr>
              <a:tr h="1432150">
                <a:tc>
                  <a:txBody>
                    <a:bodyPr/>
                    <a:lstStyle/>
                    <a:p>
                      <a:pPr marL="0" lvl="0" indent="0" algn="l" rtl="0">
                        <a:spcBef>
                          <a:spcPts val="0"/>
                        </a:spcBef>
                        <a:spcAft>
                          <a:spcPts val="0"/>
                        </a:spcAft>
                        <a:buClr>
                          <a:schemeClr val="dk1"/>
                        </a:buClr>
                        <a:buSzPts val="1100"/>
                        <a:buFont typeface="Arial"/>
                        <a:buNone/>
                      </a:pPr>
                      <a:r>
                        <a:rPr lang="en-US" sz="1200">
                          <a:solidFill>
                            <a:schemeClr val="dk1"/>
                          </a:solidFill>
                          <a:latin typeface="Trebuchet MS"/>
                          <a:ea typeface="Trebuchet MS"/>
                          <a:cs typeface="Trebuchet MS"/>
                          <a:sym typeface="Trebuchet MS"/>
                        </a:rPr>
                        <a:t>What </a:t>
                      </a:r>
                      <a:r>
                        <a:rPr lang="en-US" sz="1200" u="sng">
                          <a:solidFill>
                            <a:schemeClr val="dk1"/>
                          </a:solidFill>
                          <a:latin typeface="Trebuchet MS"/>
                          <a:ea typeface="Trebuchet MS"/>
                          <a:cs typeface="Trebuchet MS"/>
                          <a:sym typeface="Trebuchet MS"/>
                        </a:rPr>
                        <a:t>knowledge</a:t>
                      </a:r>
                      <a:r>
                        <a:rPr lang="en-US" sz="1200">
                          <a:solidFill>
                            <a:schemeClr val="dk1"/>
                          </a:solidFill>
                          <a:latin typeface="Trebuchet MS"/>
                          <a:ea typeface="Trebuchet MS"/>
                          <a:cs typeface="Trebuchet MS"/>
                          <a:sym typeface="Trebuchet MS"/>
                        </a:rPr>
                        <a:t> is required to demonstrate mastery on this EO?</a:t>
                      </a:r>
                      <a:endParaRPr sz="1200">
                        <a:latin typeface="Trebuchet MS"/>
                        <a:ea typeface="Trebuchet MS"/>
                        <a:cs typeface="Trebuchet MS"/>
                        <a:sym typeface="Trebuchet MS"/>
                      </a:endParaRPr>
                    </a:p>
                  </a:txBody>
                  <a:tcPr marL="91425" marR="91425" marT="91425" marB="91425"/>
                </a:tc>
                <a:tc>
                  <a:txBody>
                    <a:bodyPr/>
                    <a:lstStyle/>
                    <a:p>
                      <a:pPr marL="114300" lvl="0" indent="-114300" algn="l" rtl="0">
                        <a:spcBef>
                          <a:spcPts val="0"/>
                        </a:spcBef>
                        <a:spcAft>
                          <a:spcPts val="0"/>
                        </a:spcAft>
                        <a:buNone/>
                      </a:pPr>
                      <a:r>
                        <a:rPr lang="en-US" sz="1200" i="1">
                          <a:latin typeface="Trebuchet MS"/>
                          <a:ea typeface="Trebuchet MS"/>
                          <a:cs typeface="Trebuchet MS"/>
                          <a:sym typeface="Trebuchet MS"/>
                        </a:rPr>
                        <a:t>Vocabulary: </a:t>
                      </a:r>
                      <a:r>
                        <a:rPr lang="en-US" sz="1200">
                          <a:latin typeface="Trebuchet MS"/>
                          <a:ea typeface="Trebuchet MS"/>
                          <a:cs typeface="Trebuchet MS"/>
                          <a:sym typeface="Trebuchet MS"/>
                        </a:rPr>
                        <a:t>Obtain, license, permit</a:t>
                      </a:r>
                      <a:endParaRPr sz="1200">
                        <a:latin typeface="Trebuchet MS"/>
                        <a:ea typeface="Trebuchet MS"/>
                        <a:cs typeface="Trebuchet MS"/>
                        <a:sym typeface="Trebuchet MS"/>
                      </a:endParaRPr>
                    </a:p>
                    <a:p>
                      <a:pPr marL="0" lvl="0" indent="0" algn="l" rtl="0">
                        <a:spcBef>
                          <a:spcPts val="0"/>
                        </a:spcBef>
                        <a:spcAft>
                          <a:spcPts val="0"/>
                        </a:spcAft>
                        <a:buNone/>
                      </a:pPr>
                      <a:r>
                        <a:rPr lang="en-US" sz="1200" i="1">
                          <a:latin typeface="Trebuchet MS"/>
                          <a:ea typeface="Trebuchet MS"/>
                          <a:cs typeface="Trebuchet MS"/>
                          <a:sym typeface="Trebuchet MS"/>
                        </a:rPr>
                        <a:t>Know:</a:t>
                      </a:r>
                      <a:r>
                        <a:rPr lang="en-US" sz="1200">
                          <a:latin typeface="Trebuchet MS"/>
                          <a:ea typeface="Trebuchet MS"/>
                          <a:cs typeface="Trebuchet MS"/>
                          <a:sym typeface="Trebuchet MS"/>
                        </a:rPr>
                        <a:t> </a:t>
                      </a:r>
                      <a:endParaRPr sz="1200">
                        <a:latin typeface="Trebuchet MS"/>
                        <a:ea typeface="Trebuchet MS"/>
                        <a:cs typeface="Trebuchet MS"/>
                        <a:sym typeface="Trebuchet MS"/>
                      </a:endParaRPr>
                    </a:p>
                    <a:p>
                      <a:pPr marL="457200" lvl="0" indent="-304800" algn="l" rtl="0">
                        <a:spcBef>
                          <a:spcPts val="0"/>
                        </a:spcBef>
                        <a:spcAft>
                          <a:spcPts val="0"/>
                        </a:spcAft>
                        <a:buSzPts val="1200"/>
                        <a:buFont typeface="Trebuchet MS"/>
                        <a:buAutoNum type="arabicPeriod"/>
                      </a:pPr>
                      <a:r>
                        <a:rPr lang="en-US" sz="1200">
                          <a:solidFill>
                            <a:schemeClr val="dk1"/>
                          </a:solidFill>
                          <a:latin typeface="Trebuchet MS"/>
                          <a:ea typeface="Trebuchet MS"/>
                          <a:cs typeface="Trebuchet MS"/>
                          <a:sym typeface="Trebuchet MS"/>
                        </a:rPr>
                        <a:t>Take a driver’s education course</a:t>
                      </a:r>
                      <a:endParaRPr sz="1200">
                        <a:solidFill>
                          <a:schemeClr val="dk1"/>
                        </a:solidFill>
                        <a:latin typeface="Trebuchet MS"/>
                        <a:ea typeface="Trebuchet MS"/>
                        <a:cs typeface="Trebuchet MS"/>
                        <a:sym typeface="Trebuchet MS"/>
                      </a:endParaRPr>
                    </a:p>
                    <a:p>
                      <a:pPr marL="457200" lvl="0" indent="-304800" algn="l" rtl="0">
                        <a:spcBef>
                          <a:spcPts val="0"/>
                        </a:spcBef>
                        <a:spcAft>
                          <a:spcPts val="0"/>
                        </a:spcAft>
                        <a:buSzPts val="1200"/>
                        <a:buFont typeface="Trebuchet MS"/>
                        <a:buAutoNum type="arabicPeriod"/>
                      </a:pPr>
                      <a:r>
                        <a:rPr lang="en-US" sz="1200">
                          <a:solidFill>
                            <a:schemeClr val="dk1"/>
                          </a:solidFill>
                          <a:latin typeface="Trebuchet MS"/>
                          <a:ea typeface="Trebuchet MS"/>
                          <a:cs typeface="Trebuchet MS"/>
                          <a:sym typeface="Trebuchet MS"/>
                        </a:rPr>
                        <a:t>Pass the driver’s test, both written and driving</a:t>
                      </a:r>
                      <a:endParaRPr sz="1200">
                        <a:latin typeface="Trebuchet MS"/>
                        <a:ea typeface="Trebuchet MS"/>
                        <a:cs typeface="Trebuchet MS"/>
                        <a:sym typeface="Trebuchet MS"/>
                      </a:endParaRPr>
                    </a:p>
                    <a:p>
                      <a:pPr marL="457200" lvl="0" indent="-304800" algn="l" rtl="0">
                        <a:spcBef>
                          <a:spcPts val="0"/>
                        </a:spcBef>
                        <a:spcAft>
                          <a:spcPts val="0"/>
                        </a:spcAft>
                        <a:buSzPts val="1200"/>
                        <a:buFont typeface="Trebuchet MS"/>
                        <a:buAutoNum type="arabicPeriod"/>
                      </a:pPr>
                      <a:r>
                        <a:rPr lang="en-US" sz="1200">
                          <a:latin typeface="Trebuchet MS"/>
                          <a:ea typeface="Trebuchet MS"/>
                          <a:cs typeface="Trebuchet MS"/>
                          <a:sym typeface="Trebuchet MS"/>
                        </a:rPr>
                        <a:t>Prove the following elements: full legal name, date of birth, identity and lawful presence </a:t>
                      </a:r>
                      <a:endParaRPr sz="1200">
                        <a:latin typeface="Trebuchet MS"/>
                        <a:ea typeface="Trebuchet MS"/>
                        <a:cs typeface="Trebuchet MS"/>
                        <a:sym typeface="Trebuchet MS"/>
                      </a:endParaRPr>
                    </a:p>
                    <a:p>
                      <a:pPr marL="457200" lvl="0" indent="-304800" algn="l" rtl="0">
                        <a:spcBef>
                          <a:spcPts val="0"/>
                        </a:spcBef>
                        <a:spcAft>
                          <a:spcPts val="0"/>
                        </a:spcAft>
                        <a:buSzPts val="1200"/>
                        <a:buFont typeface="Trebuchet MS"/>
                        <a:buAutoNum type="arabicPeriod"/>
                      </a:pPr>
                      <a:r>
                        <a:rPr lang="en-US" sz="1200">
                          <a:latin typeface="Trebuchet MS"/>
                          <a:ea typeface="Trebuchet MS"/>
                          <a:cs typeface="Trebuchet MS"/>
                          <a:sym typeface="Trebuchet MS"/>
                        </a:rPr>
                        <a:t>Have a social security card/number</a:t>
                      </a:r>
                      <a:endParaRPr sz="1200">
                        <a:latin typeface="Trebuchet MS"/>
                        <a:ea typeface="Trebuchet MS"/>
                        <a:cs typeface="Trebuchet MS"/>
                        <a:sym typeface="Trebuchet MS"/>
                      </a:endParaRPr>
                    </a:p>
                    <a:p>
                      <a:pPr marL="457200" lvl="0" indent="-304800" algn="l" rtl="0">
                        <a:spcBef>
                          <a:spcPts val="0"/>
                        </a:spcBef>
                        <a:spcAft>
                          <a:spcPts val="0"/>
                        </a:spcAft>
                        <a:buSzPts val="1200"/>
                        <a:buFont typeface="Trebuchet MS"/>
                        <a:buAutoNum type="arabicPeriod"/>
                      </a:pPr>
                      <a:r>
                        <a:rPr lang="en-US" sz="1200">
                          <a:latin typeface="Trebuchet MS"/>
                          <a:ea typeface="Trebuchet MS"/>
                          <a:cs typeface="Trebuchet MS"/>
                          <a:sym typeface="Trebuchet MS"/>
                        </a:rPr>
                        <a:t>Show proof of address</a:t>
                      </a:r>
                      <a:endParaRPr sz="1200">
                        <a:latin typeface="Trebuchet MS"/>
                        <a:ea typeface="Trebuchet MS"/>
                        <a:cs typeface="Trebuchet MS"/>
                        <a:sym typeface="Trebuchet MS"/>
                      </a:endParaRPr>
                    </a:p>
                  </a:txBody>
                  <a:tcPr marL="91425" marR="91425" marT="91425" marB="91425"/>
                </a:tc>
              </a:tr>
              <a:tr h="538225">
                <a:tc>
                  <a:txBody>
                    <a:bodyPr/>
                    <a:lstStyle/>
                    <a:p>
                      <a:pPr marL="0" lvl="0" indent="0" algn="l" rtl="0">
                        <a:spcBef>
                          <a:spcPts val="0"/>
                        </a:spcBef>
                        <a:spcAft>
                          <a:spcPts val="0"/>
                        </a:spcAft>
                        <a:buClr>
                          <a:schemeClr val="dk1"/>
                        </a:buClr>
                        <a:buSzPts val="1100"/>
                        <a:buFont typeface="Arial"/>
                        <a:buNone/>
                      </a:pPr>
                      <a:r>
                        <a:rPr lang="en-US" sz="1200">
                          <a:solidFill>
                            <a:schemeClr val="dk1"/>
                          </a:solidFill>
                          <a:latin typeface="Trebuchet MS"/>
                          <a:ea typeface="Trebuchet MS"/>
                          <a:cs typeface="Trebuchet MS"/>
                          <a:sym typeface="Trebuchet MS"/>
                        </a:rPr>
                        <a:t>What </a:t>
                      </a:r>
                      <a:r>
                        <a:rPr lang="en-US" sz="1200" u="sng">
                          <a:solidFill>
                            <a:schemeClr val="dk1"/>
                          </a:solidFill>
                          <a:latin typeface="Trebuchet MS"/>
                          <a:ea typeface="Trebuchet MS"/>
                          <a:cs typeface="Trebuchet MS"/>
                          <a:sym typeface="Trebuchet MS"/>
                        </a:rPr>
                        <a:t>understandings</a:t>
                      </a:r>
                      <a:r>
                        <a:rPr lang="en-US" sz="1200">
                          <a:solidFill>
                            <a:schemeClr val="dk1"/>
                          </a:solidFill>
                          <a:latin typeface="Trebuchet MS"/>
                          <a:ea typeface="Trebuchet MS"/>
                          <a:cs typeface="Trebuchet MS"/>
                          <a:sym typeface="Trebuchet MS"/>
                        </a:rPr>
                        <a:t> will they need to master?</a:t>
                      </a:r>
                      <a:endParaRPr sz="1200">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200">
                          <a:latin typeface="Trebuchet MS"/>
                          <a:ea typeface="Trebuchet MS"/>
                          <a:cs typeface="Trebuchet MS"/>
                          <a:sym typeface="Trebuchet MS"/>
                        </a:rPr>
                        <a:t>Being a safe and skillful driver requires practice and knowing/obeying the rules and laws of the road.</a:t>
                      </a:r>
                      <a:endParaRPr sz="1200">
                        <a:latin typeface="Trebuchet MS"/>
                        <a:ea typeface="Trebuchet MS"/>
                        <a:cs typeface="Trebuchet MS"/>
                        <a:sym typeface="Trebuchet MS"/>
                      </a:endParaRPr>
                    </a:p>
                  </a:txBody>
                  <a:tcPr marL="91425" marR="91425" marT="91425" marB="91425"/>
                </a:tc>
              </a:tr>
              <a:tr h="778025">
                <a:tc>
                  <a:txBody>
                    <a:bodyPr/>
                    <a:lstStyle/>
                    <a:p>
                      <a:pPr marL="0" lvl="0" indent="0" algn="l" rtl="0">
                        <a:spcBef>
                          <a:spcPts val="0"/>
                        </a:spcBef>
                        <a:spcAft>
                          <a:spcPts val="0"/>
                        </a:spcAft>
                        <a:buNone/>
                      </a:pPr>
                      <a:r>
                        <a:rPr lang="en-US" sz="1200">
                          <a:latin typeface="Trebuchet MS"/>
                          <a:ea typeface="Trebuchet MS"/>
                          <a:cs typeface="Trebuchet MS"/>
                          <a:sym typeface="Trebuchet MS"/>
                        </a:rPr>
                        <a:t>What </a:t>
                      </a:r>
                      <a:r>
                        <a:rPr lang="en-US" sz="1200" u="sng">
                          <a:latin typeface="Trebuchet MS"/>
                          <a:ea typeface="Trebuchet MS"/>
                          <a:cs typeface="Trebuchet MS"/>
                          <a:sym typeface="Trebuchet MS"/>
                        </a:rPr>
                        <a:t>skills</a:t>
                      </a:r>
                      <a:r>
                        <a:rPr lang="en-US" sz="1200">
                          <a:latin typeface="Trebuchet MS"/>
                          <a:ea typeface="Trebuchet MS"/>
                          <a:cs typeface="Trebuchet MS"/>
                          <a:sym typeface="Trebuchet MS"/>
                        </a:rPr>
                        <a:t> will they need to apply to demonstrate mastery?</a:t>
                      </a:r>
                      <a:endParaRPr sz="1200">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r>
                        <a:rPr lang="en-US" sz="1200">
                          <a:latin typeface="Trebuchet MS"/>
                          <a:ea typeface="Trebuchet MS"/>
                          <a:cs typeface="Trebuchet MS"/>
                          <a:sym typeface="Trebuchet MS"/>
                        </a:rPr>
                        <a:t>Braking, signaling, stopping, yielding, understand the controls in the vehicle and how they work, parallel parking, etc.</a:t>
                      </a:r>
                      <a:endParaRPr sz="1200">
                        <a:latin typeface="Trebuchet MS"/>
                        <a:ea typeface="Trebuchet MS"/>
                        <a:cs typeface="Trebuchet MS"/>
                        <a:sym typeface="Trebuchet MS"/>
                      </a:endParaRPr>
                    </a:p>
                  </a:txBody>
                  <a:tcPr marL="91425" marR="91425" marT="91425" marB="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1433700" y="355050"/>
            <a:ext cx="7645800" cy="72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latin typeface="Trebuchet MS"/>
                <a:ea typeface="Trebuchet MS"/>
                <a:cs typeface="Trebuchet MS"/>
                <a:sym typeface="Trebuchet MS"/>
              </a:rPr>
              <a:t>Analyzing a Standard, GLE, and EO</a:t>
            </a:r>
            <a:endParaRPr sz="3600" i="0" u="none" strike="noStrike" cap="none">
              <a:solidFill>
                <a:srgbClr val="000000"/>
              </a:solidFill>
              <a:latin typeface="Trebuchet MS"/>
              <a:ea typeface="Trebuchet MS"/>
              <a:cs typeface="Trebuchet MS"/>
              <a:sym typeface="Trebuchet MS"/>
            </a:endParaRPr>
          </a:p>
        </p:txBody>
      </p:sp>
      <p:sp>
        <p:nvSpPr>
          <p:cNvPr id="124" name="Google Shape;124;p18"/>
          <p:cNvSpPr txBox="1">
            <a:spLocks noGrp="1"/>
          </p:cNvSpPr>
          <p:nvPr>
            <p:ph type="body" idx="1"/>
          </p:nvPr>
        </p:nvSpPr>
        <p:spPr>
          <a:xfrm>
            <a:off x="176975" y="1343400"/>
            <a:ext cx="8967000" cy="5202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2000">
                <a:solidFill>
                  <a:srgbClr val="000000"/>
                </a:solidFill>
              </a:rPr>
              <a:t>What </a:t>
            </a:r>
            <a:r>
              <a:rPr lang="en-US" sz="2000" b="1">
                <a:solidFill>
                  <a:srgbClr val="000000"/>
                </a:solidFill>
              </a:rPr>
              <a:t>knowledge </a:t>
            </a:r>
            <a:r>
              <a:rPr lang="en-US" sz="2000">
                <a:solidFill>
                  <a:srgbClr val="000000"/>
                </a:solidFill>
              </a:rPr>
              <a:t>is required to demonstrate mastery on this GLE?</a:t>
            </a:r>
            <a:endParaRPr sz="2000">
              <a:solidFill>
                <a:srgbClr val="000000"/>
              </a:solidFill>
            </a:endParaRPr>
          </a:p>
          <a:p>
            <a:pPr marL="914400" lvl="0" indent="-361950" algn="l" rtl="0">
              <a:lnSpc>
                <a:spcPct val="115000"/>
              </a:lnSpc>
              <a:spcBef>
                <a:spcPts val="400"/>
              </a:spcBef>
              <a:spcAft>
                <a:spcPts val="0"/>
              </a:spcAft>
              <a:buClr>
                <a:schemeClr val="dk1"/>
              </a:buClr>
              <a:buSzPts val="2100"/>
              <a:buFont typeface="Trebuchet MS"/>
              <a:buChar char="●"/>
            </a:pPr>
            <a:r>
              <a:rPr lang="en-US" sz="1800">
                <a:solidFill>
                  <a:srgbClr val="000000"/>
                </a:solidFill>
              </a:rPr>
              <a:t>Know the laws and informal rules of the road; describe what different parts of the car do; read signs and understand what they mean; recognize what “creating danger” means, discuss “creating a hazard”, etc.</a:t>
            </a:r>
            <a:endParaRPr sz="1800">
              <a:solidFill>
                <a:srgbClr val="000000"/>
              </a:solidFill>
            </a:endParaRPr>
          </a:p>
          <a:p>
            <a:pPr marL="0" lvl="0" indent="0" algn="l" rtl="0">
              <a:lnSpc>
                <a:spcPct val="115000"/>
              </a:lnSpc>
              <a:spcBef>
                <a:spcPts val="0"/>
              </a:spcBef>
              <a:spcAft>
                <a:spcPts val="0"/>
              </a:spcAft>
              <a:buNone/>
            </a:pPr>
            <a:r>
              <a:rPr lang="en-US" sz="2000">
                <a:solidFill>
                  <a:srgbClr val="000000"/>
                </a:solidFill>
              </a:rPr>
              <a:t>What </a:t>
            </a:r>
            <a:r>
              <a:rPr lang="en-US" sz="2000" b="1">
                <a:solidFill>
                  <a:srgbClr val="000000"/>
                </a:solidFill>
              </a:rPr>
              <a:t>understandings </a:t>
            </a:r>
            <a:r>
              <a:rPr lang="en-US" sz="2000">
                <a:solidFill>
                  <a:srgbClr val="000000"/>
                </a:solidFill>
              </a:rPr>
              <a:t>(if any) are required to demonstrate mastery on this GLE?</a:t>
            </a:r>
            <a:endParaRPr sz="2000">
              <a:solidFill>
                <a:srgbClr val="000000"/>
              </a:solidFill>
            </a:endParaRPr>
          </a:p>
          <a:p>
            <a:pPr marL="914400" lvl="0" indent="-361950" algn="l" rtl="0">
              <a:lnSpc>
                <a:spcPct val="115000"/>
              </a:lnSpc>
              <a:spcBef>
                <a:spcPts val="400"/>
              </a:spcBef>
              <a:spcAft>
                <a:spcPts val="0"/>
              </a:spcAft>
              <a:buClr>
                <a:schemeClr val="dk1"/>
              </a:buClr>
              <a:buSzPts val="2100"/>
              <a:buFont typeface="Trebuchet MS"/>
              <a:buChar char="●"/>
            </a:pPr>
            <a:r>
              <a:rPr lang="en-US" sz="1800">
                <a:solidFill>
                  <a:srgbClr val="000000"/>
                </a:solidFill>
              </a:rPr>
              <a:t>Analyze road conditions, vehicle performance, and other driver’s actions; compare/contrast this information with knowledge and past experience; synthesize information; and evaluate options to make decisions on what to do next</a:t>
            </a:r>
            <a:endParaRPr sz="1800">
              <a:solidFill>
                <a:srgbClr val="000000"/>
              </a:solidFill>
            </a:endParaRPr>
          </a:p>
          <a:p>
            <a:pPr marL="0" lvl="0" indent="0" algn="l" rtl="0">
              <a:lnSpc>
                <a:spcPct val="115000"/>
              </a:lnSpc>
              <a:spcBef>
                <a:spcPts val="0"/>
              </a:spcBef>
              <a:spcAft>
                <a:spcPts val="0"/>
              </a:spcAft>
              <a:buNone/>
            </a:pPr>
            <a:r>
              <a:rPr lang="en-US" sz="2000">
                <a:solidFill>
                  <a:srgbClr val="000000"/>
                </a:solidFill>
              </a:rPr>
              <a:t>What </a:t>
            </a:r>
            <a:r>
              <a:rPr lang="en-US" sz="2000" b="1">
                <a:solidFill>
                  <a:srgbClr val="000000"/>
                </a:solidFill>
              </a:rPr>
              <a:t>skills </a:t>
            </a:r>
            <a:r>
              <a:rPr lang="en-US" sz="2000">
                <a:solidFill>
                  <a:srgbClr val="000000"/>
                </a:solidFill>
              </a:rPr>
              <a:t>(if any) are required to demonstrate mastery on this GLE?</a:t>
            </a:r>
            <a:endParaRPr sz="2000">
              <a:solidFill>
                <a:srgbClr val="000000"/>
              </a:solidFill>
            </a:endParaRPr>
          </a:p>
          <a:p>
            <a:pPr marL="914400" lvl="0" indent="-361950" algn="l" rtl="0">
              <a:lnSpc>
                <a:spcPct val="115000"/>
              </a:lnSpc>
              <a:spcBef>
                <a:spcPts val="400"/>
              </a:spcBef>
              <a:spcAft>
                <a:spcPts val="0"/>
              </a:spcAft>
              <a:buClr>
                <a:schemeClr val="dk1"/>
              </a:buClr>
              <a:buSzPts val="2100"/>
              <a:buFont typeface="Trebuchet MS"/>
              <a:buChar char="●"/>
            </a:pPr>
            <a:r>
              <a:rPr lang="en-US" sz="1800">
                <a:solidFill>
                  <a:srgbClr val="000000"/>
                </a:solidFill>
              </a:rPr>
              <a:t>Steering, shifting, parallel parking, looking, signaling, backing up, etc.</a:t>
            </a:r>
            <a:endParaRPr sz="1800">
              <a:solidFill>
                <a:srgbClr val="000000"/>
              </a:solidFill>
            </a:endParaRPr>
          </a:p>
          <a:p>
            <a:pPr marL="914400" lvl="0" indent="-361950" algn="l" rtl="0">
              <a:lnSpc>
                <a:spcPct val="115000"/>
              </a:lnSpc>
              <a:spcBef>
                <a:spcPts val="0"/>
              </a:spcBef>
              <a:spcAft>
                <a:spcPts val="0"/>
              </a:spcAft>
              <a:buClr>
                <a:schemeClr val="dk1"/>
              </a:buClr>
              <a:buSzPts val="2100"/>
              <a:buFont typeface="Trebuchet MS"/>
              <a:buChar char="●"/>
            </a:pPr>
            <a:r>
              <a:rPr lang="en-US" sz="1800">
                <a:solidFill>
                  <a:srgbClr val="000000"/>
                </a:solidFill>
              </a:rPr>
              <a:t>Fluidity/automaticity in performing driving actions</a:t>
            </a:r>
            <a:endParaRPr sz="1800">
              <a:solidFill>
                <a:srgbClr val="000000"/>
              </a:solidFill>
            </a:endParaRPr>
          </a:p>
          <a:p>
            <a:pPr marL="914400" lvl="0" indent="-361950" algn="l" rtl="0">
              <a:lnSpc>
                <a:spcPct val="115000"/>
              </a:lnSpc>
              <a:spcBef>
                <a:spcPts val="0"/>
              </a:spcBef>
              <a:spcAft>
                <a:spcPts val="0"/>
              </a:spcAft>
              <a:buClr>
                <a:schemeClr val="dk1"/>
              </a:buClr>
              <a:buSzPts val="2100"/>
              <a:buFont typeface="Trebuchet MS"/>
              <a:buChar char="●"/>
            </a:pPr>
            <a:r>
              <a:rPr lang="en-US" sz="1800">
                <a:solidFill>
                  <a:srgbClr val="000000"/>
                </a:solidFill>
              </a:rPr>
              <a:t>Apply the gas, brake, and clutch appropriately</a:t>
            </a:r>
            <a:endParaRPr sz="2100" b="1">
              <a:solidFill>
                <a:srgbClr val="000000"/>
              </a:solidFill>
              <a:highlight>
                <a:srgbClr val="FFFFFF"/>
              </a:highlight>
            </a:endParaRPr>
          </a:p>
          <a:p>
            <a:pPr marL="457200" marR="0" lvl="0" indent="0" algn="l" rtl="0">
              <a:lnSpc>
                <a:spcPct val="100000"/>
              </a:lnSpc>
              <a:spcBef>
                <a:spcPts val="1000"/>
              </a:spcBef>
              <a:spcAft>
                <a:spcPts val="0"/>
              </a:spcAft>
              <a:buNone/>
            </a:pPr>
            <a:endParaRPr sz="1800">
              <a:solidFill>
                <a:schemeClr val="dk1"/>
              </a:solidFill>
              <a:highlight>
                <a:srgbClr val="FFFFFF"/>
              </a:highlight>
            </a:endParaRPr>
          </a:p>
          <a:p>
            <a:pPr marL="0" marR="0" lvl="0" indent="0" algn="l" rtl="0">
              <a:lnSpc>
                <a:spcPct val="100000"/>
              </a:lnSpc>
              <a:spcBef>
                <a:spcPts val="1000"/>
              </a:spcBef>
              <a:spcAft>
                <a:spcPts val="0"/>
              </a:spcAft>
              <a:buNone/>
            </a:pPr>
            <a:endParaRPr/>
          </a:p>
          <a:p>
            <a:pPr marL="0" marR="0" lvl="0" indent="0" algn="l" rtl="0">
              <a:lnSpc>
                <a:spcPct val="100000"/>
              </a:lnSpc>
              <a:spcBef>
                <a:spcPts val="1000"/>
              </a:spcBef>
              <a:spcAft>
                <a:spcPts val="0"/>
              </a:spcAft>
              <a:buNone/>
            </a:pPr>
            <a:endParaRPr sz="2400" i="0" u="none" strike="noStrike" cap="none">
              <a:solidFill>
                <a:srgbClr val="595959"/>
              </a:solidFill>
            </a:endParaRPr>
          </a:p>
          <a:p>
            <a:pPr marL="0" marR="0" lvl="0" indent="0" algn="l" rtl="0">
              <a:lnSpc>
                <a:spcPct val="100000"/>
              </a:lnSpc>
              <a:spcBef>
                <a:spcPts val="1000"/>
              </a:spcBef>
              <a:spcAft>
                <a:spcPts val="0"/>
              </a:spcAft>
              <a:buNone/>
            </a:pPr>
            <a:endParaRPr sz="2400" i="0" u="none" strike="noStrike" cap="none">
              <a:solidFill>
                <a:srgbClr val="5C6670"/>
              </a:solidFill>
            </a:endParaRPr>
          </a:p>
        </p:txBody>
      </p:sp>
      <p:grpSp>
        <p:nvGrpSpPr>
          <p:cNvPr id="125" name="Google Shape;125;p18"/>
          <p:cNvGrpSpPr/>
          <p:nvPr/>
        </p:nvGrpSpPr>
        <p:grpSpPr>
          <a:xfrm>
            <a:off x="0" y="0"/>
            <a:ext cx="1433700" cy="1433700"/>
            <a:chOff x="87840" y="134578"/>
            <a:chExt cx="1433700" cy="1433700"/>
          </a:xfrm>
        </p:grpSpPr>
        <p:sp>
          <p:nvSpPr>
            <p:cNvPr id="126" name="Google Shape;126;p18"/>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27" name="Google Shape;127;p18"/>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a:off x="1509900" y="364800"/>
            <a:ext cx="7639800" cy="704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Trebuchet MS"/>
                <a:ea typeface="Trebuchet MS"/>
                <a:cs typeface="Trebuchet MS"/>
                <a:sym typeface="Trebuchet MS"/>
              </a:rPr>
              <a:t>Why Analyze Standards?</a:t>
            </a:r>
            <a:endParaRPr sz="3600" i="0" u="none" strike="noStrike" cap="none">
              <a:solidFill>
                <a:srgbClr val="000000"/>
              </a:solidFill>
              <a:latin typeface="Trebuchet MS"/>
              <a:ea typeface="Trebuchet MS"/>
              <a:cs typeface="Trebuchet MS"/>
              <a:sym typeface="Trebuchet MS"/>
            </a:endParaRPr>
          </a:p>
        </p:txBody>
      </p:sp>
      <p:grpSp>
        <p:nvGrpSpPr>
          <p:cNvPr id="134" name="Google Shape;134;p19"/>
          <p:cNvGrpSpPr/>
          <p:nvPr/>
        </p:nvGrpSpPr>
        <p:grpSpPr>
          <a:xfrm>
            <a:off x="0" y="0"/>
            <a:ext cx="1433700" cy="1433700"/>
            <a:chOff x="87840" y="134578"/>
            <a:chExt cx="1433700" cy="1433700"/>
          </a:xfrm>
        </p:grpSpPr>
        <p:sp>
          <p:nvSpPr>
            <p:cNvPr id="135" name="Google Shape;135;p19"/>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36" name="Google Shape;136;p19"/>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137" name="Google Shape;137;p19"/>
          <p:cNvSpPr txBox="1"/>
          <p:nvPr/>
        </p:nvSpPr>
        <p:spPr>
          <a:xfrm>
            <a:off x="530325" y="1433700"/>
            <a:ext cx="81234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800"/>
              </a:spcBef>
              <a:spcAft>
                <a:spcPts val="0"/>
              </a:spcAft>
              <a:buNone/>
            </a:pPr>
            <a:endParaRPr sz="3200">
              <a:solidFill>
                <a:schemeClr val="dk1"/>
              </a:solidFill>
              <a:latin typeface="Trebuchet MS"/>
              <a:ea typeface="Trebuchet MS"/>
              <a:cs typeface="Trebuchet MS"/>
              <a:sym typeface="Trebuchet MS"/>
            </a:endParaRPr>
          </a:p>
          <a:p>
            <a:pPr marL="0" lvl="0" indent="0" algn="l" rtl="0">
              <a:lnSpc>
                <a:spcPct val="115000"/>
              </a:lnSpc>
              <a:spcBef>
                <a:spcPts val="800"/>
              </a:spcBef>
              <a:spcAft>
                <a:spcPts val="0"/>
              </a:spcAft>
              <a:buNone/>
            </a:pPr>
            <a:endParaRPr sz="3200">
              <a:solidFill>
                <a:schemeClr val="dk1"/>
              </a:solidFill>
              <a:latin typeface="Trebuchet MS"/>
              <a:ea typeface="Trebuchet MS"/>
              <a:cs typeface="Trebuchet MS"/>
              <a:sym typeface="Trebuchet MS"/>
            </a:endParaRPr>
          </a:p>
          <a:p>
            <a:pPr marL="457200" lvl="0" indent="-431800" algn="l" rtl="0">
              <a:lnSpc>
                <a:spcPct val="115000"/>
              </a:lnSpc>
              <a:spcBef>
                <a:spcPts val="800"/>
              </a:spcBef>
              <a:spcAft>
                <a:spcPts val="0"/>
              </a:spcAft>
              <a:buClr>
                <a:schemeClr val="dk1"/>
              </a:buClr>
              <a:buSzPts val="3200"/>
              <a:buFont typeface="Trebuchet MS"/>
              <a:buChar char="●"/>
            </a:pPr>
            <a:r>
              <a:rPr lang="en-US" sz="3200">
                <a:solidFill>
                  <a:schemeClr val="dk1"/>
                </a:solidFill>
                <a:latin typeface="Trebuchet MS"/>
                <a:ea typeface="Trebuchet MS"/>
                <a:cs typeface="Trebuchet MS"/>
                <a:sym typeface="Trebuchet MS"/>
              </a:rPr>
              <a:t>Enhances student understanding and mastery</a:t>
            </a:r>
            <a:endParaRPr sz="3200">
              <a:solidFill>
                <a:schemeClr val="dk1"/>
              </a:solidFill>
              <a:latin typeface="Trebuchet MS"/>
              <a:ea typeface="Trebuchet MS"/>
              <a:cs typeface="Trebuchet MS"/>
              <a:sym typeface="Trebuchet MS"/>
            </a:endParaRPr>
          </a:p>
          <a:p>
            <a:pPr marL="457200" lvl="0" indent="-431800" algn="l" rtl="0">
              <a:lnSpc>
                <a:spcPct val="115000"/>
              </a:lnSpc>
              <a:spcBef>
                <a:spcPts val="0"/>
              </a:spcBef>
              <a:spcAft>
                <a:spcPts val="0"/>
              </a:spcAft>
              <a:buClr>
                <a:schemeClr val="dk1"/>
              </a:buClr>
              <a:buSzPts val="3200"/>
              <a:buFont typeface="Trebuchet MS"/>
              <a:buChar char="●"/>
            </a:pPr>
            <a:r>
              <a:rPr lang="en-US" sz="3200">
                <a:solidFill>
                  <a:schemeClr val="dk1"/>
                </a:solidFill>
                <a:latin typeface="Trebuchet MS"/>
                <a:ea typeface="Trebuchet MS"/>
                <a:cs typeface="Trebuchet MS"/>
                <a:sym typeface="Trebuchet MS"/>
              </a:rPr>
              <a:t>Enables teachers to interpret standards the same way</a:t>
            </a:r>
            <a:endParaRPr sz="3200">
              <a:solidFill>
                <a:schemeClr val="dk1"/>
              </a:solidFill>
              <a:latin typeface="Trebuchet MS"/>
              <a:ea typeface="Trebuchet MS"/>
              <a:cs typeface="Trebuchet MS"/>
              <a:sym typeface="Trebuchet MS"/>
            </a:endParaRPr>
          </a:p>
          <a:p>
            <a:pPr marL="457200" lvl="0" indent="-431800" algn="l" rtl="0">
              <a:lnSpc>
                <a:spcPct val="115000"/>
              </a:lnSpc>
              <a:spcBef>
                <a:spcPts val="0"/>
              </a:spcBef>
              <a:spcAft>
                <a:spcPts val="0"/>
              </a:spcAft>
              <a:buClr>
                <a:schemeClr val="dk1"/>
              </a:buClr>
              <a:buSzPts val="3200"/>
              <a:buFont typeface="Trebuchet MS"/>
              <a:buChar char="●"/>
            </a:pPr>
            <a:r>
              <a:rPr lang="en-US" sz="3200">
                <a:solidFill>
                  <a:schemeClr val="dk1"/>
                </a:solidFill>
                <a:latin typeface="Trebuchet MS"/>
                <a:ea typeface="Trebuchet MS"/>
                <a:cs typeface="Trebuchet MS"/>
                <a:sym typeface="Trebuchet MS"/>
              </a:rPr>
              <a:t>Provides teachers with a common roadmap for developing unit and lesson plans</a:t>
            </a:r>
            <a:endParaRPr sz="3200">
              <a:solidFill>
                <a:schemeClr val="dk1"/>
              </a:solidFill>
              <a:latin typeface="Trebuchet MS"/>
              <a:ea typeface="Trebuchet MS"/>
              <a:cs typeface="Trebuchet MS"/>
              <a:sym typeface="Trebuchet MS"/>
            </a:endParaRPr>
          </a:p>
        </p:txBody>
      </p:sp>
      <p:pic>
        <p:nvPicPr>
          <p:cNvPr id="138" name="Google Shape;138;p19"/>
          <p:cNvPicPr preferRelativeResize="0"/>
          <p:nvPr/>
        </p:nvPicPr>
        <p:blipFill>
          <a:blip r:embed="rId4">
            <a:alphaModFix/>
          </a:blip>
          <a:stretch>
            <a:fillRect/>
          </a:stretch>
        </p:blipFill>
        <p:spPr>
          <a:xfrm rot="949129">
            <a:off x="3656183" y="5024253"/>
            <a:ext cx="1486007" cy="15505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a:spLocks noGrp="1"/>
          </p:cNvSpPr>
          <p:nvPr>
            <p:ph type="title"/>
          </p:nvPr>
        </p:nvSpPr>
        <p:spPr>
          <a:xfrm>
            <a:off x="1433700" y="300750"/>
            <a:ext cx="7639800" cy="768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Trebuchet MS"/>
                <a:ea typeface="Trebuchet MS"/>
                <a:cs typeface="Trebuchet MS"/>
                <a:sym typeface="Trebuchet MS"/>
              </a:rPr>
              <a:t>Importance of Analyzing Standards</a:t>
            </a:r>
            <a:endParaRPr sz="3600" i="0" u="none" strike="noStrike" cap="none">
              <a:solidFill>
                <a:srgbClr val="000000"/>
              </a:solidFill>
              <a:latin typeface="Trebuchet MS"/>
              <a:ea typeface="Trebuchet MS"/>
              <a:cs typeface="Trebuchet MS"/>
              <a:sym typeface="Trebuchet MS"/>
            </a:endParaRPr>
          </a:p>
        </p:txBody>
      </p:sp>
      <p:grpSp>
        <p:nvGrpSpPr>
          <p:cNvPr id="145" name="Google Shape;145;p20"/>
          <p:cNvGrpSpPr/>
          <p:nvPr/>
        </p:nvGrpSpPr>
        <p:grpSpPr>
          <a:xfrm>
            <a:off x="0" y="0"/>
            <a:ext cx="1433700" cy="1433700"/>
            <a:chOff x="87840" y="134578"/>
            <a:chExt cx="1433700" cy="1433700"/>
          </a:xfrm>
        </p:grpSpPr>
        <p:sp>
          <p:nvSpPr>
            <p:cNvPr id="146" name="Google Shape;146;p20"/>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47" name="Google Shape;147;p20"/>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148" name="Google Shape;148;p20"/>
          <p:cNvSpPr txBox="1"/>
          <p:nvPr/>
        </p:nvSpPr>
        <p:spPr>
          <a:xfrm>
            <a:off x="510300" y="1541600"/>
            <a:ext cx="8123400" cy="4870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800"/>
              </a:spcBef>
              <a:spcAft>
                <a:spcPts val="0"/>
              </a:spcAft>
              <a:buNone/>
            </a:pPr>
            <a:r>
              <a:rPr lang="en-US" sz="2600">
                <a:solidFill>
                  <a:schemeClr val="dk1"/>
                </a:solidFill>
                <a:latin typeface="Trebuchet MS"/>
                <a:ea typeface="Trebuchet MS"/>
                <a:cs typeface="Trebuchet MS"/>
                <a:sym typeface="Trebuchet MS"/>
              </a:rPr>
              <a:t>“A standard has to be treated like any other nonfiction text; that is, we have to carefully analyze and interpret its meaning.  A standard poses a challenge similar to the one posed by determining the meaning of the Bill of Rights in specific situations.  In fact, a standard represents key principles that demand constant thought and discussion</a:t>
            </a:r>
            <a:r>
              <a:rPr lang="en-US" sz="2400">
                <a:solidFill>
                  <a:schemeClr val="dk1"/>
                </a:solidFill>
                <a:latin typeface="Trebuchet MS"/>
                <a:ea typeface="Trebuchet MS"/>
                <a:cs typeface="Trebuchet MS"/>
                <a:sym typeface="Trebuchet MS"/>
              </a:rPr>
              <a:t>.”</a:t>
            </a:r>
            <a:endParaRPr sz="2400">
              <a:solidFill>
                <a:schemeClr val="dk1"/>
              </a:solidFill>
              <a:latin typeface="Trebuchet MS"/>
              <a:ea typeface="Trebuchet MS"/>
              <a:cs typeface="Trebuchet MS"/>
              <a:sym typeface="Trebuchet MS"/>
            </a:endParaRPr>
          </a:p>
          <a:p>
            <a:pPr marL="0" lvl="0" indent="0" algn="ctr" rtl="0">
              <a:lnSpc>
                <a:spcPct val="115000"/>
              </a:lnSpc>
              <a:spcBef>
                <a:spcPts val="800"/>
              </a:spcBef>
              <a:spcAft>
                <a:spcPts val="0"/>
              </a:spcAft>
              <a:buNone/>
            </a:pPr>
            <a:endParaRPr sz="1200">
              <a:solidFill>
                <a:schemeClr val="dk1"/>
              </a:solidFill>
              <a:latin typeface="Trebuchet MS"/>
              <a:ea typeface="Trebuchet MS"/>
              <a:cs typeface="Trebuchet MS"/>
              <a:sym typeface="Trebuchet MS"/>
            </a:endParaRPr>
          </a:p>
          <a:p>
            <a:pPr marL="0" lvl="0" indent="0" algn="l" rtl="0">
              <a:lnSpc>
                <a:spcPct val="115000"/>
              </a:lnSpc>
              <a:spcBef>
                <a:spcPts val="800"/>
              </a:spcBef>
              <a:spcAft>
                <a:spcPts val="0"/>
              </a:spcAft>
              <a:buNone/>
            </a:pPr>
            <a:r>
              <a:rPr lang="en-US" sz="1200">
                <a:solidFill>
                  <a:schemeClr val="dk1"/>
                </a:solidFill>
                <a:latin typeface="Trebuchet MS"/>
                <a:ea typeface="Trebuchet MS"/>
                <a:cs typeface="Trebuchet MS"/>
                <a:sym typeface="Trebuchet MS"/>
              </a:rPr>
              <a:t>Source: From </a:t>
            </a:r>
            <a:r>
              <a:rPr lang="en-US" sz="1200" i="1">
                <a:solidFill>
                  <a:schemeClr val="dk1"/>
                </a:solidFill>
                <a:latin typeface="Trebuchet MS"/>
                <a:ea typeface="Trebuchet MS"/>
                <a:cs typeface="Trebuchet MS"/>
                <a:sym typeface="Trebuchet MS"/>
              </a:rPr>
              <a:t>The Understanding by Design Guide to Advanced Concepts in Creating and Reviewing Units </a:t>
            </a:r>
            <a:r>
              <a:rPr lang="en-US" sz="1200">
                <a:solidFill>
                  <a:schemeClr val="dk1"/>
                </a:solidFill>
                <a:latin typeface="Trebuchet MS"/>
                <a:ea typeface="Trebuchet MS"/>
                <a:cs typeface="Trebuchet MS"/>
                <a:sym typeface="Trebuchet MS"/>
              </a:rPr>
              <a:t>(pp. 4-12), by G. Wiggins &amp; J. McTighe, 2012, Alexandria, VA.</a:t>
            </a:r>
            <a:endParaRPr sz="3200">
              <a:solidFill>
                <a:schemeClr val="dk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title"/>
          </p:nvPr>
        </p:nvSpPr>
        <p:spPr>
          <a:xfrm>
            <a:off x="1433600" y="119400"/>
            <a:ext cx="7639800" cy="761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latin typeface="Trebuchet MS"/>
                <a:ea typeface="Trebuchet MS"/>
                <a:cs typeface="Trebuchet MS"/>
                <a:sym typeface="Trebuchet MS"/>
              </a:rPr>
              <a:t>What Does it Mean to </a:t>
            </a:r>
            <a:r>
              <a:rPr lang="en-US" sz="3600" i="1">
                <a:latin typeface="Trebuchet MS"/>
                <a:ea typeface="Trebuchet MS"/>
                <a:cs typeface="Trebuchet MS"/>
                <a:sym typeface="Trebuchet MS"/>
              </a:rPr>
              <a:t>Analyze</a:t>
            </a:r>
            <a:r>
              <a:rPr lang="en-US" sz="3600">
                <a:latin typeface="Trebuchet MS"/>
                <a:ea typeface="Trebuchet MS"/>
                <a:cs typeface="Trebuchet MS"/>
                <a:sym typeface="Trebuchet MS"/>
              </a:rPr>
              <a:t> a Standard?</a:t>
            </a:r>
            <a:endParaRPr sz="3600" i="0" u="none" strike="noStrike" cap="none">
              <a:solidFill>
                <a:srgbClr val="000000"/>
              </a:solidFill>
              <a:latin typeface="Trebuchet MS"/>
              <a:ea typeface="Trebuchet MS"/>
              <a:cs typeface="Trebuchet MS"/>
              <a:sym typeface="Trebuchet MS"/>
            </a:endParaRPr>
          </a:p>
        </p:txBody>
      </p:sp>
      <p:sp>
        <p:nvSpPr>
          <p:cNvPr id="155" name="Google Shape;155;p21"/>
          <p:cNvSpPr txBox="1">
            <a:spLocks noGrp="1"/>
          </p:cNvSpPr>
          <p:nvPr>
            <p:ph type="body" idx="1"/>
          </p:nvPr>
        </p:nvSpPr>
        <p:spPr>
          <a:xfrm>
            <a:off x="468300" y="2948175"/>
            <a:ext cx="8207400" cy="3706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800"/>
              </a:spcBef>
              <a:spcAft>
                <a:spcPts val="0"/>
              </a:spcAft>
              <a:buClr>
                <a:schemeClr val="dk1"/>
              </a:buClr>
              <a:buSzPts val="1100"/>
              <a:buFont typeface="Arial"/>
              <a:buNone/>
            </a:pPr>
            <a:r>
              <a:rPr lang="en-US">
                <a:solidFill>
                  <a:schemeClr val="dk1"/>
                </a:solidFill>
              </a:rPr>
              <a:t>For example, analyze the verb in the following EO to determine its meaning in terms of instruction and assessment.  </a:t>
            </a:r>
            <a:endParaRPr>
              <a:solidFill>
                <a:schemeClr val="dk1"/>
              </a:solidFill>
            </a:endParaRPr>
          </a:p>
          <a:p>
            <a:pPr marL="457200" lvl="0" indent="-381000" algn="l" rtl="0">
              <a:lnSpc>
                <a:spcPct val="115000"/>
              </a:lnSpc>
              <a:spcBef>
                <a:spcPts val="800"/>
              </a:spcBef>
              <a:spcAft>
                <a:spcPts val="0"/>
              </a:spcAft>
              <a:buClr>
                <a:schemeClr val="dk1"/>
              </a:buClr>
              <a:buSzPts val="2400"/>
              <a:buFont typeface="Trebuchet MS"/>
              <a:buAutoNum type="arabicPeriod"/>
            </a:pPr>
            <a:r>
              <a:rPr lang="en-US">
                <a:solidFill>
                  <a:schemeClr val="dk1"/>
                </a:solidFill>
              </a:rPr>
              <a:t>“...understand the development of important community traditions and events.”</a:t>
            </a:r>
            <a:endParaRPr>
              <a:solidFill>
                <a:schemeClr val="dk1"/>
              </a:solidFill>
            </a:endParaRPr>
          </a:p>
          <a:p>
            <a:pPr marL="914400" lvl="0" indent="-342900" algn="l" rtl="0">
              <a:lnSpc>
                <a:spcPct val="115000"/>
              </a:lnSpc>
              <a:spcBef>
                <a:spcPts val="0"/>
              </a:spcBef>
              <a:spcAft>
                <a:spcPts val="0"/>
              </a:spcAft>
              <a:buClr>
                <a:schemeClr val="dk1"/>
              </a:buClr>
              <a:buSzPts val="1800"/>
              <a:buFont typeface="Trebuchet MS"/>
              <a:buChar char="●"/>
            </a:pPr>
            <a:r>
              <a:rPr lang="en-US" sz="1800">
                <a:solidFill>
                  <a:schemeClr val="dk1"/>
                </a:solidFill>
              </a:rPr>
              <a:t>What does </a:t>
            </a:r>
            <a:r>
              <a:rPr lang="en-US" sz="1800" i="1">
                <a:solidFill>
                  <a:schemeClr val="dk1"/>
                </a:solidFill>
              </a:rPr>
              <a:t>understand</a:t>
            </a:r>
            <a:r>
              <a:rPr lang="en-US" sz="1800">
                <a:solidFill>
                  <a:schemeClr val="dk1"/>
                </a:solidFill>
              </a:rPr>
              <a:t> mean in this Evidence Outcome?  Does it mean make meaning of or transfer?  Does it mean to accurately state and explain? Or, does it simply mean to “know?”  What does the verb demand in terms of student learning?</a:t>
            </a:r>
            <a:endParaRPr/>
          </a:p>
        </p:txBody>
      </p:sp>
      <p:grpSp>
        <p:nvGrpSpPr>
          <p:cNvPr id="156" name="Google Shape;156;p21"/>
          <p:cNvGrpSpPr/>
          <p:nvPr/>
        </p:nvGrpSpPr>
        <p:grpSpPr>
          <a:xfrm>
            <a:off x="0" y="0"/>
            <a:ext cx="1433609" cy="1433609"/>
            <a:chOff x="87840" y="134578"/>
            <a:chExt cx="1433609" cy="1433609"/>
          </a:xfrm>
        </p:grpSpPr>
        <p:sp>
          <p:nvSpPr>
            <p:cNvPr id="157" name="Google Shape;157;p21"/>
            <p:cNvSpPr/>
            <p:nvPr/>
          </p:nvSpPr>
          <p:spPr>
            <a:xfrm>
              <a:off x="87840" y="134578"/>
              <a:ext cx="1433609" cy="143360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58" name="Google Shape;158;p21"/>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159" name="Google Shape;159;p21"/>
          <p:cNvSpPr txBox="1"/>
          <p:nvPr/>
        </p:nvSpPr>
        <p:spPr>
          <a:xfrm>
            <a:off x="412050" y="1631625"/>
            <a:ext cx="8319900" cy="1671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800"/>
              </a:spcBef>
              <a:spcAft>
                <a:spcPts val="0"/>
              </a:spcAft>
              <a:buNone/>
            </a:pPr>
            <a:r>
              <a:rPr lang="en-US" sz="2400">
                <a:solidFill>
                  <a:schemeClr val="dk1"/>
                </a:solidFill>
                <a:latin typeface="Trebuchet MS"/>
                <a:ea typeface="Trebuchet MS"/>
                <a:cs typeface="Trebuchet MS"/>
                <a:sym typeface="Trebuchet MS"/>
              </a:rPr>
              <a:t>Breaking a GLE or EO into smaller, more explicit chunks for the purposes of curriculum development, and/or unit and lesson planning.</a:t>
            </a:r>
            <a:endParaRPr sz="1800">
              <a:solidFill>
                <a:schemeClr val="dk1"/>
              </a:solidFill>
              <a:latin typeface="Trebuchet MS"/>
              <a:ea typeface="Trebuchet MS"/>
              <a:cs typeface="Trebuchet MS"/>
              <a:sym typeface="Trebuchet MS"/>
            </a:endParaRPr>
          </a:p>
          <a:p>
            <a:pPr marL="0" lvl="0" indent="0" algn="l" rtl="0">
              <a:lnSpc>
                <a:spcPct val="115000"/>
              </a:lnSpc>
              <a:spcBef>
                <a:spcPts val="800"/>
              </a:spcBef>
              <a:spcAft>
                <a:spcPts val="0"/>
              </a:spcAft>
              <a:buNone/>
            </a:pPr>
            <a:endParaRPr sz="1800">
              <a:solidFill>
                <a:schemeClr val="dk1"/>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fade">
                                      <p:cBhvr>
                                        <p:cTn id="12" dur="1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ght Blue to Green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3519</Words>
  <Application>Microsoft Office PowerPoint</Application>
  <PresentationFormat>On-screen Show (4:3)</PresentationFormat>
  <Paragraphs>278</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PT Sans Narrow</vt:lpstr>
      <vt:lpstr>Calibri</vt:lpstr>
      <vt:lpstr>Trebuchet MS</vt:lpstr>
      <vt:lpstr>Light Blue to Green Theme</vt:lpstr>
      <vt:lpstr>Module 8: Breaking It Down, One Step at a Time  Analyzing the 2020 Colorado Academic Standards  </vt:lpstr>
      <vt:lpstr>Goals and Objectives</vt:lpstr>
      <vt:lpstr>Warm-up</vt:lpstr>
      <vt:lpstr>Analyzing Evidence Outcomes for an Everyday Task</vt:lpstr>
      <vt:lpstr>Analysis of Obtaining a Driver’s License</vt:lpstr>
      <vt:lpstr>Analyzing a Standard, GLE, and EO</vt:lpstr>
      <vt:lpstr>Why Analyze Standards?</vt:lpstr>
      <vt:lpstr>Importance of Analyzing Standards</vt:lpstr>
      <vt:lpstr>What Does it Mean to Analyze a Standard?</vt:lpstr>
      <vt:lpstr>When Analyzing a Standard, Ask a Series of Questions:</vt:lpstr>
      <vt:lpstr>What Knowledge Will Students Need to Demonstrate?</vt:lpstr>
      <vt:lpstr>Step 1 Example: 4th Grade History</vt:lpstr>
      <vt:lpstr>What Understandings will they need to master?</vt:lpstr>
      <vt:lpstr>Step 2 Example: 4th Grade History</vt:lpstr>
      <vt:lpstr>What Skills Will They Need to Master?</vt:lpstr>
      <vt:lpstr>Step 3 Example: 4th Grade History</vt:lpstr>
      <vt:lpstr>How Might Students Demonstrate the Requisite Skills? </vt:lpstr>
      <vt:lpstr>Step 4 Example: 4th Grade History</vt:lpstr>
      <vt:lpstr>Considering Student Learning Experiences</vt:lpstr>
      <vt:lpstr>Examples: 4th Grade History</vt:lpstr>
      <vt:lpstr>Next Step...</vt:lpstr>
      <vt:lpstr>Before Moving onto the Next Module...</vt:lpstr>
      <vt:lpstr>Reflection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8: Breaking It Down, One Step at a Time  Analyzing the 2020 Colorado Academic Standards  </dc:title>
  <dc:creator>Bruno, Joanna</dc:creator>
  <cp:lastModifiedBy>Bruno, Joanna</cp:lastModifiedBy>
  <cp:revision>3</cp:revision>
  <dcterms:modified xsi:type="dcterms:W3CDTF">2019-02-06T21:58:26Z</dcterms:modified>
</cp:coreProperties>
</file>