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PT Sans Narrow"/>
      <p:regular r:id="rId15"/>
      <p:bold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554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 for this module: 45-60 minutes]</a:t>
            </a: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71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18e47894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18e47894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5 minutes]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As we move through the next 4 modules it will be important to consider what we want our classrooms to look like in the future. The standards are a starting place to begin this shift to instructional strategies and practices that support student mastery of the standards. In your notecatcher write down 3 points you want to remember about the 2022 classroom.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g5818e47894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73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[Estimates time: 2-3 minutes]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Address any Parking Lot questions, comments, and/or concerns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849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30 seconds]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These are the overall goals for modules 13-16. You can either have an educator read the goals and objectives out loud or the group can read silently.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Check for educator understanding by having 1 synthesize and another repeat what s/he heard.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21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fc2eb683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50fc2eb683_1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Read the slide.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Module 13 will identify the instructional shifts inherent in the 2020 Colorado Academic Standards.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Module 14 will provide an overview of Best, First Instruction and define the 4 Pillars of Best, First Instruction and what it means to be a culturally responsive educator.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Module 15 provides ways to plan for Best, First Instruction and identifying high impact instructional strategies.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Module 16  will provide opportunities to create lesson plans using Best, First Instruction and high impact instructional strategies.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Module 17 is a review of Phase I, II, &amp; III 2020 CAS Implementation Modules and standards literacy.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g50fc2eb683_1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14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0fc2eb683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0fc2eb683_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 minute]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Read the slide.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g50fc2eb683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08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fc2eb68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50fc2eb683_1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4</a:t>
            </a: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minutes]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Read each bullet point and ask for questions before going on to the next one.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-US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Engaging in this work allows teachers to design types of learning experiences or significant learning “events” for building student mastery of the standards. Through engaging in a deeper examination of the standards and identification of what student mastery is teachers are better able to align engaging learning experiences or events with standards. </a:t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-US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Meeting the needs of the diversity of student in Colorado’s classroom should be done through culturally responsive teaching. Culturally responsive teaching/practices are a core of good teaching for all students. Through a deeper understanding of these culturally responsive practices students will be more engaged and in learning to support mastery.  </a:t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-US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By engaging student in meaningful real world classroom experiences and events  essential skills can be practiced and mastered.  </a:t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</a:pPr>
            <a:r>
              <a:rPr lang="en-US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“High-impact planning helps teachers create an intentional classroom by guiding teachers to think deeply about each learning opportunity.” (Knight, 2013, p.27)</a:t>
            </a: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g50fc2eb683_1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46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18e4789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5818e47894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[Estimated time: 5 minutes]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 may want to change how you group teachers to best facilitate the discussion. Grade level teams, content area teachers, electives, school support staff etc..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Form a single line based on how long you have worked in the school.</a:t>
            </a:r>
            <a:r>
              <a:rPr lang="en-US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>
                <a:solidFill>
                  <a:srgbClr val="000000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Divide the line in half. The person who has worked in the school the longest will form a pair with the person who is the newest member of the staff. Follow down the line until everyone has a partner.  A group of three is acceptable for this activity if numbers are not even.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g5818e47894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42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18e4789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5818e47894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15 minutes]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 pairs or groups of 3 have participants discuss the following questions: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When you were in X grade (pick a grade), what did the classroom look like? What were your classmates doing? What was the teacher doing? What types of instructional strategies were taking place?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When considering Best, First Instruction, what do classrooms look like today? What are students doing? What are teachers doing? What types of instructional strategies are taking place?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latin typeface="Trebuchet MS"/>
                <a:ea typeface="Trebuchet MS"/>
                <a:cs typeface="Trebuchet MS"/>
                <a:sym typeface="Trebuchet MS"/>
              </a:rPr>
              <a:t>When considering culturally responsive teaching how do classrooms look today? 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Use you note catcher to capture your discussion regarding these questions.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g5818e47894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40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818e4789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818e47894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10 minutes]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For Facilitator’s Guide: Pairs will now form groups of 4-6 and after 2 years of full implementation of the revised 2020 CAS, how might the classroom look different then it does today? Have educators discuss their brainstorm and chart.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g5818e47894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503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[Estimated time: 15 minutes]</a:t>
            </a:r>
            <a:endParaRPr/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Have each group walk around and review what other groups brainstormed?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As a large group discuss the common themes that emerged.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74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3355923"/>
            <a:ext cx="7772400" cy="152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 title="Colorado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382" y="1746979"/>
            <a:ext cx="4491235" cy="8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age number">
  <p:cSld name="Blank - no page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685800" y="3355923"/>
            <a:ext cx="77724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4" title="Colorado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382" y="1746979"/>
            <a:ext cx="4491234" cy="8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15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None/>
              <a:defRPr sz="24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ge number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401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8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736254" y="1463040"/>
            <a:ext cx="401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" name="Google Shape;94;p18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 Divider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Blue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8" name="Google Shape;98;p19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green">
  <p:cSld name="Section Divider - gree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title="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3" name="Google Shape;103;p20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 to green">
  <p:cSld name="Section divider - blue to gree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 title="Blue-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1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3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title="Blue background for 2018 goal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4" name="Google Shape;114;p22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age number">
  <p:cSld name="Blank - no page 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None/>
              <a:defRPr sz="24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ge number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74320" y="1463040"/>
            <a:ext cx="40110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6" title="Header graphi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736254" y="1463040"/>
            <a:ext cx="40110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" name="Google Shape;38;p6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73" y="6225630"/>
            <a:ext cx="1028753" cy="55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">
  <p:cSld name="Section Divider - Blu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title="Blue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" name="Google Shape;42;p7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green">
  <p:cSld name="Section Divider - gree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 title="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8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blue to green">
  <p:cSld name="Section divider - blue to gree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title="Blue-green 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2" name="Google Shape;52;p9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 title="Blue background for 2018 goal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274320" y="6356351"/>
            <a:ext cx="4677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85800" y="20621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0" title="CD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964" y="6246435"/>
            <a:ext cx="975232" cy="5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160200" y="2891925"/>
            <a:ext cx="8823600" cy="1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Module: 12</a:t>
            </a:r>
            <a:endParaRPr sz="4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Shifting Instructional Practices </a:t>
            </a:r>
            <a:br>
              <a:rPr lang="en-US" sz="4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Aligning Instruction with 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26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2020 Colorado Academic Standards!</a:t>
            </a:r>
            <a:endParaRPr sz="26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4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6" name="Google Shape;126;p25"/>
          <p:cNvGrpSpPr/>
          <p:nvPr/>
        </p:nvGrpSpPr>
        <p:grpSpPr>
          <a:xfrm>
            <a:off x="-19330" y="0"/>
            <a:ext cx="1433609" cy="1433609"/>
            <a:chOff x="87840" y="134578"/>
            <a:chExt cx="1433609" cy="1433609"/>
          </a:xfrm>
        </p:grpSpPr>
        <p:sp>
          <p:nvSpPr>
            <p:cNvPr id="127" name="Google Shape;127;p25"/>
            <p:cNvSpPr/>
            <p:nvPr/>
          </p:nvSpPr>
          <p:spPr>
            <a:xfrm>
              <a:off x="87840" y="134578"/>
              <a:ext cx="1433609" cy="14336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1433700" y="0"/>
            <a:ext cx="7282800" cy="109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How Do the Standards Impact Classroom Instruction?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628650" y="1579265"/>
            <a:ext cx="78867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next five modules will examine Best, First Instruction and how the standards inform relationship building, meeting the needs of all students, creating relevancy, and fostering disciplinary literacy.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27" name="Google Shape;227;p34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228" name="Google Shape;228;p34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" name="Google Shape;22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34"/>
          <p:cNvPicPr preferRelativeResize="0"/>
          <p:nvPr/>
        </p:nvPicPr>
        <p:blipFill rotWithShape="1">
          <a:blip r:embed="rId4">
            <a:alphaModFix/>
          </a:blip>
          <a:srcRect b="7927"/>
          <a:stretch/>
        </p:blipFill>
        <p:spPr>
          <a:xfrm>
            <a:off x="3194725" y="3429000"/>
            <a:ext cx="2754550" cy="27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5"/>
          <p:cNvGrpSpPr/>
          <p:nvPr/>
        </p:nvGrpSpPr>
        <p:grpSpPr>
          <a:xfrm>
            <a:off x="-19330" y="0"/>
            <a:ext cx="1433700" cy="1433700"/>
            <a:chOff x="87840" y="134578"/>
            <a:chExt cx="1433700" cy="1433700"/>
          </a:xfrm>
        </p:grpSpPr>
        <p:sp>
          <p:nvSpPr>
            <p:cNvPr id="236" name="Google Shape;236;p35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35"/>
          <p:cNvSpPr txBox="1"/>
          <p:nvPr/>
        </p:nvSpPr>
        <p:spPr>
          <a:xfrm>
            <a:off x="1434025" y="4828525"/>
            <a:ext cx="6284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contact the Office of Standards and Instructional Support for additional information. Refer to the Standards Implementation guide for contact information.</a:t>
            </a:r>
            <a:endParaRPr sz="22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26" y="1304300"/>
            <a:ext cx="3385800" cy="33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/>
        </p:nvSpPr>
        <p:spPr>
          <a:xfrm>
            <a:off x="1434025" y="361800"/>
            <a:ext cx="7653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Questions, Comments, &amp; Concerns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0" y="1712575"/>
            <a:ext cx="3009500" cy="31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1433700" y="137700"/>
            <a:ext cx="69024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Goals and Objectives 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Phase III Modules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233050" y="1541100"/>
            <a:ext cx="5819700" cy="4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Educators will be able to: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Identify key instructional shifts that are needed to support the 2020 standards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Understand the 4 pillars of Best, First Instruction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Plan for and implementation Best, First Instruction</a:t>
            </a:r>
            <a:endParaRPr>
              <a:solidFill>
                <a:schemeClr val="dk1"/>
              </a:solidFill>
            </a:endParaRPr>
          </a:p>
          <a:p>
            <a:pPr marL="9144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FF0000"/>
              </a:solidFill>
            </a:endParaRPr>
          </a:p>
        </p:txBody>
      </p:sp>
      <p:grpSp>
        <p:nvGrpSpPr>
          <p:cNvPr id="137" name="Google Shape;137;p26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38" name="Google Shape;138;p26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" name="Google Shape;13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Overview of Phase III Modules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6" name="Google Shape;146;p27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47" name="Google Shape;147;p27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474300" y="1477700"/>
            <a:ext cx="8338500" cy="4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Module 13: </a:t>
            </a:r>
            <a:r>
              <a:rPr lang="en-US">
                <a:solidFill>
                  <a:srgbClr val="000000"/>
                </a:solidFill>
              </a:rPr>
              <a:t>Instructional Shifts Inherent in 2020 CAS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b="1">
                <a:solidFill>
                  <a:srgbClr val="000000"/>
                </a:solidFill>
              </a:rPr>
              <a:t>Module 14: </a:t>
            </a:r>
            <a:r>
              <a:rPr lang="en-US">
                <a:solidFill>
                  <a:srgbClr val="000000"/>
                </a:solidFill>
              </a:rPr>
              <a:t>Overview of Best, First Instruction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b="1">
                <a:solidFill>
                  <a:srgbClr val="000000"/>
                </a:solidFill>
              </a:rPr>
              <a:t>Module 15:</a:t>
            </a:r>
            <a:r>
              <a:rPr lang="en-US">
                <a:solidFill>
                  <a:srgbClr val="000000"/>
                </a:solidFill>
              </a:rPr>
              <a:t> Planning for Best, First Instruction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Module 16: </a:t>
            </a:r>
            <a:r>
              <a:rPr lang="en-US">
                <a:solidFill>
                  <a:schemeClr val="dk1"/>
                </a:solidFill>
              </a:rPr>
              <a:t>Implementing Best, First Instruction</a:t>
            </a:r>
            <a:endParaRPr>
              <a:solidFill>
                <a:schemeClr val="dk1"/>
              </a:solidFill>
            </a:endParaRPr>
          </a:p>
          <a:p>
            <a:pPr marL="9144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Module 17:</a:t>
            </a:r>
            <a:r>
              <a:rPr lang="en-US">
                <a:solidFill>
                  <a:schemeClr val="dk1"/>
                </a:solidFill>
              </a:rPr>
              <a:t> Now Are You Standards Literate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674" y="4000825"/>
            <a:ext cx="3016650" cy="2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The Work of Modules 13 - 16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57" name="Google Shape;157;p28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58" name="Google Shape;158;p28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575175" y="1477700"/>
            <a:ext cx="82377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The processes and subsequent work outlined in Modules 13 - 16 emphasize the instructional shifts necessary to effectively teach the 2020 Academic Standards. 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6000" y="5486656"/>
            <a:ext cx="2194524" cy="11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519525" y="2870300"/>
            <a:ext cx="8349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time has been recommended for each </a:t>
            </a:r>
            <a:r>
              <a:rPr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Module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the work of shifting instructional practice is a continuous, reflective process.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519525" y="4346300"/>
            <a:ext cx="7590600" cy="18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Since full implementation of the standards does not begin until the fall of 2020, take this time to be thoughtful about planning for and implementing Best, First Instruction.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69024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Why is This Work Important?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70" name="Google Shape;170;p29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71" name="Google Shape;171;p29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45250" y="5165425"/>
            <a:ext cx="8555400" cy="11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“High-impact planning helps teachers create an intentional classroom by guiding teachers to think deeply about each learning opportunity.” (Knight, 2013, p.27)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240450" y="3782800"/>
            <a:ext cx="82692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By engaging student in meaningful real world classroom activities essential skills can be practiced and mastered </a:t>
            </a:r>
            <a:endParaRPr sz="2400"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240450" y="2537150"/>
            <a:ext cx="8370900" cy="1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Meeting the needs of the diversity of student in Colorado’s classroom should be done through culturally responsive teaching 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240450" y="1300500"/>
            <a:ext cx="8442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Engaging in this work allows teachers to design types of learning experiences or significant learning “events” for building student mastery of the standards.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1433700" y="126600"/>
            <a:ext cx="69939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did, what does, and what might teaching look like?</a:t>
            </a:r>
            <a:endParaRPr sz="36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575675" y="1444450"/>
            <a:ext cx="8142300" cy="49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Form a single line based on how long you have worked in the school.</a:t>
            </a:r>
            <a:r>
              <a:rPr lang="en-U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Then, fold the line in half.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The person who has worked in the school the longest will form a pair with the person who is the newest member of the staff.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Follow down the line until everyone has a partner.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84" name="Google Shape;184;p30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85" name="Google Shape;185;p30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6" name="Google Shape;18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 t="30181" b="26659"/>
          <a:stretch/>
        </p:blipFill>
        <p:spPr>
          <a:xfrm>
            <a:off x="575675" y="4489575"/>
            <a:ext cx="8142300" cy="17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433700" y="358950"/>
            <a:ext cx="706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Discussion Questions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628650" y="1470676"/>
            <a:ext cx="78867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When you were in X grade (pick a grade), what did the classroom look like? What were your classmates doing? What was the teacher doing? What types of instructional strategies were taking place?</a:t>
            </a:r>
            <a:endParaRPr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When considering Best, First Instruction, what do classrooms look like today? What are students doing? What are teachers doing? What types of </a:t>
            </a:r>
            <a:r>
              <a:rPr lang="en-US">
                <a:solidFill>
                  <a:schemeClr val="dk1"/>
                </a:solidFill>
              </a:rPr>
              <a:t>instructional strategies</a:t>
            </a:r>
            <a:r>
              <a:rPr lang="en-US">
                <a:solidFill>
                  <a:srgbClr val="000000"/>
                </a:solidFill>
              </a:rPr>
              <a:t> are taking place?</a:t>
            </a:r>
            <a:endParaRPr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chemeClr val="dk1"/>
                </a:solidFill>
              </a:rPr>
              <a:t>When considering culturally responsive teaching, </a:t>
            </a:r>
            <a:r>
              <a:rPr lang="en-US">
                <a:solidFill>
                  <a:srgbClr val="000000"/>
                </a:solidFill>
              </a:rPr>
              <a:t>how do classrooms look today? 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195" name="Google Shape;195;p31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196" name="Google Shape;196;p31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433700" y="361800"/>
            <a:ext cx="7638000" cy="71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Brainstorming the Classroom of 2022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Pairs combine with another pair and form a larger group of into groups of 4-6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On chart paper, brainstorm how might the classroom of 2022 be different than today’s classroom </a:t>
            </a:r>
            <a:r>
              <a:rPr lang="en-US">
                <a:solidFill>
                  <a:schemeClr val="dk1"/>
                </a:solidFill>
              </a:rPr>
              <a:t>when considering culturally responsive teaching and Best, First Instruction</a:t>
            </a:r>
            <a:r>
              <a:rPr lang="en-US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marL="97155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What are students doing? </a:t>
            </a:r>
            <a:endParaRPr>
              <a:solidFill>
                <a:srgbClr val="000000"/>
              </a:solidFill>
            </a:endParaRPr>
          </a:p>
          <a:p>
            <a:pPr marL="97155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What are teachers doing?</a:t>
            </a:r>
            <a:endParaRPr>
              <a:solidFill>
                <a:srgbClr val="000000"/>
              </a:solidFill>
            </a:endParaRPr>
          </a:p>
          <a:p>
            <a:pPr marL="97155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What types of teaching is taking place?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205" name="Google Shape;205;p32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206" name="Google Shape;206;p32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7" name="Google Shape;20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698" y="4259250"/>
            <a:ext cx="1859225" cy="18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1433699" y="361800"/>
            <a:ext cx="6635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Processing 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Conduct a gallery walk to review what each group brainstormed.</a:t>
            </a:r>
            <a:endParaRPr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Discuss the common themes that emerged.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33"/>
          <p:cNvGrpSpPr/>
          <p:nvPr/>
        </p:nvGrpSpPr>
        <p:grpSpPr>
          <a:xfrm>
            <a:off x="0" y="0"/>
            <a:ext cx="1433700" cy="1433700"/>
            <a:chOff x="87840" y="134578"/>
            <a:chExt cx="1433700" cy="1433700"/>
          </a:xfrm>
        </p:grpSpPr>
        <p:sp>
          <p:nvSpPr>
            <p:cNvPr id="217" name="Google Shape;217;p33"/>
            <p:cNvSpPr/>
            <p:nvPr/>
          </p:nvSpPr>
          <p:spPr>
            <a:xfrm>
              <a:off x="87840" y="134578"/>
              <a:ext cx="1433700" cy="1433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809" y="134578"/>
              <a:ext cx="1371670" cy="1371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500" y="2750250"/>
            <a:ext cx="7423001" cy="37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ght Blue to Green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PT Sans Narrow</vt:lpstr>
      <vt:lpstr>Trebuchet MS</vt:lpstr>
      <vt:lpstr>Calibri</vt:lpstr>
      <vt:lpstr>Light Blue to Green Theme</vt:lpstr>
      <vt:lpstr>Light Blue to Green Theme</vt:lpstr>
      <vt:lpstr>Module: 12 Shifting Instructional Practices  Aligning Instruction with  2020 Colorado Academic Standards! </vt:lpstr>
      <vt:lpstr>Goals and Objectives  Phase III Modules</vt:lpstr>
      <vt:lpstr>Overview of Phase III Modules</vt:lpstr>
      <vt:lpstr>The Work of Modules 13 - 16</vt:lpstr>
      <vt:lpstr>Why is This Work Important?</vt:lpstr>
      <vt:lpstr>What did, what does, and what might teaching look like?</vt:lpstr>
      <vt:lpstr>Discussion Questions</vt:lpstr>
      <vt:lpstr>Brainstorming the Classroom of 2022</vt:lpstr>
      <vt:lpstr>Processing </vt:lpstr>
      <vt:lpstr>How Do the Standards Impact Classroom Instruction?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Module: 12 Shifting Instructional Practices  Aligning Instruction with  2020 Colorado Academic Standards!</dc:title>
  <dc:creator>Bruno, Joanna</dc:creator>
  <cp:lastModifiedBy>Bruno, Joanna</cp:lastModifiedBy>
  <cp:revision>2</cp:revision>
  <dcterms:modified xsi:type="dcterms:W3CDTF">2019-06-20T14:29:18Z</dcterms:modified>
</cp:coreProperties>
</file>