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Trebuchet MS" panose="020B0603020202020204" pitchFamily="34" charset="0"/>
      <p:regular r:id="rId15"/>
      <p:bold r:id="rId16"/>
      <p:italic r:id="rId17"/>
      <p:boldItalic r:id="rId18"/>
    </p:embeddedFont>
    <p:embeddedFont>
      <p:font typeface="PT Sans Narrow"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4176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[estimated time for module: 10 min]</a:t>
            </a:r>
            <a:endParaRPr sz="1200" b="0" i="0" u="none" strike="noStrike" cap="none">
              <a:solidFill>
                <a:schemeClr val="dk1"/>
              </a:solidFill>
              <a:latin typeface="Calibri"/>
              <a:ea typeface="Calibri"/>
              <a:cs typeface="Calibri"/>
              <a:sym typeface="Calibri"/>
            </a:endParaRPr>
          </a:p>
        </p:txBody>
      </p:sp>
      <p:sp>
        <p:nvSpPr>
          <p:cNvPr id="72" name="Google Shape;7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3" name="Google Shape;73;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6/1/2018</a:t>
            </a:r>
            <a:endParaRPr sz="1200" b="0" i="0" u="none" strike="noStrike" cap="none">
              <a:solidFill>
                <a:schemeClr val="dk1"/>
              </a:solidFill>
              <a:latin typeface="Calibri"/>
              <a:ea typeface="Calibri"/>
              <a:cs typeface="Calibri"/>
              <a:sym typeface="Calibri"/>
            </a:endParaRPr>
          </a:p>
        </p:txBody>
      </p:sp>
      <p:sp>
        <p:nvSpPr>
          <p:cNvPr id="74" name="Google Shape;74;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 name="Google Shape;7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1551f3f21_0_2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1551f3f21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[estimated time: 1 min]</a:t>
            </a:r>
            <a:endParaRPr/>
          </a:p>
        </p:txBody>
      </p:sp>
      <p:sp>
        <p:nvSpPr>
          <p:cNvPr id="161" name="Google Shape;161;g41551f3f21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0ffea8e9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0ffea8e9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[estimated time: 6 mins]</a:t>
            </a:r>
            <a:endParaRPr/>
          </a:p>
        </p:txBody>
      </p:sp>
      <p:sp>
        <p:nvSpPr>
          <p:cNvPr id="171" name="Google Shape;171;g40ffea8e9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1551f3f21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41551f3f21_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1551f3f2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There are two goals for this session…{Read Slide}</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[estimated time: 1 min]</a:t>
            </a:r>
            <a:endParaRPr>
              <a:latin typeface="Trebuchet MS"/>
              <a:ea typeface="Trebuchet MS"/>
              <a:cs typeface="Trebuchet MS"/>
              <a:sym typeface="Trebuchet MS"/>
            </a:endParaRPr>
          </a:p>
        </p:txBody>
      </p:sp>
      <p:sp>
        <p:nvSpPr>
          <p:cNvPr id="83" name="Google Shape;83;g41551f3f21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1551f3f2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Today we will be introducing you to the 2020 CAS Implementation Professional Learning Series of modules intended to support districts with transition to the revised standards.  All content areas of the CAS were revised and have changes to the standards framework.</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p:txBody>
      </p:sp>
      <p:sp>
        <p:nvSpPr>
          <p:cNvPr id="93" name="Google Shape;93;g41551f3f2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thinking about what a standards literate educator looks like, you think of these three things:  (read slide)</a:t>
            </a:r>
            <a:endParaRPr/>
          </a:p>
          <a:p>
            <a:pPr marL="0" lvl="0" indent="0" algn="l" rtl="0">
              <a:spcBef>
                <a:spcPts val="0"/>
              </a:spcBef>
              <a:spcAft>
                <a:spcPts val="0"/>
              </a:spcAft>
              <a:buNone/>
            </a:pPr>
            <a:endParaRPr/>
          </a:p>
          <a:p>
            <a:pPr marL="0" lvl="0" indent="0" algn="l" rtl="0">
              <a:spcBef>
                <a:spcPts val="0"/>
              </a:spcBef>
              <a:spcAft>
                <a:spcPts val="0"/>
              </a:spcAft>
              <a:buNone/>
            </a:pPr>
            <a:r>
              <a:rPr lang="en-US"/>
              <a:t>[estimated time: 1 min]</a:t>
            </a: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high level overview of the way the 2020 CAS Implementation Professional Learning Modules will be organized and delivered.</a:t>
            </a:r>
            <a:endParaRPr/>
          </a:p>
          <a:p>
            <a:pPr marL="0" lvl="0" indent="0" algn="l" rtl="0">
              <a:spcBef>
                <a:spcPts val="0"/>
              </a:spcBef>
              <a:spcAft>
                <a:spcPts val="0"/>
              </a:spcAft>
              <a:buNone/>
            </a:pPr>
            <a:endParaRPr/>
          </a:p>
          <a:p>
            <a:pPr marL="0" lvl="0" indent="0" algn="l" rtl="0">
              <a:spcBef>
                <a:spcPts val="0"/>
              </a:spcBef>
              <a:spcAft>
                <a:spcPts val="0"/>
              </a:spcAft>
              <a:buNone/>
            </a:pPr>
            <a:r>
              <a:rPr lang="en-US"/>
              <a:t>The release of these modules are intentionally spread out over two years so districts take the full time allowed for transition to the revised standards.  Phase 1 will be released Fall 2018, Phase 2 will be released Spring of 2019, and Phase 3 will be released Fall 2019.</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Modules will be delivered through a Learning Management System called </a:t>
            </a:r>
            <a:r>
              <a:rPr lang="en-US" i="1"/>
              <a:t>Moodle</a:t>
            </a:r>
            <a:r>
              <a:rPr lang="en-US"/>
              <a:t>.  Each phase of modules will have a post assessment associated with it.  In addition, at the end of all the phases, there will be a summative assessment.</a:t>
            </a:r>
            <a:endParaRPr/>
          </a:p>
          <a:p>
            <a:pPr marL="0" lvl="0" indent="0" algn="l" rtl="0">
              <a:spcBef>
                <a:spcPts val="0"/>
              </a:spcBef>
              <a:spcAft>
                <a:spcPts val="0"/>
              </a:spcAft>
              <a:buNone/>
            </a:pPr>
            <a:endParaRPr/>
          </a:p>
          <a:p>
            <a:pPr marL="0" lvl="0" indent="0" algn="l" rtl="0">
              <a:spcBef>
                <a:spcPts val="0"/>
              </a:spcBef>
              <a:spcAft>
                <a:spcPts val="0"/>
              </a:spcAft>
              <a:buNone/>
            </a:pPr>
            <a:r>
              <a:rPr lang="en-US"/>
              <a:t>[estimated time: 1 min]</a:t>
            </a:r>
            <a:endParaRPr/>
          </a:p>
        </p:txBody>
      </p:sp>
      <p:sp>
        <p:nvSpPr>
          <p:cNvPr id="112" name="Google Shape;11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0c3d2e27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high level overview of the way the 2020 CAS Implementation Professional Learning Modules will be organized and delivered.</a:t>
            </a:r>
            <a:endParaRPr/>
          </a:p>
          <a:p>
            <a:pPr marL="0" lvl="0" indent="0" algn="l" rtl="0">
              <a:spcBef>
                <a:spcPts val="0"/>
              </a:spcBef>
              <a:spcAft>
                <a:spcPts val="0"/>
              </a:spcAft>
              <a:buNone/>
            </a:pPr>
            <a:endParaRPr/>
          </a:p>
          <a:p>
            <a:pPr marL="0" lvl="0" indent="0" algn="l" rtl="0">
              <a:spcBef>
                <a:spcPts val="0"/>
              </a:spcBef>
              <a:spcAft>
                <a:spcPts val="0"/>
              </a:spcAft>
              <a:buNone/>
            </a:pPr>
            <a:r>
              <a:rPr lang="en-US"/>
              <a:t>The intention of the modules are to be followed in order through the phases to the very end of transition.</a:t>
            </a:r>
            <a:endParaRPr/>
          </a:p>
          <a:p>
            <a:pPr marL="0" lvl="0" indent="0" algn="l" rtl="0">
              <a:spcBef>
                <a:spcPts val="0"/>
              </a:spcBef>
              <a:spcAft>
                <a:spcPts val="0"/>
              </a:spcAft>
              <a:buNone/>
            </a:pPr>
            <a:endParaRPr/>
          </a:p>
          <a:p>
            <a:pPr marL="0" lvl="0" indent="0" algn="l" rtl="0">
              <a:spcBef>
                <a:spcPts val="0"/>
              </a:spcBef>
              <a:spcAft>
                <a:spcPts val="0"/>
              </a:spcAft>
              <a:buNone/>
            </a:pPr>
            <a:r>
              <a:rPr lang="en-US"/>
              <a:t>[estimated time: 1 min]</a:t>
            </a:r>
            <a:endParaRPr/>
          </a:p>
        </p:txBody>
      </p:sp>
      <p:sp>
        <p:nvSpPr>
          <p:cNvPr id="121" name="Google Shape;121;g40c3d2e27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049cdefc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0049cdef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Phase 1 Topics:</a:t>
            </a:r>
            <a:endParaRPr/>
          </a:p>
          <a:p>
            <a:pPr marL="0" lvl="0" indent="457200" algn="l" rtl="0">
              <a:spcBef>
                <a:spcPts val="0"/>
              </a:spcBef>
              <a:spcAft>
                <a:spcPts val="0"/>
              </a:spcAft>
              <a:buClr>
                <a:schemeClr val="dk1"/>
              </a:buClr>
              <a:buSzPts val="1100"/>
              <a:buFont typeface="Arial"/>
              <a:buNone/>
            </a:pPr>
            <a:r>
              <a:rPr lang="en-US"/>
              <a:t>Discuss disciplinary literacy, why it is important, and how it connects to standards literacy.</a:t>
            </a:r>
            <a:endParaRPr/>
          </a:p>
          <a:p>
            <a:pPr marL="0" lvl="0" indent="0" algn="l" rtl="0">
              <a:spcBef>
                <a:spcPts val="0"/>
              </a:spcBef>
              <a:spcAft>
                <a:spcPts val="0"/>
              </a:spcAft>
              <a:buClr>
                <a:schemeClr val="dk1"/>
              </a:buClr>
              <a:buSzPts val="1100"/>
              <a:buFont typeface="Arial"/>
              <a:buNone/>
            </a:pPr>
            <a:r>
              <a:rPr lang="en-US"/>
              <a:t> </a:t>
            </a:r>
            <a:endParaRPr/>
          </a:p>
          <a:p>
            <a:pPr marL="457200" lvl="0" indent="0" algn="l" rtl="0">
              <a:spcBef>
                <a:spcPts val="0"/>
              </a:spcBef>
              <a:spcAft>
                <a:spcPts val="0"/>
              </a:spcAft>
              <a:buClr>
                <a:schemeClr val="dk1"/>
              </a:buClr>
              <a:buSzPts val="1100"/>
              <a:buFont typeface="Arial"/>
              <a:buNone/>
            </a:pPr>
            <a:r>
              <a:rPr lang="en-US"/>
              <a:t>To ensure that our teachers (whether new to the profession or to Colorado) have a working knowledge of standards legislation, we provide historical context on the Colorado Academic Standards, specifically highlighting Senate Bill 08-212: Colorado’s Achievement Plan for Kids and the expectations of implementation according to law.</a:t>
            </a:r>
            <a:endParaRPr/>
          </a:p>
          <a:p>
            <a:pPr marL="457200" lvl="0" indent="0" algn="l" rtl="0">
              <a:spcBef>
                <a:spcPts val="0"/>
              </a:spcBef>
              <a:spcAft>
                <a:spcPts val="0"/>
              </a:spcAft>
              <a:buClr>
                <a:schemeClr val="dk1"/>
              </a:buClr>
              <a:buSzPts val="1100"/>
              <a:buFont typeface="Arial"/>
              <a:buNone/>
            </a:pPr>
            <a:endParaRPr/>
          </a:p>
          <a:p>
            <a:pPr marL="457200" lvl="0" indent="0" algn="l" rtl="0">
              <a:spcBef>
                <a:spcPts val="0"/>
              </a:spcBef>
              <a:spcAft>
                <a:spcPts val="0"/>
              </a:spcAft>
              <a:buClr>
                <a:schemeClr val="dk1"/>
              </a:buClr>
              <a:buSzPts val="1100"/>
              <a:buFont typeface="Arial"/>
              <a:buNone/>
            </a:pPr>
            <a:r>
              <a:rPr lang="en-US"/>
              <a:t>Discuss the differences between the 2009/2010 and the 2020 CAS standards </a:t>
            </a:r>
            <a:r>
              <a:rPr lang="en-US" b="1"/>
              <a:t>framework</a:t>
            </a:r>
            <a:r>
              <a:rPr lang="en-US"/>
              <a:t>.</a:t>
            </a:r>
            <a:endParaRPr/>
          </a:p>
          <a:p>
            <a:pPr marL="457200" lvl="0" indent="0" algn="l" rtl="0">
              <a:spcBef>
                <a:spcPts val="0"/>
              </a:spcBef>
              <a:spcAft>
                <a:spcPts val="0"/>
              </a:spcAft>
              <a:buClr>
                <a:schemeClr val="dk1"/>
              </a:buClr>
              <a:buSzPts val="1100"/>
              <a:buFont typeface="Arial"/>
              <a:buNone/>
            </a:pPr>
            <a:endParaRPr/>
          </a:p>
          <a:p>
            <a:pPr marL="457200" lvl="0" indent="0" algn="l" rtl="0">
              <a:spcBef>
                <a:spcPts val="0"/>
              </a:spcBef>
              <a:spcAft>
                <a:spcPts val="0"/>
              </a:spcAft>
              <a:buClr>
                <a:schemeClr val="dk1"/>
              </a:buClr>
              <a:buSzPts val="1100"/>
              <a:buFont typeface="Arial"/>
              <a:buNone/>
            </a:pPr>
            <a:r>
              <a:rPr lang="en-US"/>
              <a:t>Close read the 2020 CAS to develop a deeper understanding of the expectations within the standards.</a:t>
            </a:r>
            <a:endParaRPr/>
          </a:p>
          <a:p>
            <a:pPr marL="457200" lvl="0" indent="0" algn="l" rtl="0">
              <a:spcBef>
                <a:spcPts val="0"/>
              </a:spcBef>
              <a:spcAft>
                <a:spcPts val="0"/>
              </a:spcAft>
              <a:buClr>
                <a:schemeClr val="dk1"/>
              </a:buClr>
              <a:buSzPts val="1100"/>
              <a:buFont typeface="Arial"/>
              <a:buNone/>
            </a:pPr>
            <a:endParaRPr/>
          </a:p>
          <a:p>
            <a:pPr marL="457200" lvl="0" indent="0" algn="l" rtl="0">
              <a:spcBef>
                <a:spcPts val="0"/>
              </a:spcBef>
              <a:spcAft>
                <a:spcPts val="0"/>
              </a:spcAft>
              <a:buNone/>
            </a:pPr>
            <a:r>
              <a:rPr lang="en-US"/>
              <a:t>Make connections across the whole document of the standards. </a:t>
            </a:r>
            <a:endParaRPr/>
          </a:p>
          <a:p>
            <a:pPr marL="0" lvl="0" indent="0" algn="l" rtl="0">
              <a:spcBef>
                <a:spcPts val="0"/>
              </a:spcBef>
              <a:spcAft>
                <a:spcPts val="0"/>
              </a:spcAft>
              <a:buNone/>
            </a:pPr>
            <a:endParaRPr/>
          </a:p>
          <a:p>
            <a:pPr marL="0" lvl="0" indent="0" algn="l" rtl="0">
              <a:spcBef>
                <a:spcPts val="0"/>
              </a:spcBef>
              <a:spcAft>
                <a:spcPts val="0"/>
              </a:spcAft>
              <a:buNone/>
            </a:pPr>
            <a:r>
              <a:rPr lang="en-US"/>
              <a:t>[estimated time: 3 mins]</a:t>
            </a:r>
            <a:endParaRPr/>
          </a:p>
        </p:txBody>
      </p:sp>
      <p:sp>
        <p:nvSpPr>
          <p:cNvPr id="131" name="Google Shape;131;g40049cdef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1551f3f21_0_2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1551f3f21_0_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[estimated time: 1 min]</a:t>
            </a:r>
            <a:endParaRPr/>
          </a:p>
        </p:txBody>
      </p:sp>
      <p:sp>
        <p:nvSpPr>
          <p:cNvPr id="141" name="Google Shape;141;g41551f3f21_0_2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1551f3f21_0_2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1551f3f21_0_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[estimated time: 1 min]</a:t>
            </a:r>
            <a:endParaRPr/>
          </a:p>
        </p:txBody>
      </p:sp>
      <p:sp>
        <p:nvSpPr>
          <p:cNvPr id="151" name="Google Shape;151;g41551f3f21_0_2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1"/>
          <p:cNvSpPr txBox="1"/>
          <p:nvPr/>
        </p:nvSpPr>
        <p:spPr>
          <a:xfrm>
            <a:off x="-8330" y="6602864"/>
            <a:ext cx="289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21"/>
        <p:cNvGrpSpPr/>
        <p:nvPr/>
      </p:nvGrpSpPr>
      <p:grpSpPr>
        <a:xfrm>
          <a:off x="0" y="0"/>
          <a:ext cx="0" cy="0"/>
          <a:chOff x="0" y="0"/>
          <a:chExt cx="0" cy="0"/>
        </a:xfrm>
      </p:grpSpPr>
      <p:pic>
        <p:nvPicPr>
          <p:cNvPr id="22" name="Google Shape;22;p3"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 name="Google Shape;23;p3"/>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3"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6"/>
        <p:cNvGrpSpPr/>
        <p:nvPr/>
      </p:nvGrpSpPr>
      <p:grpSpPr>
        <a:xfrm>
          <a:off x="0" y="0"/>
          <a:ext cx="0" cy="0"/>
          <a:chOff x="0" y="0"/>
          <a:chExt cx="0" cy="0"/>
        </a:xfrm>
      </p:grpSpPr>
      <p:pic>
        <p:nvPicPr>
          <p:cNvPr id="27" name="Google Shape;27;p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8" name="Google Shape;28;p4"/>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4"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2" name="Google Shape;42;p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 name="Google Shape;47;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 name="Google Shape;53;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Google Shape;77;p14"/>
          <p:cNvGrpSpPr/>
          <p:nvPr/>
        </p:nvGrpSpPr>
        <p:grpSpPr>
          <a:xfrm>
            <a:off x="56870" y="0"/>
            <a:ext cx="1433609" cy="1433609"/>
            <a:chOff x="87840" y="134578"/>
            <a:chExt cx="1433609" cy="1433609"/>
          </a:xfrm>
        </p:grpSpPr>
        <p:sp>
          <p:nvSpPr>
            <p:cNvPr id="78" name="Google Shape;78;p14"/>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9" name="Google Shape;79;p1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80" name="Google Shape;80;p14"/>
          <p:cNvSpPr txBox="1"/>
          <p:nvPr/>
        </p:nvSpPr>
        <p:spPr>
          <a:xfrm>
            <a:off x="467300" y="2898025"/>
            <a:ext cx="7944000" cy="233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a:solidFill>
                  <a:schemeClr val="dk1"/>
                </a:solidFill>
                <a:latin typeface="Trebuchet MS"/>
                <a:ea typeface="Trebuchet MS"/>
                <a:cs typeface="Trebuchet MS"/>
                <a:sym typeface="Trebuchet MS"/>
              </a:rPr>
              <a:t>Introduction: </a:t>
            </a:r>
            <a:endParaRPr sz="4800">
              <a:solidFill>
                <a:schemeClr val="dk1"/>
              </a:solidFill>
              <a:latin typeface="Trebuchet MS"/>
              <a:ea typeface="Trebuchet MS"/>
              <a:cs typeface="Trebuchet MS"/>
              <a:sym typeface="Trebuchet MS"/>
            </a:endParaRPr>
          </a:p>
          <a:p>
            <a:pPr marL="0" lvl="0" indent="0" algn="ctr" rtl="0">
              <a:spcBef>
                <a:spcPts val="0"/>
              </a:spcBef>
              <a:spcAft>
                <a:spcPts val="0"/>
              </a:spcAft>
              <a:buNone/>
            </a:pPr>
            <a:r>
              <a:rPr lang="en-US" sz="4800">
                <a:solidFill>
                  <a:schemeClr val="dk1"/>
                </a:solidFill>
                <a:latin typeface="Trebuchet MS"/>
                <a:ea typeface="Trebuchet MS"/>
                <a:cs typeface="Trebuchet MS"/>
                <a:sym typeface="Trebuchet MS"/>
              </a:rPr>
              <a:t>Standards Implementation through Standards Literacy</a:t>
            </a:r>
            <a:endParaRPr sz="48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628650" y="1702075"/>
            <a:ext cx="7886700" cy="3258600"/>
          </a:xfrm>
          <a:prstGeom prst="rect">
            <a:avLst/>
          </a:prstGeom>
        </p:spPr>
        <p:txBody>
          <a:bodyPr spcFirstLastPara="1" wrap="square" lIns="0" tIns="0" rIns="0" bIns="0" anchor="t" anchorCtr="0">
            <a:noAutofit/>
          </a:bodyPr>
          <a:lstStyle/>
          <a:p>
            <a:pPr marL="0" lvl="0" indent="0" algn="ctr" rtl="0">
              <a:spcBef>
                <a:spcPts val="1000"/>
              </a:spcBef>
              <a:spcAft>
                <a:spcPts val="0"/>
              </a:spcAft>
              <a:buNone/>
            </a:pPr>
            <a:r>
              <a:rPr lang="en-US" sz="2600"/>
              <a:t>All modules created will be in the context of a specific content area.  However, resources will be associated with each module for adaptation to other content areas.</a:t>
            </a:r>
            <a:r>
              <a:rPr lang="en-US"/>
              <a:t> </a:t>
            </a:r>
            <a:endParaRPr/>
          </a:p>
        </p:txBody>
      </p:sp>
      <p:grpSp>
        <p:nvGrpSpPr>
          <p:cNvPr id="164" name="Google Shape;164;p23"/>
          <p:cNvGrpSpPr/>
          <p:nvPr/>
        </p:nvGrpSpPr>
        <p:grpSpPr>
          <a:xfrm>
            <a:off x="56870" y="0"/>
            <a:ext cx="1433700" cy="1433700"/>
            <a:chOff x="87840" y="134578"/>
            <a:chExt cx="1433700" cy="1433700"/>
          </a:xfrm>
        </p:grpSpPr>
        <p:sp>
          <p:nvSpPr>
            <p:cNvPr id="165" name="Google Shape;165;p2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6" name="Google Shape;166;p2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67" name="Google Shape;167;p23"/>
          <p:cNvPicPr preferRelativeResize="0"/>
          <p:nvPr/>
        </p:nvPicPr>
        <p:blipFill rotWithShape="1">
          <a:blip r:embed="rId4">
            <a:alphaModFix/>
          </a:blip>
          <a:srcRect b="9657"/>
          <a:stretch/>
        </p:blipFill>
        <p:spPr>
          <a:xfrm rot="-776680">
            <a:off x="791175" y="4585175"/>
            <a:ext cx="1924050" cy="166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body" idx="1"/>
          </p:nvPr>
        </p:nvSpPr>
        <p:spPr>
          <a:xfrm>
            <a:off x="56875" y="1702075"/>
            <a:ext cx="8909100" cy="4216500"/>
          </a:xfrm>
          <a:prstGeom prst="rect">
            <a:avLst/>
          </a:prstGeom>
        </p:spPr>
        <p:txBody>
          <a:bodyPr spcFirstLastPara="1" wrap="square" lIns="0" tIns="0" rIns="0" bIns="0" anchor="t" anchorCtr="0">
            <a:noAutofit/>
          </a:bodyPr>
          <a:lstStyle/>
          <a:p>
            <a:pPr marL="0" lvl="0" indent="0" algn="ctr" rtl="0">
              <a:spcBef>
                <a:spcPts val="1000"/>
              </a:spcBef>
              <a:spcAft>
                <a:spcPts val="0"/>
              </a:spcAft>
              <a:buNone/>
            </a:pPr>
            <a:r>
              <a:rPr lang="en-US" sz="3600"/>
              <a:t>Educators and administrators should take the standards literacy pre-assessment in order to establish a baseline and an indicator for growth once all modules are implemented.</a:t>
            </a:r>
            <a:endParaRPr sz="3600"/>
          </a:p>
        </p:txBody>
      </p:sp>
      <p:grpSp>
        <p:nvGrpSpPr>
          <p:cNvPr id="174" name="Google Shape;174;p24"/>
          <p:cNvGrpSpPr/>
          <p:nvPr/>
        </p:nvGrpSpPr>
        <p:grpSpPr>
          <a:xfrm>
            <a:off x="56870" y="0"/>
            <a:ext cx="1433700" cy="1433700"/>
            <a:chOff x="87840" y="134578"/>
            <a:chExt cx="1433700" cy="1433700"/>
          </a:xfrm>
        </p:grpSpPr>
        <p:sp>
          <p:nvSpPr>
            <p:cNvPr id="175" name="Google Shape;175;p2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6" name="Google Shape;176;p2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77" name="Google Shape;177;p24"/>
          <p:cNvSpPr txBox="1"/>
          <p:nvPr/>
        </p:nvSpPr>
        <p:spPr>
          <a:xfrm>
            <a:off x="1601075" y="356550"/>
            <a:ext cx="7098300" cy="7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latin typeface="Trebuchet MS"/>
                <a:ea typeface="Trebuchet MS"/>
                <a:cs typeface="Trebuchet MS"/>
                <a:sym typeface="Trebuchet MS"/>
              </a:rPr>
              <a:t>Standards Literacy Pre-Assessment</a:t>
            </a:r>
            <a:endParaRPr sz="32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1490475" y="353150"/>
            <a:ext cx="76536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Before leaving, are there any...</a:t>
            </a:r>
            <a:endParaRPr sz="4000" i="0" u="none" strike="noStrike" cap="none">
              <a:solidFill>
                <a:srgbClr val="000000"/>
              </a:solidFill>
              <a:latin typeface="Trebuchet MS"/>
              <a:ea typeface="Trebuchet MS"/>
              <a:cs typeface="Trebuchet MS"/>
              <a:sym typeface="Trebuchet MS"/>
            </a:endParaRPr>
          </a:p>
        </p:txBody>
      </p:sp>
      <p:grpSp>
        <p:nvGrpSpPr>
          <p:cNvPr id="183" name="Google Shape;183;p25"/>
          <p:cNvGrpSpPr/>
          <p:nvPr/>
        </p:nvGrpSpPr>
        <p:grpSpPr>
          <a:xfrm>
            <a:off x="0" y="0"/>
            <a:ext cx="1433700" cy="1433700"/>
            <a:chOff x="87840" y="134578"/>
            <a:chExt cx="1433700" cy="1433700"/>
          </a:xfrm>
        </p:grpSpPr>
        <p:sp>
          <p:nvSpPr>
            <p:cNvPr id="184" name="Google Shape;184;p2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85" name="Google Shape;185;p2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86" name="Google Shape;186;p25"/>
          <p:cNvPicPr preferRelativeResize="0"/>
          <p:nvPr/>
        </p:nvPicPr>
        <p:blipFill>
          <a:blip r:embed="rId4">
            <a:alphaModFix/>
          </a:blip>
          <a:stretch>
            <a:fillRect/>
          </a:stretch>
        </p:blipFill>
        <p:spPr>
          <a:xfrm>
            <a:off x="2511025" y="1401725"/>
            <a:ext cx="3628101" cy="3628101"/>
          </a:xfrm>
          <a:prstGeom prst="rect">
            <a:avLst/>
          </a:prstGeom>
          <a:noFill/>
          <a:ln>
            <a:noFill/>
          </a:ln>
        </p:spPr>
      </p:pic>
      <p:sp>
        <p:nvSpPr>
          <p:cNvPr id="187" name="Google Shape;187;p25"/>
          <p:cNvSpPr txBox="1"/>
          <p:nvPr/>
        </p:nvSpPr>
        <p:spPr>
          <a:xfrm>
            <a:off x="325925" y="5110275"/>
            <a:ext cx="7998300" cy="15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Calibri"/>
                <a:ea typeface="Calibri"/>
                <a:cs typeface="Calibri"/>
                <a:sym typeface="Calibri"/>
              </a:rPr>
              <a:t>Please contact your Content Specialist in the Office of Standards and Instructional Support for additional information. Refer the Standards Implementation guide for contact information.</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548925" y="361750"/>
            <a:ext cx="7346700" cy="71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86" name="Google Shape;86;p15"/>
          <p:cNvSpPr txBox="1">
            <a:spLocks noGrp="1"/>
          </p:cNvSpPr>
          <p:nvPr>
            <p:ph type="body" idx="1"/>
          </p:nvPr>
        </p:nvSpPr>
        <p:spPr>
          <a:xfrm>
            <a:off x="3233650" y="1688700"/>
            <a:ext cx="5815800" cy="4236000"/>
          </a:xfrm>
          <a:prstGeom prst="rect">
            <a:avLst/>
          </a:prstGeom>
          <a:noFill/>
          <a:ln>
            <a:noFill/>
          </a:ln>
        </p:spPr>
        <p:txBody>
          <a:bodyPr spcFirstLastPara="1" wrap="square" lIns="0" tIns="0" rIns="0" bIns="0" anchor="t" anchorCtr="0">
            <a:noAutofit/>
          </a:bodyPr>
          <a:lstStyle/>
          <a:p>
            <a:pPr marL="342900" lvl="0" indent="0" algn="l" rtl="0">
              <a:spcBef>
                <a:spcPts val="0"/>
              </a:spcBef>
              <a:spcAft>
                <a:spcPts val="0"/>
              </a:spcAft>
              <a:buClr>
                <a:schemeClr val="dk1"/>
              </a:buClr>
              <a:buSzPts val="1100"/>
              <a:buFont typeface="Arial"/>
              <a:buNone/>
            </a:pPr>
            <a:r>
              <a:rPr lang="en-US">
                <a:solidFill>
                  <a:srgbClr val="595959"/>
                </a:solidFill>
              </a:rPr>
              <a:t>Educators will be able to demonstrate their current level of standards literacy by:</a:t>
            </a:r>
            <a:endParaRPr>
              <a:solidFill>
                <a:srgbClr val="595959"/>
              </a:solidFill>
            </a:endParaRPr>
          </a:p>
          <a:p>
            <a:pPr marL="1371600" lvl="0" indent="-381000" algn="l" rtl="0">
              <a:spcBef>
                <a:spcPts val="0"/>
              </a:spcBef>
              <a:spcAft>
                <a:spcPts val="0"/>
              </a:spcAft>
              <a:buClr>
                <a:srgbClr val="595959"/>
              </a:buClr>
              <a:buSzPts val="2400"/>
              <a:buAutoNum type="arabicPeriod"/>
            </a:pPr>
            <a:r>
              <a:rPr lang="en-US">
                <a:solidFill>
                  <a:srgbClr val="595959"/>
                </a:solidFill>
              </a:rPr>
              <a:t>Determining their level of standards literacy through a pre-assessment; and</a:t>
            </a:r>
            <a:endParaRPr>
              <a:solidFill>
                <a:srgbClr val="595959"/>
              </a:solidFill>
            </a:endParaRPr>
          </a:p>
          <a:p>
            <a:pPr marL="2286000" lvl="0" indent="0" algn="l" rtl="0">
              <a:spcBef>
                <a:spcPts val="0"/>
              </a:spcBef>
              <a:spcAft>
                <a:spcPts val="0"/>
              </a:spcAft>
              <a:buNone/>
            </a:pPr>
            <a:endParaRPr>
              <a:solidFill>
                <a:srgbClr val="595959"/>
              </a:solidFill>
            </a:endParaRPr>
          </a:p>
          <a:p>
            <a:pPr marL="1371600" lvl="0" indent="-381000" algn="l" rtl="0">
              <a:spcBef>
                <a:spcPts val="0"/>
              </a:spcBef>
              <a:spcAft>
                <a:spcPts val="0"/>
              </a:spcAft>
              <a:buClr>
                <a:srgbClr val="595959"/>
              </a:buClr>
              <a:buSzPts val="2400"/>
              <a:buAutoNum type="arabicPeriod"/>
            </a:pPr>
            <a:r>
              <a:rPr lang="en-US">
                <a:solidFill>
                  <a:srgbClr val="595959"/>
                </a:solidFill>
              </a:rPr>
              <a:t>Evaluating their results to determine next steps.</a:t>
            </a:r>
            <a:endParaRPr>
              <a:solidFill>
                <a:srgbClr val="595959"/>
              </a:solidFill>
            </a:endParaRPr>
          </a:p>
          <a:p>
            <a:pPr marL="0" lvl="0" indent="0" algn="l" rtl="0">
              <a:spcBef>
                <a:spcPts val="0"/>
              </a:spcBef>
              <a:spcAft>
                <a:spcPts val="0"/>
              </a:spcAft>
              <a:buNone/>
            </a:pPr>
            <a:endParaRPr>
              <a:solidFill>
                <a:srgbClr val="595959"/>
              </a:solidFill>
            </a:endParaRPr>
          </a:p>
          <a:p>
            <a:pPr marL="1371600" lvl="0" indent="0" algn="l" rtl="0">
              <a:spcBef>
                <a:spcPts val="0"/>
              </a:spcBef>
              <a:spcAft>
                <a:spcPts val="0"/>
              </a:spcAft>
              <a:buNone/>
            </a:pPr>
            <a:endParaRPr>
              <a:solidFill>
                <a:srgbClr val="595959"/>
              </a:solidFill>
            </a:endParaRPr>
          </a:p>
          <a:p>
            <a:pPr marL="457200" marR="0" lvl="0" indent="0" algn="l" rtl="0">
              <a:lnSpc>
                <a:spcPct val="100000"/>
              </a:lnSpc>
              <a:spcBef>
                <a:spcPts val="1000"/>
              </a:spcBef>
              <a:spcAft>
                <a:spcPts val="0"/>
              </a:spcAft>
              <a:buNone/>
            </a:pPr>
            <a:endParaRPr sz="3000">
              <a:solidFill>
                <a:srgbClr val="595959"/>
              </a:solidFill>
            </a:endParaRPr>
          </a:p>
          <a:p>
            <a:pPr marL="457200" marR="0" lvl="0" indent="0" algn="l" rtl="0">
              <a:lnSpc>
                <a:spcPct val="100000"/>
              </a:lnSpc>
              <a:spcBef>
                <a:spcPts val="1000"/>
              </a:spcBef>
              <a:spcAft>
                <a:spcPts val="0"/>
              </a:spcAft>
              <a:buNone/>
            </a:pPr>
            <a:endParaRPr sz="3000">
              <a:solidFill>
                <a:srgbClr val="595959"/>
              </a:solidFill>
            </a:endParaRPr>
          </a:p>
          <a:p>
            <a:pPr marL="457200" lvl="0" indent="0" algn="l" rtl="0">
              <a:spcBef>
                <a:spcPts val="0"/>
              </a:spcBef>
              <a:spcAft>
                <a:spcPts val="0"/>
              </a:spcAft>
              <a:buNone/>
            </a:pPr>
            <a:endParaRPr sz="3000">
              <a:solidFill>
                <a:srgbClr val="595959"/>
              </a:solidFill>
            </a:endParaRPr>
          </a:p>
          <a:p>
            <a:pPr marL="0" lvl="0" indent="0" algn="l" rtl="0">
              <a:spcBef>
                <a:spcPts val="0"/>
              </a:spcBef>
              <a:spcAft>
                <a:spcPts val="0"/>
              </a:spcAft>
              <a:buNone/>
            </a:pPr>
            <a:endParaRPr>
              <a:solidFill>
                <a:srgbClr val="595959"/>
              </a:solidFill>
            </a:endParaRPr>
          </a:p>
        </p:txBody>
      </p:sp>
      <p:grpSp>
        <p:nvGrpSpPr>
          <p:cNvPr id="87" name="Google Shape;87;p15"/>
          <p:cNvGrpSpPr/>
          <p:nvPr/>
        </p:nvGrpSpPr>
        <p:grpSpPr>
          <a:xfrm>
            <a:off x="56870" y="0"/>
            <a:ext cx="1433700" cy="1433700"/>
            <a:chOff x="87840" y="134578"/>
            <a:chExt cx="1433700" cy="1433700"/>
          </a:xfrm>
        </p:grpSpPr>
        <p:sp>
          <p:nvSpPr>
            <p:cNvPr id="88" name="Google Shape;88;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9" name="Google Shape;89;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90" name="Google Shape;90;p15"/>
          <p:cNvPicPr preferRelativeResize="0"/>
          <p:nvPr/>
        </p:nvPicPr>
        <p:blipFill>
          <a:blip r:embed="rId4">
            <a:alphaModFix/>
          </a:blip>
          <a:stretch>
            <a:fillRect/>
          </a:stretch>
        </p:blipFill>
        <p:spPr>
          <a:xfrm>
            <a:off x="0" y="2365175"/>
            <a:ext cx="3233652" cy="3233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617075" y="321050"/>
            <a:ext cx="7020300" cy="71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sz="3600" i="0" u="none" strike="noStrike" cap="none">
              <a:solidFill>
                <a:srgbClr val="000000"/>
              </a:solidFill>
              <a:latin typeface="Trebuchet MS"/>
              <a:ea typeface="Trebuchet MS"/>
              <a:cs typeface="Trebuchet MS"/>
              <a:sym typeface="Trebuchet MS"/>
            </a:endParaRPr>
          </a:p>
        </p:txBody>
      </p:sp>
      <p:sp>
        <p:nvSpPr>
          <p:cNvPr id="96" name="Google Shape;96;p16"/>
          <p:cNvSpPr txBox="1">
            <a:spLocks noGrp="1"/>
          </p:cNvSpPr>
          <p:nvPr>
            <p:ph type="body" idx="1"/>
          </p:nvPr>
        </p:nvSpPr>
        <p:spPr>
          <a:xfrm>
            <a:off x="185550" y="1328150"/>
            <a:ext cx="8772900" cy="5456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1000"/>
              </a:spcBef>
              <a:spcAft>
                <a:spcPts val="0"/>
              </a:spcAft>
              <a:buClr>
                <a:schemeClr val="dk1"/>
              </a:buClr>
              <a:buSzPts val="1100"/>
              <a:buFont typeface="Arial"/>
              <a:buNone/>
            </a:pPr>
            <a:r>
              <a:rPr lang="en-US">
                <a:solidFill>
                  <a:srgbClr val="595959"/>
                </a:solidFill>
              </a:rPr>
              <a:t>I</a:t>
            </a:r>
            <a:r>
              <a:rPr lang="en-US">
                <a:solidFill>
                  <a:srgbClr val="595959"/>
                </a:solidFill>
                <a:highlight>
                  <a:schemeClr val="lt1"/>
                </a:highlight>
              </a:rPr>
              <a:t>n order to implement the 2020 Colorado Academic Standards (CAS) with fidelity and transform teaching and learning as the standards intend, the Office of Standards &amp; Instructional Support believe educators at all levels should gain a deep understanding of the intentional design principles used to develop the standards.</a:t>
            </a:r>
            <a:endParaRPr>
              <a:solidFill>
                <a:srgbClr val="595959"/>
              </a:solidFill>
            </a:endParaRPr>
          </a:p>
          <a:p>
            <a:pPr marL="0" marR="0" lvl="0" indent="0" algn="l" rtl="0">
              <a:lnSpc>
                <a:spcPct val="100000"/>
              </a:lnSpc>
              <a:spcBef>
                <a:spcPts val="1000"/>
              </a:spcBef>
              <a:spcAft>
                <a:spcPts val="0"/>
              </a:spcAft>
              <a:buClr>
                <a:srgbClr val="5C6670"/>
              </a:buClr>
              <a:buSzPts val="2400"/>
              <a:buFont typeface="Arial"/>
              <a:buNone/>
            </a:pPr>
            <a:endParaRPr sz="2400" b="0" i="0" u="none" strike="noStrike" cap="none">
              <a:solidFill>
                <a:srgbClr val="5C6670"/>
              </a:solidFill>
              <a:latin typeface="Trebuchet MS"/>
              <a:ea typeface="Trebuchet MS"/>
              <a:cs typeface="Trebuchet MS"/>
              <a:sym typeface="Trebuchet MS"/>
            </a:endParaRPr>
          </a:p>
        </p:txBody>
      </p:sp>
      <p:grpSp>
        <p:nvGrpSpPr>
          <p:cNvPr id="97" name="Google Shape;97;p16"/>
          <p:cNvGrpSpPr/>
          <p:nvPr/>
        </p:nvGrpSpPr>
        <p:grpSpPr>
          <a:xfrm>
            <a:off x="56870" y="0"/>
            <a:ext cx="1433700" cy="1433700"/>
            <a:chOff x="87840" y="134578"/>
            <a:chExt cx="1433700" cy="1433700"/>
          </a:xfrm>
        </p:grpSpPr>
        <p:sp>
          <p:nvSpPr>
            <p:cNvPr id="98" name="Google Shape;98;p1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9" name="Google Shape;99;p1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00" name="Google Shape;100;p16"/>
          <p:cNvPicPr preferRelativeResize="0"/>
          <p:nvPr/>
        </p:nvPicPr>
        <p:blipFill>
          <a:blip r:embed="rId4">
            <a:alphaModFix/>
          </a:blip>
          <a:stretch>
            <a:fillRect/>
          </a:stretch>
        </p:blipFill>
        <p:spPr>
          <a:xfrm>
            <a:off x="3408350" y="4352750"/>
            <a:ext cx="2327300" cy="1745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595500" y="361750"/>
            <a:ext cx="7446900" cy="71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What does Standards Literacy Mean?</a:t>
            </a:r>
            <a:endParaRPr sz="3600" i="0" u="none" strike="noStrike" cap="none">
              <a:solidFill>
                <a:srgbClr val="000000"/>
              </a:solidFill>
              <a:latin typeface="Trebuchet MS"/>
              <a:ea typeface="Trebuchet MS"/>
              <a:cs typeface="Trebuchet MS"/>
              <a:sym typeface="Trebuchet MS"/>
            </a:endParaRPr>
          </a:p>
        </p:txBody>
      </p:sp>
      <p:sp>
        <p:nvSpPr>
          <p:cNvPr id="106" name="Google Shape;106;p17"/>
          <p:cNvSpPr txBox="1">
            <a:spLocks noGrp="1"/>
          </p:cNvSpPr>
          <p:nvPr>
            <p:ph type="body" idx="1"/>
          </p:nvPr>
        </p:nvSpPr>
        <p:spPr>
          <a:xfrm>
            <a:off x="628650" y="1641026"/>
            <a:ext cx="7886700" cy="41184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US" b="1">
                <a:solidFill>
                  <a:srgbClr val="595959"/>
                </a:solidFill>
              </a:rPr>
              <a:t>A</a:t>
            </a:r>
            <a:r>
              <a:rPr lang="en-US" b="1" i="1">
                <a:solidFill>
                  <a:srgbClr val="595959"/>
                </a:solidFill>
              </a:rPr>
              <a:t> Standards Literate Educator</a:t>
            </a:r>
            <a:r>
              <a:rPr lang="en-US">
                <a:solidFill>
                  <a:srgbClr val="595959"/>
                </a:solidFill>
              </a:rPr>
              <a:t>: </a:t>
            </a:r>
            <a:endParaRPr>
              <a:solidFill>
                <a:srgbClr val="595959"/>
              </a:solidFill>
            </a:endParaRPr>
          </a:p>
          <a:p>
            <a:pPr marL="685800" lvl="0" indent="-381000" algn="l" rtl="0">
              <a:spcBef>
                <a:spcPts val="0"/>
              </a:spcBef>
              <a:spcAft>
                <a:spcPts val="0"/>
              </a:spcAft>
              <a:buClr>
                <a:srgbClr val="595959"/>
              </a:buClr>
              <a:buSzPts val="2400"/>
              <a:buFont typeface="Trebuchet MS"/>
              <a:buChar char="●"/>
            </a:pPr>
            <a:r>
              <a:rPr lang="en-US">
                <a:solidFill>
                  <a:srgbClr val="595959"/>
                </a:solidFill>
              </a:rPr>
              <a:t>Possesses a working knowledge of the terms, categories, and meaning of the elements of the standards;</a:t>
            </a:r>
            <a:endParaRPr>
              <a:solidFill>
                <a:srgbClr val="595959"/>
              </a:solidFill>
            </a:endParaRPr>
          </a:p>
          <a:p>
            <a:pPr marL="685800" lvl="0" indent="0" algn="l" rtl="0">
              <a:spcBef>
                <a:spcPts val="0"/>
              </a:spcBef>
              <a:spcAft>
                <a:spcPts val="0"/>
              </a:spcAft>
              <a:buNone/>
            </a:pPr>
            <a:endParaRPr>
              <a:solidFill>
                <a:srgbClr val="595959"/>
              </a:solidFill>
            </a:endParaRPr>
          </a:p>
          <a:p>
            <a:pPr marL="685800" lvl="0" indent="-381000" algn="l" rtl="0">
              <a:spcBef>
                <a:spcPts val="0"/>
              </a:spcBef>
              <a:spcAft>
                <a:spcPts val="0"/>
              </a:spcAft>
              <a:buClr>
                <a:srgbClr val="595959"/>
              </a:buClr>
              <a:buSzPts val="2400"/>
              <a:buFont typeface="Trebuchet MS"/>
              <a:buChar char="●"/>
            </a:pPr>
            <a:r>
              <a:rPr lang="en-US">
                <a:solidFill>
                  <a:srgbClr val="595959"/>
                </a:solidFill>
              </a:rPr>
              <a:t>Effectively applies standards to develop or revise curriculum; and,</a:t>
            </a:r>
            <a:endParaRPr>
              <a:solidFill>
                <a:srgbClr val="595959"/>
              </a:solidFill>
            </a:endParaRPr>
          </a:p>
          <a:p>
            <a:pPr marL="685800" lvl="0" indent="0" algn="l" rtl="0">
              <a:spcBef>
                <a:spcPts val="0"/>
              </a:spcBef>
              <a:spcAft>
                <a:spcPts val="0"/>
              </a:spcAft>
              <a:buNone/>
            </a:pPr>
            <a:endParaRPr>
              <a:solidFill>
                <a:srgbClr val="595959"/>
              </a:solidFill>
            </a:endParaRPr>
          </a:p>
          <a:p>
            <a:pPr marL="685800" lvl="0" indent="-381000" algn="l" rtl="0">
              <a:spcBef>
                <a:spcPts val="0"/>
              </a:spcBef>
              <a:spcAft>
                <a:spcPts val="0"/>
              </a:spcAft>
              <a:buClr>
                <a:srgbClr val="595959"/>
              </a:buClr>
              <a:buSzPts val="2400"/>
              <a:buFont typeface="Trebuchet MS"/>
              <a:buChar char="●"/>
            </a:pPr>
            <a:r>
              <a:rPr lang="en-US">
                <a:solidFill>
                  <a:srgbClr val="595959"/>
                </a:solidFill>
              </a:rPr>
              <a:t>Demonstrates best, first instruction through high impact strategies inherent within curriculum aligned to the standards. </a:t>
            </a:r>
            <a:endParaRPr>
              <a:solidFill>
                <a:srgbClr val="595959"/>
              </a:solidFill>
            </a:endParaRPr>
          </a:p>
          <a:p>
            <a:pPr marL="0" marR="0" lvl="0" indent="0" algn="l" rtl="0">
              <a:lnSpc>
                <a:spcPct val="100000"/>
              </a:lnSpc>
              <a:spcBef>
                <a:spcPts val="1000"/>
              </a:spcBef>
              <a:spcAft>
                <a:spcPts val="0"/>
              </a:spcAft>
              <a:buClr>
                <a:srgbClr val="5C6670"/>
              </a:buClr>
              <a:buSzPts val="2400"/>
              <a:buFont typeface="Arial"/>
              <a:buNone/>
            </a:pPr>
            <a:endParaRPr sz="2400" b="0" i="0" u="none" strike="noStrike" cap="none">
              <a:solidFill>
                <a:srgbClr val="5C6670"/>
              </a:solidFill>
              <a:latin typeface="Trebuchet MS"/>
              <a:ea typeface="Trebuchet MS"/>
              <a:cs typeface="Trebuchet MS"/>
              <a:sym typeface="Trebuchet MS"/>
            </a:endParaRPr>
          </a:p>
        </p:txBody>
      </p:sp>
      <p:grpSp>
        <p:nvGrpSpPr>
          <p:cNvPr id="107" name="Google Shape;107;p17"/>
          <p:cNvGrpSpPr/>
          <p:nvPr/>
        </p:nvGrpSpPr>
        <p:grpSpPr>
          <a:xfrm>
            <a:off x="56870" y="0"/>
            <a:ext cx="1433609" cy="1433609"/>
            <a:chOff x="87840" y="134578"/>
            <a:chExt cx="1433609" cy="1433609"/>
          </a:xfrm>
        </p:grpSpPr>
        <p:sp>
          <p:nvSpPr>
            <p:cNvPr id="108" name="Google Shape;108;p17"/>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9" name="Google Shape;109;p1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797300" y="361750"/>
            <a:ext cx="7346700" cy="71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How do we get there?</a:t>
            </a:r>
            <a:endParaRPr sz="3600" i="0" u="none" strike="noStrike" cap="none">
              <a:solidFill>
                <a:srgbClr val="000000"/>
              </a:solidFill>
              <a:latin typeface="Trebuchet MS"/>
              <a:ea typeface="Trebuchet MS"/>
              <a:cs typeface="Trebuchet MS"/>
              <a:sym typeface="Trebuchet MS"/>
            </a:endParaRPr>
          </a:p>
        </p:txBody>
      </p:sp>
      <p:sp>
        <p:nvSpPr>
          <p:cNvPr id="115" name="Google Shape;115;p18"/>
          <p:cNvSpPr txBox="1">
            <a:spLocks noGrp="1"/>
          </p:cNvSpPr>
          <p:nvPr>
            <p:ph type="body" idx="1"/>
          </p:nvPr>
        </p:nvSpPr>
        <p:spPr>
          <a:xfrm>
            <a:off x="345150" y="1433600"/>
            <a:ext cx="8553600" cy="5016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solidFill>
                  <a:srgbClr val="595959"/>
                </a:solidFill>
              </a:rPr>
              <a:t>The 2020 CAS Implementation Professional Learning Modules are organized in three phases of transition over the next two years. (Modules released by CDE)  </a:t>
            </a:r>
            <a:endParaRPr dirty="0">
              <a:solidFill>
                <a:srgbClr val="595959"/>
              </a:solidFill>
            </a:endParaRPr>
          </a:p>
          <a:p>
            <a:pPr marL="0" lvl="0" indent="0" algn="l" rtl="0">
              <a:spcBef>
                <a:spcPts val="0"/>
              </a:spcBef>
              <a:spcAft>
                <a:spcPts val="0"/>
              </a:spcAft>
              <a:buNone/>
            </a:pPr>
            <a:endParaRPr dirty="0">
              <a:solidFill>
                <a:srgbClr val="595959"/>
              </a:solidFill>
            </a:endParaRPr>
          </a:p>
          <a:p>
            <a:pPr marL="457200" lvl="0" indent="0" algn="l" rtl="0">
              <a:spcBef>
                <a:spcPts val="0"/>
              </a:spcBef>
              <a:spcAft>
                <a:spcPts val="0"/>
              </a:spcAft>
              <a:buNone/>
            </a:pPr>
            <a:r>
              <a:rPr lang="en-US" dirty="0">
                <a:solidFill>
                  <a:srgbClr val="595959"/>
                </a:solidFill>
              </a:rPr>
              <a:t>Phase 1 includes the topics of disciplinary literacy and readiness. (Fall 2018)</a:t>
            </a:r>
            <a:endParaRPr dirty="0">
              <a:solidFill>
                <a:srgbClr val="595959"/>
              </a:solidFill>
            </a:endParaRPr>
          </a:p>
          <a:p>
            <a:pPr marL="457200" lvl="0" indent="0" algn="l" rtl="0">
              <a:spcBef>
                <a:spcPts val="0"/>
              </a:spcBef>
              <a:spcAft>
                <a:spcPts val="0"/>
              </a:spcAft>
              <a:buNone/>
            </a:pPr>
            <a:endParaRPr dirty="0">
              <a:solidFill>
                <a:srgbClr val="595959"/>
              </a:solidFill>
            </a:endParaRPr>
          </a:p>
          <a:p>
            <a:pPr marL="457200" lvl="0" indent="0" algn="l" rtl="0">
              <a:spcBef>
                <a:spcPts val="0"/>
              </a:spcBef>
              <a:spcAft>
                <a:spcPts val="0"/>
              </a:spcAft>
              <a:buNone/>
            </a:pPr>
            <a:r>
              <a:rPr lang="en-US" dirty="0">
                <a:solidFill>
                  <a:srgbClr val="595959"/>
                </a:solidFill>
              </a:rPr>
              <a:t>Phase 2 includes the topics of curriculum and resource alignment. </a:t>
            </a:r>
            <a:r>
              <a:rPr lang="en-US" dirty="0" smtClean="0">
                <a:solidFill>
                  <a:srgbClr val="595959"/>
                </a:solidFill>
              </a:rPr>
              <a:t>(Winter </a:t>
            </a:r>
            <a:r>
              <a:rPr lang="en-US" dirty="0">
                <a:solidFill>
                  <a:srgbClr val="595959"/>
                </a:solidFill>
              </a:rPr>
              <a:t>2019)</a:t>
            </a:r>
            <a:endParaRPr dirty="0">
              <a:solidFill>
                <a:srgbClr val="595959"/>
              </a:solidFill>
            </a:endParaRPr>
          </a:p>
          <a:p>
            <a:pPr marL="457200" lvl="0" indent="0" algn="l" rtl="0">
              <a:spcBef>
                <a:spcPts val="0"/>
              </a:spcBef>
              <a:spcAft>
                <a:spcPts val="0"/>
              </a:spcAft>
              <a:buNone/>
            </a:pPr>
            <a:endParaRPr dirty="0">
              <a:solidFill>
                <a:srgbClr val="595959"/>
              </a:solidFill>
            </a:endParaRPr>
          </a:p>
          <a:p>
            <a:pPr marL="457200" lvl="0" indent="0" algn="l" rtl="0">
              <a:spcBef>
                <a:spcPts val="0"/>
              </a:spcBef>
              <a:spcAft>
                <a:spcPts val="0"/>
              </a:spcAft>
              <a:buClr>
                <a:schemeClr val="dk1"/>
              </a:buClr>
              <a:buSzPts val="1100"/>
              <a:buFont typeface="Arial"/>
              <a:buNone/>
            </a:pPr>
            <a:r>
              <a:rPr lang="en-US" dirty="0">
                <a:solidFill>
                  <a:srgbClr val="595959"/>
                </a:solidFill>
              </a:rPr>
              <a:t>Phase 3 incorporates mapping instructional strategies to the innovations within the standards for </a:t>
            </a:r>
            <a:r>
              <a:rPr lang="en-US" i="1" dirty="0">
                <a:solidFill>
                  <a:srgbClr val="595959"/>
                </a:solidFill>
              </a:rPr>
              <a:t>Best First Instruction.  </a:t>
            </a:r>
            <a:r>
              <a:rPr lang="en-US" dirty="0" smtClean="0">
                <a:solidFill>
                  <a:srgbClr val="595959"/>
                </a:solidFill>
              </a:rPr>
              <a:t>(Spring </a:t>
            </a:r>
            <a:r>
              <a:rPr lang="en-US" dirty="0">
                <a:solidFill>
                  <a:srgbClr val="595959"/>
                </a:solidFill>
              </a:rPr>
              <a:t>2019)</a:t>
            </a:r>
            <a:endParaRPr dirty="0">
              <a:solidFill>
                <a:srgbClr val="595959"/>
              </a:solidFill>
            </a:endParaRPr>
          </a:p>
          <a:p>
            <a:pPr marL="457200" marR="0" lvl="0" indent="0" algn="l" rtl="0">
              <a:lnSpc>
                <a:spcPct val="100000"/>
              </a:lnSpc>
              <a:spcBef>
                <a:spcPts val="1000"/>
              </a:spcBef>
              <a:spcAft>
                <a:spcPts val="0"/>
              </a:spcAft>
              <a:buNone/>
            </a:pPr>
            <a:endParaRPr sz="3000" dirty="0">
              <a:solidFill>
                <a:srgbClr val="595959"/>
              </a:solidFill>
            </a:endParaRPr>
          </a:p>
          <a:p>
            <a:pPr marL="457200" lvl="0" indent="0" algn="l" rtl="0">
              <a:spcBef>
                <a:spcPts val="0"/>
              </a:spcBef>
              <a:spcAft>
                <a:spcPts val="0"/>
              </a:spcAft>
              <a:buNone/>
            </a:pPr>
            <a:endParaRPr sz="3000" dirty="0">
              <a:solidFill>
                <a:srgbClr val="595959"/>
              </a:solidFill>
            </a:endParaRPr>
          </a:p>
          <a:p>
            <a:pPr marL="0" lvl="0" indent="0" algn="l" rtl="0">
              <a:spcBef>
                <a:spcPts val="0"/>
              </a:spcBef>
              <a:spcAft>
                <a:spcPts val="0"/>
              </a:spcAft>
              <a:buNone/>
            </a:pPr>
            <a:endParaRPr dirty="0">
              <a:solidFill>
                <a:srgbClr val="595959"/>
              </a:solidFill>
            </a:endParaRPr>
          </a:p>
        </p:txBody>
      </p:sp>
      <p:grpSp>
        <p:nvGrpSpPr>
          <p:cNvPr id="116" name="Google Shape;116;p18"/>
          <p:cNvGrpSpPr/>
          <p:nvPr/>
        </p:nvGrpSpPr>
        <p:grpSpPr>
          <a:xfrm>
            <a:off x="56870" y="0"/>
            <a:ext cx="1433609" cy="1433609"/>
            <a:chOff x="87840" y="134578"/>
            <a:chExt cx="1433609" cy="1433609"/>
          </a:xfrm>
        </p:grpSpPr>
        <p:sp>
          <p:nvSpPr>
            <p:cNvPr id="117" name="Google Shape;117;p18"/>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8" name="Google Shape;118;p1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1797300" y="0"/>
            <a:ext cx="7346700" cy="1071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Intentions for the Use of the Modules?</a:t>
            </a:r>
            <a:endParaRPr sz="3600" i="0" u="none" strike="noStrike" cap="none">
              <a:solidFill>
                <a:srgbClr val="000000"/>
              </a:solidFill>
              <a:latin typeface="Trebuchet MS"/>
              <a:ea typeface="Trebuchet MS"/>
              <a:cs typeface="Trebuchet MS"/>
              <a:sym typeface="Trebuchet MS"/>
            </a:endParaRPr>
          </a:p>
        </p:txBody>
      </p:sp>
      <p:sp>
        <p:nvSpPr>
          <p:cNvPr id="124" name="Google Shape;124;p19"/>
          <p:cNvSpPr txBox="1">
            <a:spLocks noGrp="1"/>
          </p:cNvSpPr>
          <p:nvPr>
            <p:ph type="body" idx="1"/>
          </p:nvPr>
        </p:nvSpPr>
        <p:spPr>
          <a:xfrm>
            <a:off x="295200" y="1805550"/>
            <a:ext cx="8553600" cy="432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solidFill>
                  <a:srgbClr val="595959"/>
                </a:solidFill>
              </a:rPr>
              <a:t>The 2020 CAS Implementation Professional Learning Modules are organized in three phases to be followed one after the other in order.  </a:t>
            </a:r>
            <a:endParaRPr>
              <a:solidFill>
                <a:srgbClr val="595959"/>
              </a:solidFill>
            </a:endParaRPr>
          </a:p>
          <a:p>
            <a:pPr marL="0" lvl="0" indent="0" algn="l" rtl="0">
              <a:spcBef>
                <a:spcPts val="0"/>
              </a:spcBef>
              <a:spcAft>
                <a:spcPts val="0"/>
              </a:spcAft>
              <a:buNone/>
            </a:pPr>
            <a:endParaRPr>
              <a:solidFill>
                <a:srgbClr val="595959"/>
              </a:solidFill>
            </a:endParaRPr>
          </a:p>
          <a:p>
            <a:pPr marL="0" marR="0" lvl="0" indent="0" algn="l" rtl="0">
              <a:lnSpc>
                <a:spcPct val="100000"/>
              </a:lnSpc>
              <a:spcBef>
                <a:spcPts val="1000"/>
              </a:spcBef>
              <a:spcAft>
                <a:spcPts val="0"/>
              </a:spcAft>
              <a:buNone/>
            </a:pPr>
            <a:r>
              <a:rPr lang="en-US">
                <a:solidFill>
                  <a:srgbClr val="595959"/>
                </a:solidFill>
              </a:rPr>
              <a:t>The phases and modules within the phases build off of one another.</a:t>
            </a:r>
            <a:endParaRPr>
              <a:solidFill>
                <a:srgbClr val="595959"/>
              </a:solidFill>
            </a:endParaRPr>
          </a:p>
          <a:p>
            <a:pPr marL="0" marR="0" lvl="0" indent="0" algn="l" rtl="0">
              <a:lnSpc>
                <a:spcPct val="100000"/>
              </a:lnSpc>
              <a:spcBef>
                <a:spcPts val="1000"/>
              </a:spcBef>
              <a:spcAft>
                <a:spcPts val="0"/>
              </a:spcAft>
              <a:buNone/>
            </a:pPr>
            <a:endParaRPr>
              <a:solidFill>
                <a:srgbClr val="595959"/>
              </a:solidFill>
            </a:endParaRPr>
          </a:p>
          <a:p>
            <a:pPr marL="0" marR="0" lvl="0" indent="0" algn="l" rtl="0">
              <a:lnSpc>
                <a:spcPct val="100000"/>
              </a:lnSpc>
              <a:spcBef>
                <a:spcPts val="1000"/>
              </a:spcBef>
              <a:spcAft>
                <a:spcPts val="0"/>
              </a:spcAft>
              <a:buNone/>
            </a:pPr>
            <a:r>
              <a:rPr lang="en-US">
                <a:solidFill>
                  <a:srgbClr val="595959"/>
                </a:solidFill>
              </a:rPr>
              <a:t>Districts can use the modules as created or adapt for their local purposes.</a:t>
            </a:r>
            <a:endParaRPr>
              <a:solidFill>
                <a:srgbClr val="595959"/>
              </a:solidFill>
            </a:endParaRPr>
          </a:p>
          <a:p>
            <a:pPr marL="457200" lvl="0" indent="0" algn="l" rtl="0">
              <a:spcBef>
                <a:spcPts val="0"/>
              </a:spcBef>
              <a:spcAft>
                <a:spcPts val="0"/>
              </a:spcAft>
              <a:buNone/>
            </a:pPr>
            <a:endParaRPr sz="3000">
              <a:solidFill>
                <a:srgbClr val="595959"/>
              </a:solidFill>
            </a:endParaRPr>
          </a:p>
          <a:p>
            <a:pPr marL="0" lvl="0" indent="0" algn="l" rtl="0">
              <a:spcBef>
                <a:spcPts val="0"/>
              </a:spcBef>
              <a:spcAft>
                <a:spcPts val="0"/>
              </a:spcAft>
              <a:buNone/>
            </a:pPr>
            <a:endParaRPr>
              <a:solidFill>
                <a:srgbClr val="595959"/>
              </a:solidFill>
            </a:endParaRPr>
          </a:p>
        </p:txBody>
      </p:sp>
      <p:grpSp>
        <p:nvGrpSpPr>
          <p:cNvPr id="125" name="Google Shape;125;p19"/>
          <p:cNvGrpSpPr/>
          <p:nvPr/>
        </p:nvGrpSpPr>
        <p:grpSpPr>
          <a:xfrm>
            <a:off x="56870" y="0"/>
            <a:ext cx="1433700" cy="1433700"/>
            <a:chOff x="87840" y="134578"/>
            <a:chExt cx="1433700" cy="1433700"/>
          </a:xfrm>
        </p:grpSpPr>
        <p:sp>
          <p:nvSpPr>
            <p:cNvPr id="126" name="Google Shape;126;p1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7" name="Google Shape;127;p1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2024124" y="361800"/>
            <a:ext cx="6914100" cy="7101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US" sz="3600">
                <a:latin typeface="Trebuchet MS"/>
                <a:ea typeface="Trebuchet MS"/>
                <a:cs typeface="Trebuchet MS"/>
                <a:sym typeface="Trebuchet MS"/>
              </a:rPr>
              <a:t>Modules for Phase 1 (2018/2019)</a:t>
            </a:r>
            <a:endParaRPr sz="3600">
              <a:latin typeface="Trebuchet MS"/>
              <a:ea typeface="Trebuchet MS"/>
              <a:cs typeface="Trebuchet MS"/>
              <a:sym typeface="Trebuchet MS"/>
            </a:endParaRPr>
          </a:p>
        </p:txBody>
      </p:sp>
      <p:sp>
        <p:nvSpPr>
          <p:cNvPr id="134" name="Google Shape;134;p20"/>
          <p:cNvSpPr txBox="1">
            <a:spLocks noGrp="1"/>
          </p:cNvSpPr>
          <p:nvPr>
            <p:ph type="body" idx="1"/>
          </p:nvPr>
        </p:nvSpPr>
        <p:spPr>
          <a:xfrm>
            <a:off x="297100" y="1334350"/>
            <a:ext cx="8641200" cy="5189100"/>
          </a:xfrm>
          <a:prstGeom prst="rect">
            <a:avLst/>
          </a:prstGeom>
        </p:spPr>
        <p:txBody>
          <a:bodyPr spcFirstLastPara="1" wrap="square" lIns="0" tIns="0" rIns="0" bIns="0" anchor="t" anchorCtr="0">
            <a:noAutofit/>
          </a:bodyPr>
          <a:lstStyle/>
          <a:p>
            <a:pPr marL="457200" lvl="0" indent="-355600" algn="l" rtl="0">
              <a:spcBef>
                <a:spcPts val="1000"/>
              </a:spcBef>
              <a:spcAft>
                <a:spcPts val="0"/>
              </a:spcAft>
              <a:buSzPts val="2000"/>
              <a:buAutoNum type="arabicPeriod"/>
            </a:pPr>
            <a:r>
              <a:rPr lang="en-US" sz="2000"/>
              <a:t> It’s Not Rocket Science</a:t>
            </a:r>
            <a:endParaRPr sz="2000"/>
          </a:p>
          <a:p>
            <a:pPr marL="1371600" lvl="0" indent="0" algn="l" rtl="0">
              <a:spcBef>
                <a:spcPts val="1000"/>
              </a:spcBef>
              <a:spcAft>
                <a:spcPts val="0"/>
              </a:spcAft>
              <a:buNone/>
            </a:pPr>
            <a:r>
              <a:rPr lang="en-US" sz="1800"/>
              <a:t>An introduction to Disciplinary Literacy</a:t>
            </a:r>
            <a:endParaRPr sz="1800"/>
          </a:p>
          <a:p>
            <a:pPr marL="0" lvl="0" indent="0" algn="l" rtl="0">
              <a:spcBef>
                <a:spcPts val="1000"/>
              </a:spcBef>
              <a:spcAft>
                <a:spcPts val="0"/>
              </a:spcAft>
              <a:buNone/>
            </a:pPr>
            <a:r>
              <a:rPr lang="en-US" sz="2000"/>
              <a:t>2.   Are You Literate?</a:t>
            </a:r>
            <a:endParaRPr sz="2000"/>
          </a:p>
          <a:p>
            <a:pPr marL="914400" lvl="0" indent="457200" algn="l" rtl="0">
              <a:spcBef>
                <a:spcPts val="1000"/>
              </a:spcBef>
              <a:spcAft>
                <a:spcPts val="0"/>
              </a:spcAft>
              <a:buNone/>
            </a:pPr>
            <a:r>
              <a:rPr lang="en-US" sz="1800"/>
              <a:t>An introduction to Standards Literacy</a:t>
            </a:r>
            <a:endParaRPr sz="1800"/>
          </a:p>
          <a:p>
            <a:pPr marL="0" lvl="0" indent="0" algn="l" rtl="0">
              <a:spcBef>
                <a:spcPts val="1000"/>
              </a:spcBef>
              <a:spcAft>
                <a:spcPts val="0"/>
              </a:spcAft>
              <a:buNone/>
            </a:pPr>
            <a:r>
              <a:rPr lang="en-US" sz="2000"/>
              <a:t>3.   The Birds and The Bees of Standards</a:t>
            </a:r>
            <a:endParaRPr sz="2000"/>
          </a:p>
          <a:p>
            <a:pPr marL="914400" lvl="0" indent="457200" algn="l" rtl="0">
              <a:spcBef>
                <a:spcPts val="1000"/>
              </a:spcBef>
              <a:spcAft>
                <a:spcPts val="0"/>
              </a:spcAft>
              <a:buNone/>
            </a:pPr>
            <a:r>
              <a:rPr lang="en-US" sz="1800"/>
              <a:t>A historical perspective of the development and revision of the CAS</a:t>
            </a:r>
            <a:endParaRPr sz="1800"/>
          </a:p>
          <a:p>
            <a:pPr marL="0" lvl="0" indent="0" algn="l" rtl="0">
              <a:spcBef>
                <a:spcPts val="1000"/>
              </a:spcBef>
              <a:spcAft>
                <a:spcPts val="0"/>
              </a:spcAft>
              <a:buNone/>
            </a:pPr>
            <a:r>
              <a:rPr lang="en-US" sz="2000"/>
              <a:t>4.   The Highlights!</a:t>
            </a:r>
            <a:endParaRPr sz="2000"/>
          </a:p>
          <a:p>
            <a:pPr marL="1371600" lvl="0" indent="0" algn="l" rtl="0">
              <a:spcBef>
                <a:spcPts val="1000"/>
              </a:spcBef>
              <a:spcAft>
                <a:spcPts val="0"/>
              </a:spcAft>
              <a:buNone/>
            </a:pPr>
            <a:r>
              <a:rPr lang="en-US" sz="1800"/>
              <a:t>Differences between the 2009/2010 CAS and the 2020 CAS</a:t>
            </a:r>
            <a:r>
              <a:rPr lang="en-US"/>
              <a:t> </a:t>
            </a:r>
            <a:endParaRPr/>
          </a:p>
          <a:p>
            <a:pPr marL="0" lvl="0" indent="0" algn="l" rtl="0">
              <a:spcBef>
                <a:spcPts val="1000"/>
              </a:spcBef>
              <a:spcAft>
                <a:spcPts val="0"/>
              </a:spcAft>
              <a:buNone/>
            </a:pPr>
            <a:r>
              <a:rPr lang="en-US" sz="2000"/>
              <a:t>5.   A Whole New Level</a:t>
            </a:r>
            <a:endParaRPr sz="2000"/>
          </a:p>
          <a:p>
            <a:pPr marL="0" lvl="0" indent="0" algn="l" rtl="0">
              <a:spcBef>
                <a:spcPts val="1000"/>
              </a:spcBef>
              <a:spcAft>
                <a:spcPts val="0"/>
              </a:spcAft>
              <a:buNone/>
            </a:pPr>
            <a:r>
              <a:rPr lang="en-US"/>
              <a:t>			</a:t>
            </a:r>
            <a:r>
              <a:rPr lang="en-US" sz="1800"/>
              <a:t>A close read of the 2020 CAS</a:t>
            </a:r>
            <a:endParaRPr sz="1800"/>
          </a:p>
          <a:p>
            <a:pPr marL="0" lvl="0" indent="0" algn="l" rtl="0">
              <a:spcBef>
                <a:spcPts val="1000"/>
              </a:spcBef>
              <a:spcAft>
                <a:spcPts val="0"/>
              </a:spcAft>
              <a:buNone/>
            </a:pPr>
            <a:r>
              <a:rPr lang="en-US" sz="2000"/>
              <a:t>6.  Making Connections</a:t>
            </a:r>
            <a:endParaRPr sz="2000"/>
          </a:p>
          <a:p>
            <a:pPr marL="0" lvl="0" indent="0" algn="l" rtl="0">
              <a:spcBef>
                <a:spcPts val="1000"/>
              </a:spcBef>
              <a:spcAft>
                <a:spcPts val="0"/>
              </a:spcAft>
              <a:buNone/>
            </a:pPr>
            <a:r>
              <a:rPr lang="en-US" sz="2000"/>
              <a:t>			</a:t>
            </a:r>
            <a:r>
              <a:rPr lang="en-US" sz="1800"/>
              <a:t>Connections across the entire standards page</a:t>
            </a:r>
            <a:endParaRPr sz="1800"/>
          </a:p>
          <a:p>
            <a:pPr marL="0" lvl="0" indent="0" algn="l" rtl="0">
              <a:spcBef>
                <a:spcPts val="1000"/>
              </a:spcBef>
              <a:spcAft>
                <a:spcPts val="0"/>
              </a:spcAft>
              <a:buNone/>
            </a:pPr>
            <a:endParaRPr/>
          </a:p>
        </p:txBody>
      </p:sp>
      <p:grpSp>
        <p:nvGrpSpPr>
          <p:cNvPr id="135" name="Google Shape;135;p20"/>
          <p:cNvGrpSpPr/>
          <p:nvPr/>
        </p:nvGrpSpPr>
        <p:grpSpPr>
          <a:xfrm>
            <a:off x="56870" y="0"/>
            <a:ext cx="1433700" cy="1433700"/>
            <a:chOff x="87840" y="134578"/>
            <a:chExt cx="1433700" cy="1433700"/>
          </a:xfrm>
        </p:grpSpPr>
        <p:sp>
          <p:nvSpPr>
            <p:cNvPr id="136" name="Google Shape;136;p2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7" name="Google Shape;137;p2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2024124" y="361800"/>
            <a:ext cx="69141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3240"/>
              <a:buFont typeface="Arial"/>
              <a:buNone/>
            </a:pPr>
            <a:r>
              <a:rPr lang="en-US" sz="3600">
                <a:solidFill>
                  <a:schemeClr val="dk1"/>
                </a:solidFill>
                <a:latin typeface="Trebuchet MS"/>
                <a:ea typeface="Trebuchet MS"/>
                <a:cs typeface="Trebuchet MS"/>
                <a:sym typeface="Trebuchet MS"/>
              </a:rPr>
              <a:t>Modules for Phase II (2018/2019)</a:t>
            </a:r>
            <a:endParaRPr sz="3600">
              <a:latin typeface="Trebuchet MS"/>
              <a:ea typeface="Trebuchet MS"/>
              <a:cs typeface="Trebuchet MS"/>
              <a:sym typeface="Trebuchet MS"/>
            </a:endParaRPr>
          </a:p>
        </p:txBody>
      </p:sp>
      <p:sp>
        <p:nvSpPr>
          <p:cNvPr id="144" name="Google Shape;144;p21"/>
          <p:cNvSpPr txBox="1">
            <a:spLocks noGrp="1"/>
          </p:cNvSpPr>
          <p:nvPr>
            <p:ph type="body" idx="1"/>
          </p:nvPr>
        </p:nvSpPr>
        <p:spPr>
          <a:xfrm>
            <a:off x="628650" y="1463050"/>
            <a:ext cx="7886700" cy="46008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600"/>
              <a:t>Titles of Modules will be forthcoming, however topics are listed below:</a:t>
            </a:r>
            <a:endParaRPr sz="2600"/>
          </a:p>
          <a:p>
            <a:pPr marL="0" lvl="0" indent="0" algn="l" rtl="0">
              <a:spcBef>
                <a:spcPts val="1000"/>
              </a:spcBef>
              <a:spcAft>
                <a:spcPts val="0"/>
              </a:spcAft>
              <a:buNone/>
            </a:pPr>
            <a:r>
              <a:rPr lang="en-US" sz="2600"/>
              <a:t>7.  Interpreting the standards </a:t>
            </a:r>
            <a:endParaRPr sz="2600"/>
          </a:p>
          <a:p>
            <a:pPr marL="0" lvl="0" indent="0" algn="l" rtl="0">
              <a:spcBef>
                <a:spcPts val="1000"/>
              </a:spcBef>
              <a:spcAft>
                <a:spcPts val="0"/>
              </a:spcAft>
              <a:buNone/>
            </a:pPr>
            <a:endParaRPr/>
          </a:p>
          <a:p>
            <a:pPr marL="0" lvl="0" indent="0" algn="l" rtl="0">
              <a:spcBef>
                <a:spcPts val="1000"/>
              </a:spcBef>
              <a:spcAft>
                <a:spcPts val="0"/>
              </a:spcAft>
              <a:buNone/>
            </a:pPr>
            <a:r>
              <a:rPr lang="en-US"/>
              <a:t>8.  Mapping 2020 standards to current curriculum</a:t>
            </a:r>
            <a:endParaRPr/>
          </a:p>
          <a:p>
            <a:pPr marL="0" lvl="0" indent="0" algn="l" rtl="0">
              <a:spcBef>
                <a:spcPts val="1000"/>
              </a:spcBef>
              <a:spcAft>
                <a:spcPts val="0"/>
              </a:spcAft>
              <a:buNone/>
            </a:pPr>
            <a:endParaRPr/>
          </a:p>
          <a:p>
            <a:pPr marL="0" lvl="0" indent="0" algn="l" rtl="0">
              <a:spcBef>
                <a:spcPts val="1000"/>
              </a:spcBef>
              <a:spcAft>
                <a:spcPts val="0"/>
              </a:spcAft>
              <a:buNone/>
            </a:pPr>
            <a:r>
              <a:rPr lang="en-US"/>
              <a:t>9.  Gap analysis of current curriculum</a:t>
            </a:r>
            <a:endParaRPr/>
          </a:p>
          <a:p>
            <a:pPr marL="0" lvl="0" indent="0" algn="l" rtl="0">
              <a:spcBef>
                <a:spcPts val="1000"/>
              </a:spcBef>
              <a:spcAft>
                <a:spcPts val="0"/>
              </a:spcAft>
              <a:buNone/>
            </a:pPr>
            <a:endParaRPr/>
          </a:p>
          <a:p>
            <a:pPr marL="0" lvl="0" indent="0" algn="l" rtl="0">
              <a:spcBef>
                <a:spcPts val="1000"/>
              </a:spcBef>
              <a:spcAft>
                <a:spcPts val="0"/>
              </a:spcAft>
              <a:buNone/>
            </a:pPr>
            <a:r>
              <a:rPr lang="en-US"/>
              <a:t>10. Creating a plan to fill the gaps </a:t>
            </a:r>
            <a:endParaRPr/>
          </a:p>
        </p:txBody>
      </p:sp>
      <p:grpSp>
        <p:nvGrpSpPr>
          <p:cNvPr id="145" name="Google Shape;145;p21"/>
          <p:cNvGrpSpPr/>
          <p:nvPr/>
        </p:nvGrpSpPr>
        <p:grpSpPr>
          <a:xfrm>
            <a:off x="56870" y="0"/>
            <a:ext cx="1433700" cy="1433700"/>
            <a:chOff x="87840" y="134578"/>
            <a:chExt cx="1433700" cy="1433700"/>
          </a:xfrm>
        </p:grpSpPr>
        <p:sp>
          <p:nvSpPr>
            <p:cNvPr id="146" name="Google Shape;146;p2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7" name="Google Shape;147;p2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2024124" y="361800"/>
            <a:ext cx="69141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3240"/>
              <a:buFont typeface="Arial"/>
              <a:buNone/>
            </a:pPr>
            <a:r>
              <a:rPr lang="en-US" sz="3600">
                <a:solidFill>
                  <a:schemeClr val="dk1"/>
                </a:solidFill>
                <a:latin typeface="Trebuchet MS"/>
                <a:ea typeface="Trebuchet MS"/>
                <a:cs typeface="Trebuchet MS"/>
                <a:sym typeface="Trebuchet MS"/>
              </a:rPr>
              <a:t>Modules for Phase 3 (2019/2020)</a:t>
            </a:r>
            <a:endParaRPr sz="3600">
              <a:latin typeface="Trebuchet MS"/>
              <a:ea typeface="Trebuchet MS"/>
              <a:cs typeface="Trebuchet MS"/>
              <a:sym typeface="Trebuchet MS"/>
            </a:endParaRPr>
          </a:p>
        </p:txBody>
      </p:sp>
      <p:sp>
        <p:nvSpPr>
          <p:cNvPr id="154" name="Google Shape;154;p22"/>
          <p:cNvSpPr txBox="1">
            <a:spLocks noGrp="1"/>
          </p:cNvSpPr>
          <p:nvPr>
            <p:ph type="body" idx="1"/>
          </p:nvPr>
        </p:nvSpPr>
        <p:spPr>
          <a:xfrm>
            <a:off x="628650" y="1463050"/>
            <a:ext cx="8160000" cy="4858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600"/>
              <a:t>Titles of Modules will be forthcoming, however potential topics will include:</a:t>
            </a:r>
            <a:endParaRPr sz="2600"/>
          </a:p>
          <a:p>
            <a:pPr marL="0" lvl="0" indent="0" algn="l" rtl="0">
              <a:spcBef>
                <a:spcPts val="1000"/>
              </a:spcBef>
              <a:spcAft>
                <a:spcPts val="0"/>
              </a:spcAft>
              <a:buNone/>
            </a:pPr>
            <a:r>
              <a:rPr lang="en-US" sz="2600"/>
              <a:t>11.  Best, First Instruction</a:t>
            </a:r>
            <a:endParaRPr sz="2600"/>
          </a:p>
          <a:p>
            <a:pPr marL="457200" lvl="0" indent="0" algn="l" rtl="0">
              <a:spcBef>
                <a:spcPts val="1000"/>
              </a:spcBef>
              <a:spcAft>
                <a:spcPts val="0"/>
              </a:spcAft>
              <a:buNone/>
            </a:pPr>
            <a:endParaRPr sz="2600"/>
          </a:p>
          <a:p>
            <a:pPr marL="0" lvl="0" indent="0" algn="l" rtl="0">
              <a:spcBef>
                <a:spcPts val="1000"/>
              </a:spcBef>
              <a:spcAft>
                <a:spcPts val="0"/>
              </a:spcAft>
              <a:buNone/>
            </a:pPr>
            <a:r>
              <a:rPr lang="en-US" sz="2600"/>
              <a:t>12.  High Impact Instructional Strategies</a:t>
            </a:r>
            <a:endParaRPr sz="2600"/>
          </a:p>
          <a:p>
            <a:pPr marL="457200" lvl="0" indent="0" algn="l" rtl="0">
              <a:spcBef>
                <a:spcPts val="1000"/>
              </a:spcBef>
              <a:spcAft>
                <a:spcPts val="0"/>
              </a:spcAft>
              <a:buNone/>
            </a:pPr>
            <a:endParaRPr sz="2600"/>
          </a:p>
          <a:p>
            <a:pPr marL="0" lvl="0" indent="0" algn="l" rtl="0">
              <a:spcBef>
                <a:spcPts val="1000"/>
              </a:spcBef>
              <a:spcAft>
                <a:spcPts val="0"/>
              </a:spcAft>
              <a:buNone/>
            </a:pPr>
            <a:r>
              <a:rPr lang="en-US" sz="2600"/>
              <a:t>13.  Attending to the innovations within the standards</a:t>
            </a:r>
            <a:endParaRPr sz="2600"/>
          </a:p>
          <a:p>
            <a:pPr marL="457200" lvl="0" indent="0" algn="l" rtl="0">
              <a:spcBef>
                <a:spcPts val="1000"/>
              </a:spcBef>
              <a:spcAft>
                <a:spcPts val="0"/>
              </a:spcAft>
              <a:buNone/>
            </a:pPr>
            <a:endParaRPr sz="2600"/>
          </a:p>
          <a:p>
            <a:pPr marL="0" lvl="0" indent="0" algn="l" rtl="0">
              <a:spcBef>
                <a:spcPts val="1000"/>
              </a:spcBef>
              <a:spcAft>
                <a:spcPts val="0"/>
              </a:spcAft>
              <a:buNone/>
            </a:pPr>
            <a:r>
              <a:rPr lang="en-US" sz="2600"/>
              <a:t>14.  Classroom instruction</a:t>
            </a:r>
            <a:endParaRPr sz="2600"/>
          </a:p>
          <a:p>
            <a:pPr marL="0" lvl="0" indent="0" algn="l" rtl="0">
              <a:spcBef>
                <a:spcPts val="1000"/>
              </a:spcBef>
              <a:spcAft>
                <a:spcPts val="0"/>
              </a:spcAft>
              <a:buNone/>
            </a:pPr>
            <a:r>
              <a:rPr lang="en-US"/>
              <a:t> </a:t>
            </a:r>
            <a:endParaRPr/>
          </a:p>
        </p:txBody>
      </p:sp>
      <p:grpSp>
        <p:nvGrpSpPr>
          <p:cNvPr id="155" name="Google Shape;155;p22"/>
          <p:cNvGrpSpPr/>
          <p:nvPr/>
        </p:nvGrpSpPr>
        <p:grpSpPr>
          <a:xfrm>
            <a:off x="56870" y="0"/>
            <a:ext cx="1433700" cy="1433700"/>
            <a:chOff x="87840" y="134578"/>
            <a:chExt cx="1433700" cy="1433700"/>
          </a:xfrm>
        </p:grpSpPr>
        <p:sp>
          <p:nvSpPr>
            <p:cNvPr id="156" name="Google Shape;156;p2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7" name="Google Shape;157;p2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(4:3)</PresentationFormat>
  <Paragraphs>117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Trebuchet MS</vt:lpstr>
      <vt:lpstr>PT Sans Narrow</vt:lpstr>
      <vt:lpstr>Calibri</vt:lpstr>
      <vt:lpstr>Noto Sans Symbols</vt:lpstr>
      <vt:lpstr>Light Blue to Green Theme</vt:lpstr>
      <vt:lpstr>PowerPoint Presentation</vt:lpstr>
      <vt:lpstr>Goals and Objectives</vt:lpstr>
      <vt:lpstr>Introduction</vt:lpstr>
      <vt:lpstr>What does Standards Literacy Mean?</vt:lpstr>
      <vt:lpstr>How do we get there?</vt:lpstr>
      <vt:lpstr>Intentions for the Use of the Modules?</vt:lpstr>
      <vt:lpstr>Modules for Phase 1 (2018/2019)</vt:lpstr>
      <vt:lpstr>Modules for Phase II (2018/2019)</vt:lpstr>
      <vt:lpstr>Modules for Phase 3 (2019/2020)</vt:lpstr>
      <vt:lpstr>PowerPoint Presentation</vt:lpstr>
      <vt:lpstr>PowerPoint Presentation</vt:lpstr>
      <vt:lpstr>Before leaving, are there any...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Bruno, Joanna</cp:lastModifiedBy>
  <cp:revision>1</cp:revision>
  <dcterms:modified xsi:type="dcterms:W3CDTF">2019-02-14T22:34:11Z</dcterms:modified>
</cp:coreProperties>
</file>