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
      <p:font typeface="Roboto"/>
      <p:regular r:id="rId26"/>
      <p:bold r:id="rId27"/>
      <p:italic r:id="rId28"/>
      <p:boldItalic r:id="rId29"/>
    </p:embeddedFont>
    <p:embeddedFont>
      <p:font typeface="PT Sans Narrow"/>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8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44596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Trebuchet MS"/>
                <a:ea typeface="Trebuchet MS"/>
                <a:cs typeface="Trebuchet MS"/>
                <a:sym typeface="Trebuchet MS"/>
              </a:rPr>
              <a:t>[Estimated time for this module: 65 minutes] </a:t>
            </a:r>
            <a:endParaRPr>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400"/>
              <a:buFont typeface="Arial"/>
              <a:buNone/>
            </a:pPr>
            <a:r>
              <a:rPr lang="en-US">
                <a:latin typeface="Trebuchet MS"/>
                <a:ea typeface="Trebuchet MS"/>
                <a:cs typeface="Trebuchet MS"/>
                <a:sym typeface="Trebuchet MS"/>
              </a:rPr>
              <a:t>More time may be needed depending on how many re-groupings of teachers you ask for and how much time you give them in each grouping.</a:t>
            </a:r>
            <a:endParaRPr sz="1200" b="0" i="0" u="none" strike="noStrike" cap="none">
              <a:solidFill>
                <a:schemeClr val="dk1"/>
              </a:solidFill>
              <a:latin typeface="Calibri"/>
              <a:ea typeface="Calibri"/>
              <a:cs typeface="Calibri"/>
              <a:sym typeface="Calibri"/>
            </a:endParaRPr>
          </a:p>
        </p:txBody>
      </p:sp>
      <p:sp>
        <p:nvSpPr>
          <p:cNvPr id="132" name="Google Shape;132;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3" name="Google Shape;133;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6/1/2018</a:t>
            </a:r>
            <a:endParaRPr sz="1200" b="0" i="0" u="none" strike="noStrike" cap="none">
              <a:solidFill>
                <a:schemeClr val="dk1"/>
              </a:solidFill>
              <a:latin typeface="Calibri"/>
              <a:ea typeface="Calibri"/>
              <a:cs typeface="Calibri"/>
              <a:sym typeface="Calibri"/>
            </a:endParaRPr>
          </a:p>
        </p:txBody>
      </p:sp>
      <p:sp>
        <p:nvSpPr>
          <p:cNvPr id="134" name="Google Shape;134;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207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15 minutes]</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50000"/>
              </a:lnSpc>
              <a:spcBef>
                <a:spcPts val="0"/>
              </a:spcBef>
              <a:spcAft>
                <a:spcPts val="0"/>
              </a:spcAft>
              <a:buNone/>
            </a:pPr>
            <a:r>
              <a:rPr lang="en-US">
                <a:latin typeface="Trebuchet MS"/>
                <a:ea typeface="Trebuchet MS"/>
                <a:cs typeface="Trebuchet MS"/>
                <a:sym typeface="Trebuchet MS"/>
              </a:rPr>
              <a:t>Form groups of 3-5.</a:t>
            </a:r>
            <a:endParaRPr>
              <a:latin typeface="Trebuchet MS"/>
              <a:ea typeface="Trebuchet MS"/>
              <a:cs typeface="Trebuchet MS"/>
              <a:sym typeface="Trebuchet MS"/>
            </a:endParaRPr>
          </a:p>
          <a:p>
            <a:pPr marL="0" lvl="0" indent="0" algn="l" rtl="0">
              <a:lnSpc>
                <a:spcPct val="150000"/>
              </a:lnSpc>
              <a:spcBef>
                <a:spcPts val="0"/>
              </a:spcBef>
              <a:spcAft>
                <a:spcPts val="0"/>
              </a:spcAft>
              <a:buNone/>
            </a:pPr>
            <a:r>
              <a:rPr lang="en-US">
                <a:latin typeface="Trebuchet MS"/>
                <a:ea typeface="Trebuchet MS"/>
                <a:cs typeface="Trebuchet MS"/>
                <a:sym typeface="Trebuchet MS"/>
              </a:rPr>
              <a:t>Each group takes 1 page of the </a:t>
            </a:r>
            <a:r>
              <a:rPr lang="en-US" i="1">
                <a:latin typeface="Trebuchet MS"/>
                <a:ea typeface="Trebuchet MS"/>
                <a:cs typeface="Trebuchet MS"/>
                <a:sym typeface="Trebuchet MS"/>
              </a:rPr>
              <a:t>Instructional Planning Process Guide.</a:t>
            </a:r>
            <a:endParaRPr i="1">
              <a:latin typeface="Trebuchet MS"/>
              <a:ea typeface="Trebuchet MS"/>
              <a:cs typeface="Trebuchet MS"/>
              <a:sym typeface="Trebuchet MS"/>
            </a:endParaRPr>
          </a:p>
          <a:p>
            <a:pPr marL="0" lvl="0" indent="0" algn="l" rtl="0">
              <a:lnSpc>
                <a:spcPct val="150000"/>
              </a:lnSpc>
              <a:spcBef>
                <a:spcPts val="0"/>
              </a:spcBef>
              <a:spcAft>
                <a:spcPts val="0"/>
              </a:spcAft>
              <a:buNone/>
            </a:pPr>
            <a:r>
              <a:rPr lang="en-US">
                <a:latin typeface="Trebuchet MS"/>
                <a:ea typeface="Trebuchet MS"/>
                <a:cs typeface="Trebuchet MS"/>
                <a:sym typeface="Trebuchet MS"/>
              </a:rPr>
              <a:t>Each group reads and discusses each column on their page of the guide.</a:t>
            </a:r>
            <a:endParaRPr>
              <a:latin typeface="Trebuchet MS"/>
              <a:ea typeface="Trebuchet MS"/>
              <a:cs typeface="Trebuchet MS"/>
              <a:sym typeface="Trebuchet MS"/>
            </a:endParaRPr>
          </a:p>
          <a:p>
            <a:pPr marL="0" lvl="0" indent="0" algn="l" rtl="0">
              <a:lnSpc>
                <a:spcPct val="150000"/>
              </a:lnSpc>
              <a:spcBef>
                <a:spcPts val="0"/>
              </a:spcBef>
              <a:spcAft>
                <a:spcPts val="0"/>
              </a:spcAft>
              <a:buNone/>
            </a:pPr>
            <a:r>
              <a:rPr lang="en-US">
                <a:latin typeface="Trebuchet MS"/>
                <a:ea typeface="Trebuchet MS"/>
                <a:cs typeface="Trebuchet MS"/>
                <a:sym typeface="Trebuchet MS"/>
              </a:rPr>
              <a:t>When each group is finished with their discussion, they share their understandings within their group.</a:t>
            </a:r>
            <a:endParaRPr>
              <a:latin typeface="Trebuchet MS"/>
              <a:ea typeface="Trebuchet MS"/>
              <a:cs typeface="Trebuchet MS"/>
              <a:sym typeface="Trebuchet MS"/>
            </a:endParaRPr>
          </a:p>
          <a:p>
            <a:pPr marL="0" lvl="0" indent="0" algn="l" rtl="0">
              <a:lnSpc>
                <a:spcPct val="150000"/>
              </a:lnSpc>
              <a:spcBef>
                <a:spcPts val="0"/>
              </a:spcBef>
              <a:spcAft>
                <a:spcPts val="0"/>
              </a:spcAft>
              <a:buNone/>
            </a:pPr>
            <a:r>
              <a:rPr lang="en-US">
                <a:latin typeface="Trebuchet MS"/>
                <a:ea typeface="Trebuchet MS"/>
                <a:cs typeface="Trebuchet MS"/>
                <a:sym typeface="Trebuchet MS"/>
              </a:rPr>
              <a:t>As a reflection of this activity, the small groups discuss how this process guide highlights the elements of BFI?</a:t>
            </a:r>
            <a:endParaRPr>
              <a:latin typeface="Trebuchet MS"/>
              <a:ea typeface="Trebuchet MS"/>
              <a:cs typeface="Trebuchet MS"/>
              <a:sym typeface="Trebuchet MS"/>
            </a:endParaRPr>
          </a:p>
          <a:p>
            <a:pPr marL="0" lvl="0" indent="0" algn="l" rtl="0">
              <a:lnSpc>
                <a:spcPct val="150000"/>
              </a:lnSpc>
              <a:spcBef>
                <a:spcPts val="0"/>
              </a:spcBef>
              <a:spcAft>
                <a:spcPts val="0"/>
              </a:spcAft>
              <a:buNone/>
            </a:pPr>
            <a:r>
              <a:rPr lang="en-US">
                <a:latin typeface="Trebuchet MS"/>
                <a:ea typeface="Trebuchet MS"/>
                <a:cs typeface="Trebuchet MS"/>
                <a:sym typeface="Trebuchet MS"/>
              </a:rPr>
              <a:t>How does the process guide illuminate the thinking that goes into planning for BFI?</a:t>
            </a:r>
            <a:endParaRPr>
              <a:latin typeface="Trebuchet MS"/>
              <a:ea typeface="Trebuchet MS"/>
              <a:cs typeface="Trebuchet MS"/>
              <a:sym typeface="Trebuchet MS"/>
            </a:endParaRPr>
          </a:p>
        </p:txBody>
      </p:sp>
      <p:sp>
        <p:nvSpPr>
          <p:cNvPr id="253" name="Google Shape;25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367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5 minutes]</a:t>
            </a: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lvl="0" indent="0" algn="l" rtl="0">
              <a:spcBef>
                <a:spcPts val="0"/>
              </a:spcBef>
              <a:spcAft>
                <a:spcPts val="0"/>
              </a:spcAft>
              <a:buClr>
                <a:schemeClr val="dk1"/>
              </a:buClr>
              <a:buFont typeface="Arial"/>
              <a:buNone/>
            </a:pPr>
            <a:r>
              <a:rPr lang="en-US">
                <a:latin typeface="Trebuchet MS"/>
                <a:ea typeface="Trebuchet MS"/>
                <a:cs typeface="Trebuchet MS"/>
                <a:sym typeface="Trebuchet MS"/>
              </a:rPr>
              <a:t>As a whole group, share ideas and answer the questions below. </a:t>
            </a:r>
            <a:endParaRPr>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US">
                <a:latin typeface="Trebuchet MS"/>
                <a:ea typeface="Trebuchet MS"/>
                <a:cs typeface="Trebuchet MS"/>
                <a:sym typeface="Trebuchet MS"/>
              </a:rPr>
              <a:t>How does this guide consider student learning and skill building before the planning takes place?</a:t>
            </a:r>
            <a:endParaRPr>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US">
                <a:latin typeface="Trebuchet MS"/>
                <a:ea typeface="Trebuchet MS"/>
                <a:cs typeface="Trebuchet MS"/>
                <a:sym typeface="Trebuchet MS"/>
              </a:rPr>
              <a:t>How does this guide help you reflect on your planning process?</a:t>
            </a:r>
            <a:endParaRPr>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US">
                <a:latin typeface="Trebuchet MS"/>
                <a:ea typeface="Trebuchet MS"/>
                <a:cs typeface="Trebuchet MS"/>
                <a:sym typeface="Trebuchet MS"/>
              </a:rPr>
              <a:t>How does this planning guide help to align with the standards?</a:t>
            </a:r>
            <a:endParaRPr>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US">
                <a:latin typeface="Trebuchet MS"/>
                <a:ea typeface="Trebuchet MS"/>
                <a:cs typeface="Trebuchet MS"/>
                <a:sym typeface="Trebuchet MS"/>
              </a:rPr>
              <a:t>How might you use this tool next to your current planning tool?  Would this be a beneficial practice to help you better plan your lessons?  Why, or why not?</a:t>
            </a:r>
            <a:endParaRPr>
              <a:latin typeface="Trebuchet MS"/>
              <a:ea typeface="Trebuchet MS"/>
              <a:cs typeface="Trebuchet MS"/>
              <a:sym typeface="Trebuchet MS"/>
            </a:endParaRPr>
          </a:p>
          <a:p>
            <a:pPr marL="457200" lvl="0" indent="-304800" algn="l" rtl="0">
              <a:lnSpc>
                <a:spcPct val="115000"/>
              </a:lnSpc>
              <a:spcBef>
                <a:spcPts val="0"/>
              </a:spcBef>
              <a:spcAft>
                <a:spcPts val="0"/>
              </a:spcAft>
              <a:buClr>
                <a:schemeClr val="dk1"/>
              </a:buClr>
              <a:buSzPts val="1200"/>
              <a:buFont typeface="Trebuchet MS"/>
              <a:buChar char="•"/>
            </a:pPr>
            <a:r>
              <a:rPr lang="en-US">
                <a:latin typeface="Trebuchet MS"/>
                <a:ea typeface="Trebuchet MS"/>
                <a:cs typeface="Trebuchet MS"/>
                <a:sym typeface="Trebuchet MS"/>
              </a:rPr>
              <a:t>Are there any columns/sections that are more confusing? Why?</a:t>
            </a:r>
            <a:endParaRPr>
              <a:solidFill>
                <a:schemeClr val="lt1"/>
              </a:solidFill>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263" name="Google Shape;26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0908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[Estimated time: 3 minutes]</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SzPts val="1400"/>
              <a:buNone/>
            </a:pPr>
            <a:r>
              <a:rPr lang="en-US">
                <a:latin typeface="Trebuchet MS"/>
                <a:ea typeface="Trebuchet MS"/>
                <a:cs typeface="Trebuchet MS"/>
                <a:sym typeface="Trebuchet MS"/>
              </a:rPr>
              <a:t>Read the “Dos” and “Don’ts.” Then, check for educator understanding.</a:t>
            </a:r>
            <a:endParaRPr>
              <a:latin typeface="Trebuchet MS"/>
              <a:ea typeface="Trebuchet MS"/>
              <a:cs typeface="Trebuchet MS"/>
              <a:sym typeface="Trebuchet MS"/>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273" name="Google Shape;27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1724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796595f92_2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[Estimated time: 5 minutes]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1000"/>
              </a:spcBef>
              <a:spcAft>
                <a:spcPts val="0"/>
              </a:spcAft>
              <a:buClr>
                <a:srgbClr val="5C6670"/>
              </a:buClr>
              <a:buSzPts val="2400"/>
              <a:buFont typeface="Arial"/>
              <a:buNone/>
            </a:pPr>
            <a:r>
              <a:rPr lang="en-US">
                <a:latin typeface="Trebuchet MS"/>
                <a:ea typeface="Trebuchet MS"/>
                <a:cs typeface="Trebuchet MS"/>
                <a:sym typeface="Trebuchet MS"/>
              </a:rPr>
              <a:t>Each person should take 3 index cards. On these cards you should respond by writing:</a:t>
            </a:r>
            <a:endParaRPr>
              <a:latin typeface="Trebuchet MS"/>
              <a:ea typeface="Trebuchet MS"/>
              <a:cs typeface="Trebuchet MS"/>
              <a:sym typeface="Trebuchet MS"/>
            </a:endParaRPr>
          </a:p>
          <a:p>
            <a:pPr marL="0" lvl="0" indent="0" algn="l" rtl="0">
              <a:spcBef>
                <a:spcPts val="1000"/>
              </a:spcBef>
              <a:spcAft>
                <a:spcPts val="0"/>
              </a:spcAft>
              <a:buClr>
                <a:srgbClr val="5C6670"/>
              </a:buClr>
              <a:buSzPts val="2400"/>
              <a:buFont typeface="Arial"/>
              <a:buNone/>
            </a:pPr>
            <a:endParaRPr>
              <a:latin typeface="Trebuchet MS"/>
              <a:ea typeface="Trebuchet MS"/>
              <a:cs typeface="Trebuchet MS"/>
              <a:sym typeface="Trebuchet MS"/>
            </a:endParaRPr>
          </a:p>
          <a:p>
            <a:pPr marL="457200" lvl="0" indent="-304800" algn="l" rtl="0">
              <a:lnSpc>
                <a:spcPct val="115000"/>
              </a:lnSpc>
              <a:spcBef>
                <a:spcPts val="0"/>
              </a:spcBef>
              <a:spcAft>
                <a:spcPts val="0"/>
              </a:spcAft>
              <a:buClr>
                <a:srgbClr val="1C1B1B"/>
              </a:buClr>
              <a:buSzPts val="1200"/>
              <a:buChar char="●"/>
            </a:pPr>
            <a:r>
              <a:rPr lang="en-US">
                <a:solidFill>
                  <a:srgbClr val="1C1B1B"/>
                </a:solidFill>
                <a:latin typeface="Trebuchet MS"/>
                <a:ea typeface="Trebuchet MS"/>
                <a:cs typeface="Trebuchet MS"/>
                <a:sym typeface="Trebuchet MS"/>
              </a:rPr>
              <a:t>3 things you didn't know before</a:t>
            </a:r>
            <a:endParaRPr>
              <a:solidFill>
                <a:srgbClr val="1C1B1B"/>
              </a:solidFill>
              <a:latin typeface="Trebuchet MS"/>
              <a:ea typeface="Trebuchet MS"/>
              <a:cs typeface="Trebuchet MS"/>
              <a:sym typeface="Trebuchet MS"/>
            </a:endParaRPr>
          </a:p>
          <a:p>
            <a:pPr marL="457200" lvl="0" indent="-304800" algn="l" rtl="0">
              <a:lnSpc>
                <a:spcPct val="115000"/>
              </a:lnSpc>
              <a:spcBef>
                <a:spcPts val="0"/>
              </a:spcBef>
              <a:spcAft>
                <a:spcPts val="0"/>
              </a:spcAft>
              <a:buClr>
                <a:srgbClr val="1C1B1B"/>
              </a:buClr>
              <a:buSzPts val="1200"/>
              <a:buChar char="●"/>
            </a:pPr>
            <a:r>
              <a:rPr lang="en-US">
                <a:solidFill>
                  <a:srgbClr val="1C1B1B"/>
                </a:solidFill>
                <a:latin typeface="Trebuchet MS"/>
                <a:ea typeface="Trebuchet MS"/>
                <a:cs typeface="Trebuchet MS"/>
                <a:sym typeface="Trebuchet MS"/>
              </a:rPr>
              <a:t>2 additional things that you want to learn about this topic</a:t>
            </a:r>
            <a:endParaRPr>
              <a:solidFill>
                <a:srgbClr val="1C1B1B"/>
              </a:solidFill>
              <a:latin typeface="Trebuchet MS"/>
              <a:ea typeface="Trebuchet MS"/>
              <a:cs typeface="Trebuchet MS"/>
              <a:sym typeface="Trebuchet MS"/>
            </a:endParaRPr>
          </a:p>
          <a:p>
            <a:pPr marL="457200" lvl="0" indent="-304800" algn="l" rtl="0">
              <a:lnSpc>
                <a:spcPct val="115000"/>
              </a:lnSpc>
              <a:spcBef>
                <a:spcPts val="0"/>
              </a:spcBef>
              <a:spcAft>
                <a:spcPts val="0"/>
              </a:spcAft>
              <a:buClr>
                <a:srgbClr val="1C1B1B"/>
              </a:buClr>
              <a:buSzPts val="1200"/>
              <a:buChar char="●"/>
            </a:pPr>
            <a:r>
              <a:rPr lang="en-US">
                <a:solidFill>
                  <a:srgbClr val="1C1B1B"/>
                </a:solidFill>
                <a:latin typeface="Trebuchet MS"/>
                <a:ea typeface="Trebuchet MS"/>
                <a:cs typeface="Trebuchet MS"/>
                <a:sym typeface="Trebuchet MS"/>
              </a:rPr>
              <a:t>1 thing you want to start doing with what you've learned</a:t>
            </a:r>
            <a:endParaRPr>
              <a:solidFill>
                <a:srgbClr val="1C1B1B"/>
              </a:solidFill>
              <a:latin typeface="Trebuchet MS"/>
              <a:ea typeface="Trebuchet MS"/>
              <a:cs typeface="Trebuchet MS"/>
              <a:sym typeface="Trebuchet MS"/>
            </a:endParaRPr>
          </a:p>
          <a:p>
            <a:pPr marL="0" lvl="0" indent="0" algn="l" rtl="0">
              <a:lnSpc>
                <a:spcPct val="115000"/>
              </a:lnSpc>
              <a:spcBef>
                <a:spcPts val="0"/>
              </a:spcBef>
              <a:spcAft>
                <a:spcPts val="0"/>
              </a:spcAft>
              <a:buNone/>
            </a:pPr>
            <a:endParaRPr>
              <a:solidFill>
                <a:srgbClr val="1C1B1B"/>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US">
                <a:solidFill>
                  <a:srgbClr val="1C1B1B"/>
                </a:solidFill>
                <a:latin typeface="Trebuchet MS"/>
                <a:ea typeface="Trebuchet MS"/>
                <a:cs typeface="Trebuchet MS"/>
                <a:sym typeface="Trebuchet MS"/>
              </a:rPr>
              <a:t>Cards can be collected at exit and/or shared orally.</a:t>
            </a:r>
            <a:endParaRPr>
              <a:solidFill>
                <a:srgbClr val="1C1B1B"/>
              </a:solidFill>
              <a:latin typeface="Trebuchet MS"/>
              <a:ea typeface="Trebuchet MS"/>
              <a:cs typeface="Trebuchet MS"/>
              <a:sym typeface="Trebuchet MS"/>
            </a:endParaRPr>
          </a:p>
        </p:txBody>
      </p:sp>
      <p:sp>
        <p:nvSpPr>
          <p:cNvPr id="282" name="Google Shape;282;g5796595f92_2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68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5</a:t>
            </a:r>
            <a:r>
              <a:rPr lang="en-US" sz="1200" i="0" u="none" strike="noStrike" cap="none">
                <a:solidFill>
                  <a:schemeClr val="dk1"/>
                </a:solidFill>
                <a:latin typeface="Trebuchet MS"/>
                <a:ea typeface="Trebuchet MS"/>
                <a:cs typeface="Trebuchet MS"/>
                <a:sym typeface="Trebuchet MS"/>
              </a:rPr>
              <a:t> minutes]</a:t>
            </a:r>
            <a:endParaRPr sz="1100" i="0" u="none" strike="noStrike" cap="none">
              <a:solidFill>
                <a:schemeClr val="dk1"/>
              </a:solidFill>
              <a:latin typeface="Trebuchet MS"/>
              <a:ea typeface="Trebuchet MS"/>
              <a:cs typeface="Trebuchet MS"/>
              <a:sym typeface="Trebuchet MS"/>
            </a:endParaRPr>
          </a:p>
          <a:p>
            <a:pPr marL="457200" marR="0" lvl="0" indent="-22860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200" i="0" u="none" strike="noStrike" cap="none">
                <a:solidFill>
                  <a:schemeClr val="dk1"/>
                </a:solidFill>
                <a:latin typeface="Trebuchet MS"/>
                <a:ea typeface="Trebuchet MS"/>
                <a:cs typeface="Trebuchet MS"/>
                <a:sym typeface="Trebuchet MS"/>
              </a:rPr>
              <a:t>Address any Parking Lot questions, comments, and/or concerns</a:t>
            </a:r>
            <a:endParaRPr sz="1200" i="0" u="none" strike="noStrike" cap="none">
              <a:solidFill>
                <a:schemeClr val="dk1"/>
              </a:solidFill>
              <a:latin typeface="Trebuchet MS"/>
              <a:ea typeface="Trebuchet MS"/>
              <a:cs typeface="Trebuchet MS"/>
              <a:sym typeface="Trebuchet MS"/>
            </a:endParaRPr>
          </a:p>
        </p:txBody>
      </p:sp>
      <p:sp>
        <p:nvSpPr>
          <p:cNvPr id="292" name="Google Shape;29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922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latin typeface="Trebuchet MS"/>
                <a:ea typeface="Trebuchet MS"/>
                <a:cs typeface="Trebuchet MS"/>
                <a:sym typeface="Trebuchet MS"/>
              </a:rPr>
              <a:t>[Estimated time: 2 minutes]</a:t>
            </a:r>
            <a:endParaRPr>
              <a:latin typeface="Trebuchet MS"/>
              <a:ea typeface="Trebuchet MS"/>
              <a:cs typeface="Trebuchet MS"/>
              <a:sym typeface="Trebuchet MS"/>
            </a:endParaRPr>
          </a:p>
          <a:p>
            <a:pPr marL="0" lvl="0" indent="0" algn="l" rtl="0">
              <a:spcBef>
                <a:spcPts val="0"/>
              </a:spcBef>
              <a:spcAft>
                <a:spcPts val="0"/>
              </a:spcAft>
              <a:buSzPts val="1100"/>
              <a:buNone/>
            </a:pPr>
            <a:endParaRPr>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a:latin typeface="Trebuchet MS"/>
                <a:ea typeface="Trebuchet MS"/>
                <a:cs typeface="Trebuchet MS"/>
                <a:sym typeface="Trebuchet MS"/>
              </a:rPr>
              <a:t>There are three goals for this session…Read the slide.</a:t>
            </a:r>
            <a:endParaRPr>
              <a:latin typeface="Trebuchet MS"/>
              <a:ea typeface="Trebuchet MS"/>
              <a:cs typeface="Trebuchet MS"/>
              <a:sym typeface="Trebuchet MS"/>
            </a:endParaRPr>
          </a:p>
        </p:txBody>
      </p:sp>
      <p:sp>
        <p:nvSpPr>
          <p:cNvPr id="144" name="Google Shape;14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053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78a67e267_6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78a67e267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5 minutes]</a:t>
            </a:r>
            <a:endParaRPr>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a:latin typeface="Trebuchet MS"/>
                <a:ea typeface="Trebuchet MS"/>
                <a:cs typeface="Trebuchet MS"/>
                <a:sym typeface="Trebuchet MS"/>
              </a:rPr>
              <a:t>Explain to the educators that oftentimes, instructional planning focuses on the </a:t>
            </a:r>
            <a:r>
              <a:rPr lang="en-US" i="1">
                <a:latin typeface="Trebuchet MS"/>
                <a:ea typeface="Trebuchet MS"/>
                <a:cs typeface="Trebuchet MS"/>
                <a:sym typeface="Trebuchet MS"/>
              </a:rPr>
              <a:t>concepts and skills</a:t>
            </a:r>
            <a:r>
              <a:rPr lang="en-US">
                <a:latin typeface="Trebuchet MS"/>
                <a:ea typeface="Trebuchet MS"/>
                <a:cs typeface="Trebuchet MS"/>
                <a:sym typeface="Trebuchet MS"/>
              </a:rPr>
              <a:t>… These focus instructional planning: Look at the standard and curriculum→ Identify the lesson content → determine the assessment → write the instructional plan</a:t>
            </a:r>
            <a:endParaRPr>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a:latin typeface="Trebuchet MS"/>
                <a:ea typeface="Trebuchet MS"/>
                <a:cs typeface="Trebuchet MS"/>
                <a:sym typeface="Trebuchet MS"/>
              </a:rPr>
              <a:t>Ask the educators to consider their current instructional planning. Does your current instructional planning reflect the standards being addressed? Do your current plans reflect the inclusion of the skills students should be demonstrating based upon the standards?</a:t>
            </a:r>
            <a:endParaRPr>
              <a:latin typeface="Trebuchet MS"/>
              <a:ea typeface="Trebuchet MS"/>
              <a:cs typeface="Trebuchet MS"/>
              <a:sym typeface="Trebuchet MS"/>
            </a:endParaRPr>
          </a:p>
        </p:txBody>
      </p:sp>
      <p:sp>
        <p:nvSpPr>
          <p:cNvPr id="156" name="Google Shape;156;g578a67e267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22061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796595f92_3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796595f92_3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5 minutes]</a:t>
            </a:r>
            <a:endParaRPr>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a:latin typeface="Trebuchet MS"/>
                <a:ea typeface="Trebuchet MS"/>
                <a:cs typeface="Trebuchet MS"/>
                <a:sym typeface="Trebuchet MS"/>
              </a:rPr>
              <a:t>Explain: Different than content focused instructional planning, beginning with the student learning in mind, student focused instructional planning: This process begins with identifying what the students should be doing as evidenced in the standards.  What makes this process different than the content focused instructional process is that instructional planning BEGINS with the students rather than  content.</a:t>
            </a:r>
            <a:endParaRPr>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a:latin typeface="Trebuchet MS"/>
                <a:ea typeface="Trebuchet MS"/>
                <a:cs typeface="Trebuchet MS"/>
                <a:sym typeface="Trebuchet MS"/>
              </a:rPr>
              <a:t>Look at the standard - Identify the intent of student learning implicit in the standards. → Consider student learning when planning instruction. → How will your instruction provide students with opportunities to  demonstrate (the “doing”) </a:t>
            </a:r>
            <a:r>
              <a:rPr lang="en-US" b="1">
                <a:highlight>
                  <a:schemeClr val="lt1"/>
                </a:highlight>
                <a:latin typeface="Trebuchet MS"/>
                <a:ea typeface="Trebuchet MS"/>
                <a:cs typeface="Trebuchet MS"/>
                <a:sym typeface="Trebuchet MS"/>
              </a:rPr>
              <a:t>student learning demands of the standards.</a:t>
            </a:r>
            <a:r>
              <a:rPr lang="en-US">
                <a:latin typeface="Trebuchet MS"/>
                <a:ea typeface="Trebuchet MS"/>
                <a:cs typeface="Trebuchet MS"/>
                <a:sym typeface="Trebuchet MS"/>
              </a:rPr>
              <a:t> →  Plan for opportunities where students can reflect on their learning. How will students reflect and connect their actions and learning back to standards and BFI instruction?</a:t>
            </a:r>
            <a:endParaRPr>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r>
              <a:rPr lang="en-US">
                <a:latin typeface="Trebuchet MS"/>
                <a:ea typeface="Trebuchet MS"/>
                <a:cs typeface="Trebuchet MS"/>
                <a:sym typeface="Trebuchet MS"/>
              </a:rPr>
              <a:t>Ask educators to consider their current instructional planning.</a:t>
            </a:r>
            <a:r>
              <a:rPr lang="en-US" sz="1800">
                <a:latin typeface="Trebuchet MS"/>
                <a:ea typeface="Trebuchet MS"/>
                <a:cs typeface="Trebuchet MS"/>
                <a:sym typeface="Trebuchet MS"/>
              </a:rPr>
              <a:t> </a:t>
            </a:r>
            <a:r>
              <a:rPr lang="en-US">
                <a:latin typeface="Trebuchet MS"/>
                <a:ea typeface="Trebuchet MS"/>
                <a:cs typeface="Trebuchet MS"/>
                <a:sym typeface="Trebuchet MS"/>
              </a:rPr>
              <a:t>How does their current instructional planning reflect the inclusion of the skills students should be demonstrating?  For example, if students are to be “evaluating primary sources…”, what will instruction need to look like in order for the students to be </a:t>
            </a:r>
            <a:r>
              <a:rPr lang="en-US" u="sng">
                <a:latin typeface="Trebuchet MS"/>
                <a:ea typeface="Trebuchet MS"/>
                <a:cs typeface="Trebuchet MS"/>
                <a:sym typeface="Trebuchet MS"/>
              </a:rPr>
              <a:t>doing</a:t>
            </a:r>
            <a:r>
              <a:rPr lang="en-US">
                <a:latin typeface="Trebuchet MS"/>
                <a:ea typeface="Trebuchet MS"/>
                <a:cs typeface="Trebuchet MS"/>
                <a:sym typeface="Trebuchet MS"/>
              </a:rPr>
              <a:t> an evaluation of primary sources?</a:t>
            </a:r>
            <a:endParaRPr>
              <a:latin typeface="Trebuchet MS"/>
              <a:ea typeface="Trebuchet MS"/>
              <a:cs typeface="Trebuchet MS"/>
              <a:sym typeface="Trebuchet MS"/>
            </a:endParaRPr>
          </a:p>
          <a:p>
            <a:pPr marL="0" lvl="0" indent="0" algn="l" rtl="0">
              <a:spcBef>
                <a:spcPts val="1000"/>
              </a:spcBef>
              <a:spcAft>
                <a:spcPts val="0"/>
              </a:spcAft>
              <a:buClr>
                <a:schemeClr val="dk1"/>
              </a:buClr>
              <a:buSzPts val="1100"/>
              <a:buFont typeface="Arial"/>
              <a:buNone/>
            </a:pPr>
            <a:endParaRPr>
              <a:latin typeface="Trebuchet MS"/>
              <a:ea typeface="Trebuchet MS"/>
              <a:cs typeface="Trebuchet MS"/>
              <a:sym typeface="Trebuchet MS"/>
            </a:endParaRPr>
          </a:p>
        </p:txBody>
      </p:sp>
      <p:sp>
        <p:nvSpPr>
          <p:cNvPr id="180" name="Google Shape;180;g5796595f92_3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259235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2 minutes]</a:t>
            </a:r>
            <a:endParaRPr sz="1200">
              <a:solidFill>
                <a:schemeClr val="lt1"/>
              </a:solidFill>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200000"/>
              </a:lnSpc>
              <a:spcBef>
                <a:spcPts val="0"/>
              </a:spcBef>
              <a:spcAft>
                <a:spcPts val="0"/>
              </a:spcAft>
              <a:buNone/>
            </a:pPr>
            <a:r>
              <a:rPr lang="en-US">
                <a:latin typeface="Trebuchet MS"/>
                <a:ea typeface="Trebuchet MS"/>
                <a:cs typeface="Trebuchet MS"/>
                <a:sym typeface="Trebuchet MS"/>
              </a:rPr>
              <a:t>Give a brief overview of the Instructional Planning Process Guide’s focus.</a:t>
            </a:r>
            <a:endParaRPr>
              <a:latin typeface="Trebuchet MS"/>
              <a:ea typeface="Trebuchet MS"/>
              <a:cs typeface="Trebuchet MS"/>
              <a:sym typeface="Trebuchet MS"/>
            </a:endParaRPr>
          </a:p>
          <a:p>
            <a:pPr marL="0" lvl="0" indent="0" algn="l" rtl="0">
              <a:lnSpc>
                <a:spcPct val="200000"/>
              </a:lnSpc>
              <a:spcBef>
                <a:spcPts val="0"/>
              </a:spcBef>
              <a:spcAft>
                <a:spcPts val="0"/>
              </a:spcAft>
              <a:buNone/>
            </a:pPr>
            <a:r>
              <a:rPr lang="en-US">
                <a:latin typeface="Trebuchet MS"/>
                <a:ea typeface="Trebuchet MS"/>
                <a:cs typeface="Trebuchet MS"/>
                <a:sym typeface="Trebuchet MS"/>
              </a:rPr>
              <a:t>Explain that the Instructional Planning Process Guide is a tool to guide planning, not a required lesson plan template.</a:t>
            </a:r>
            <a:endParaRPr>
              <a:latin typeface="Trebuchet MS"/>
              <a:ea typeface="Trebuchet MS"/>
              <a:cs typeface="Trebuchet MS"/>
              <a:sym typeface="Trebuchet MS"/>
            </a:endParaRPr>
          </a:p>
          <a:p>
            <a:pPr marL="0" lvl="0" indent="0" algn="l" rtl="0">
              <a:lnSpc>
                <a:spcPct val="200000"/>
              </a:lnSpc>
              <a:spcBef>
                <a:spcPts val="0"/>
              </a:spcBef>
              <a:spcAft>
                <a:spcPts val="0"/>
              </a:spcAft>
              <a:buNone/>
            </a:pPr>
            <a:r>
              <a:rPr lang="en-US">
                <a:latin typeface="Trebuchet MS"/>
                <a:ea typeface="Trebuchet MS"/>
                <a:cs typeface="Trebuchet MS"/>
                <a:sym typeface="Trebuchet MS"/>
              </a:rPr>
              <a:t>This guide is not intended to suggest that templates in use by teachers or in districts should be replaced.</a:t>
            </a:r>
            <a:endParaRPr>
              <a:latin typeface="Trebuchet MS"/>
              <a:ea typeface="Trebuchet MS"/>
              <a:cs typeface="Trebuchet MS"/>
              <a:sym typeface="Trebuchet MS"/>
            </a:endParaRPr>
          </a:p>
        </p:txBody>
      </p:sp>
      <p:sp>
        <p:nvSpPr>
          <p:cNvPr id="203" name="Google Shape;20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930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[Estimated time: 5 minutes]</a:t>
            </a:r>
            <a:endParaRPr>
              <a:latin typeface="Trebuchet MS"/>
              <a:ea typeface="Trebuchet MS"/>
              <a:cs typeface="Trebuchet MS"/>
              <a:sym typeface="Trebuchet MS"/>
            </a:endParaRPr>
          </a:p>
          <a:p>
            <a:pPr marL="457200" lvl="0" indent="-317500" algn="l" rtl="0">
              <a:spcBef>
                <a:spcPts val="0"/>
              </a:spcBef>
              <a:spcAft>
                <a:spcPts val="0"/>
              </a:spcAft>
              <a:buSzPts val="1400"/>
              <a:buFont typeface="Trebuchet MS"/>
              <a:buChar char="●"/>
            </a:pPr>
            <a:r>
              <a:rPr lang="en-US">
                <a:latin typeface="Trebuchet MS"/>
                <a:ea typeface="Trebuchet MS"/>
                <a:cs typeface="Trebuchet MS"/>
                <a:sym typeface="Trebuchet MS"/>
              </a:rPr>
              <a:t>Review/Discuss as group</a:t>
            </a:r>
            <a:endParaRPr>
              <a:latin typeface="Trebuchet MS"/>
              <a:ea typeface="Trebuchet MS"/>
              <a:cs typeface="Trebuchet MS"/>
              <a:sym typeface="Trebuchet MS"/>
            </a:endParaRPr>
          </a:p>
          <a:p>
            <a:pPr marL="914400" lvl="1"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As you proceed through each row you are guided to view each instructional planning element and design with the goal of shifting from more traditional instructional planning to a standards-based instructional design. </a:t>
            </a:r>
            <a:endParaRPr>
              <a:latin typeface="Trebuchet MS"/>
              <a:ea typeface="Trebuchet MS"/>
              <a:cs typeface="Trebuchet MS"/>
              <a:sym typeface="Trebuchet MS"/>
            </a:endParaRPr>
          </a:p>
          <a:p>
            <a:pPr marL="914400" lvl="1"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This is achieved through two key methods: </a:t>
            </a:r>
            <a:endParaRPr>
              <a:latin typeface="Trebuchet MS"/>
              <a:ea typeface="Trebuchet MS"/>
              <a:cs typeface="Trebuchet MS"/>
              <a:sym typeface="Trebuchet MS"/>
            </a:endParaRPr>
          </a:p>
          <a:p>
            <a:pPr marL="1371600" lvl="2"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The first by guiding you through culturally responsive and social-emotional considerations for each design element.</a:t>
            </a:r>
            <a:endParaRPr>
              <a:latin typeface="Trebuchet MS"/>
              <a:ea typeface="Trebuchet MS"/>
              <a:cs typeface="Trebuchet MS"/>
              <a:sym typeface="Trebuchet MS"/>
            </a:endParaRPr>
          </a:p>
          <a:p>
            <a:pPr marL="1371600" lvl="2" indent="-317500" algn="l" rtl="0">
              <a:lnSpc>
                <a:spcPct val="100000"/>
              </a:lnSpc>
              <a:spcBef>
                <a:spcPts val="0"/>
              </a:spcBef>
              <a:spcAft>
                <a:spcPts val="0"/>
              </a:spcAft>
              <a:buSzPts val="1400"/>
              <a:buFont typeface="Trebuchet MS"/>
              <a:buChar char="■"/>
            </a:pPr>
            <a:r>
              <a:rPr lang="en-US">
                <a:latin typeface="Trebuchet MS"/>
                <a:ea typeface="Trebuchet MS"/>
                <a:cs typeface="Trebuchet MS"/>
                <a:sym typeface="Trebuchet MS"/>
              </a:rPr>
              <a:t>The second method is through a prompt designed to assist teachers to metacognitively reflect on their planning. The goal here is to develop the habit of reflecting as the planning/decision making is taking place, rather than solely after the completion of the lesson.</a:t>
            </a:r>
            <a:endParaRPr>
              <a:latin typeface="Trebuchet MS"/>
              <a:ea typeface="Trebuchet MS"/>
              <a:cs typeface="Trebuchet MS"/>
              <a:sym typeface="Trebuchet MS"/>
            </a:endParaRPr>
          </a:p>
          <a:p>
            <a:pPr marL="457200" marR="0" lvl="0" indent="0" algn="l" rtl="0">
              <a:lnSpc>
                <a:spcPct val="100000"/>
              </a:lnSpc>
              <a:spcBef>
                <a:spcPts val="0"/>
              </a:spcBef>
              <a:spcAft>
                <a:spcPts val="0"/>
              </a:spcAft>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213" name="Google Shape;21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159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[Estimated time: 5 minutes]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Review/Discuss as a group</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Look-fors:</a:t>
            </a:r>
            <a:endParaRPr>
              <a:latin typeface="Trebuchet MS"/>
              <a:ea typeface="Trebuchet MS"/>
              <a:cs typeface="Trebuchet MS"/>
              <a:sym typeface="Trebuchet MS"/>
            </a:endParaRPr>
          </a:p>
          <a:p>
            <a:pPr marL="1371600" lvl="2"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When developing an opening/hook or the learning experiences, how does this design element connect the Four Pillars of BFI?</a:t>
            </a:r>
            <a:endParaRPr>
              <a:latin typeface="Trebuchet MS"/>
              <a:ea typeface="Trebuchet MS"/>
              <a:cs typeface="Trebuchet MS"/>
              <a:sym typeface="Trebuchet MS"/>
            </a:endParaRPr>
          </a:p>
          <a:p>
            <a:pPr marL="1371600" lvl="2"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How do the prompts encourage you to examine this design element through a culturally responsive and/or a social-emotional lens?</a:t>
            </a:r>
            <a:endParaRPr>
              <a:latin typeface="Trebuchet MS"/>
              <a:ea typeface="Trebuchet MS"/>
              <a:cs typeface="Trebuchet MS"/>
              <a:sym typeface="Trebuchet MS"/>
            </a:endParaRPr>
          </a:p>
          <a:p>
            <a:pPr marL="1371600" lvl="2"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How do the metacognitive reflection prompts allow you to examine how the design element effects the process of engaging students, increasing curiosity, stimulating student-generated questions, and evidence which shows the strategies impacted student learning, etc</a:t>
            </a:r>
            <a:endParaRPr>
              <a:latin typeface="Trebuchet MS"/>
              <a:ea typeface="Trebuchet MS"/>
              <a:cs typeface="Trebuchet MS"/>
              <a:sym typeface="Trebuchet MS"/>
            </a:endParaRPr>
          </a:p>
          <a:p>
            <a:pPr marL="0" marR="0" lvl="0" indent="0" algn="l" rtl="0">
              <a:lnSpc>
                <a:spcPct val="100000"/>
              </a:lnSpc>
              <a:spcBef>
                <a:spcPts val="0"/>
              </a:spcBef>
              <a:spcAft>
                <a:spcPts val="0"/>
              </a:spcAft>
              <a:buNone/>
            </a:pPr>
            <a:endParaRPr>
              <a:latin typeface="Trebuchet MS"/>
              <a:ea typeface="Trebuchet MS"/>
              <a:cs typeface="Trebuchet MS"/>
              <a:sym typeface="Trebuchet MS"/>
            </a:endParaRPr>
          </a:p>
        </p:txBody>
      </p:sp>
      <p:sp>
        <p:nvSpPr>
          <p:cNvPr id="223" name="Google Shape;22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454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5 minutes]</a:t>
            </a:r>
            <a:endParaRPr>
              <a:solidFill>
                <a:schemeClr val="lt1"/>
              </a:solidFill>
            </a:endParaRPr>
          </a:p>
          <a:p>
            <a:pPr marL="45720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Review/Discuss as group</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Look-fors</a:t>
            </a:r>
            <a:endParaRPr>
              <a:latin typeface="Trebuchet MS"/>
              <a:ea typeface="Trebuchet MS"/>
              <a:cs typeface="Trebuchet MS"/>
              <a:sym typeface="Trebuchet MS"/>
            </a:endParaRPr>
          </a:p>
          <a:p>
            <a:pPr marL="1371600" lvl="2"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When developing the lesson closure or the technological resources how does this design element connect the Four Pillars of BFI?</a:t>
            </a:r>
            <a:endParaRPr>
              <a:latin typeface="Trebuchet MS"/>
              <a:ea typeface="Trebuchet MS"/>
              <a:cs typeface="Trebuchet MS"/>
              <a:sym typeface="Trebuchet MS"/>
            </a:endParaRPr>
          </a:p>
          <a:p>
            <a:pPr marL="1371600" lvl="2"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How do the prompts encourage you to examine this design element through a culturally responsive and/or a social-emotional lens?</a:t>
            </a:r>
            <a:endParaRPr>
              <a:latin typeface="Trebuchet MS"/>
              <a:ea typeface="Trebuchet MS"/>
              <a:cs typeface="Trebuchet MS"/>
              <a:sym typeface="Trebuchet MS"/>
            </a:endParaRPr>
          </a:p>
          <a:p>
            <a:pPr marL="1371600" lvl="2"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How do the metacognitive reflection prompts allow you to examine how the design element effects the process of engaging students, increasing curiosity, stimulating student-generated questions, and evidence which shows the strategies impacted student learning, etc</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233" name="Google Shape;23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120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Trebuchet MS"/>
                <a:ea typeface="Trebuchet MS"/>
                <a:cs typeface="Trebuchet MS"/>
                <a:sym typeface="Trebuchet MS"/>
              </a:rPr>
              <a:t>[Estimated time: 5-7 minutes]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100">
                <a:latin typeface="Trebuchet MS"/>
                <a:ea typeface="Trebuchet MS"/>
                <a:cs typeface="Trebuchet MS"/>
                <a:sym typeface="Trebuchet MS"/>
              </a:rPr>
              <a:t>a.</a:t>
            </a:r>
            <a:r>
              <a:rPr lang="en-US" sz="700">
                <a:latin typeface="Times New Roman"/>
                <a:ea typeface="Times New Roman"/>
                <a:cs typeface="Times New Roman"/>
                <a:sym typeface="Times New Roman"/>
              </a:rPr>
              <a:t>   </a:t>
            </a:r>
            <a:r>
              <a:rPr lang="en-US" sz="1100">
                <a:latin typeface="Trebuchet MS"/>
                <a:ea typeface="Trebuchet MS"/>
                <a:cs typeface="Trebuchet MS"/>
                <a:sym typeface="Trebuchet MS"/>
              </a:rPr>
              <a:t>Read the following questions to educators. Give them 5-7 minutes to reflect and capture their thinking on the notecatcher. </a:t>
            </a:r>
            <a:endParaRPr sz="1100">
              <a:latin typeface="Trebuchet MS"/>
              <a:ea typeface="Trebuchet MS"/>
              <a:cs typeface="Trebuchet MS"/>
              <a:sym typeface="Trebuchet MS"/>
            </a:endParaRPr>
          </a:p>
          <a:p>
            <a:pPr marL="457200" lvl="0" indent="-298450" algn="l" rtl="0">
              <a:spcBef>
                <a:spcPts val="0"/>
              </a:spcBef>
              <a:spcAft>
                <a:spcPts val="0"/>
              </a:spcAft>
              <a:buSzPts val="1100"/>
              <a:buFont typeface="Trebuchet MS"/>
              <a:buAutoNum type="arabicPeriod"/>
            </a:pPr>
            <a:r>
              <a:rPr lang="en-US">
                <a:latin typeface="Trebuchet MS"/>
                <a:ea typeface="Trebuchet MS"/>
                <a:cs typeface="Trebuchet MS"/>
                <a:sym typeface="Trebuchet MS"/>
              </a:rPr>
              <a:t>How do you envision the post lesson reflection changing due to you reflecting while engaged in the planning/decision making process?</a:t>
            </a:r>
            <a:endParaRPr>
              <a:latin typeface="Trebuchet MS"/>
              <a:ea typeface="Trebuchet MS"/>
              <a:cs typeface="Trebuchet MS"/>
              <a:sym typeface="Trebuchet MS"/>
            </a:endParaRPr>
          </a:p>
          <a:p>
            <a:pPr marL="457200" lvl="0" indent="-298450" algn="l" rtl="0">
              <a:spcBef>
                <a:spcPts val="0"/>
              </a:spcBef>
              <a:spcAft>
                <a:spcPts val="0"/>
              </a:spcAft>
              <a:buSzPts val="1100"/>
              <a:buFont typeface="Trebuchet MS"/>
              <a:buAutoNum type="arabicPeriod"/>
            </a:pPr>
            <a:r>
              <a:rPr lang="en-US">
                <a:latin typeface="Trebuchet MS"/>
                <a:ea typeface="Trebuchet MS"/>
                <a:cs typeface="Trebuchet MS"/>
                <a:sym typeface="Trebuchet MS"/>
              </a:rPr>
              <a:t>How is this different from your current instructional planning practices? Tell them to consider the following as they answer question #2.</a:t>
            </a:r>
            <a:endParaRPr>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What practice do you need to modify to align to this method of planning?</a:t>
            </a:r>
            <a:endParaRPr>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What benefits does method of instructional planning provide?</a:t>
            </a:r>
            <a:endParaRPr>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What barriers present themselves in this method of instructional planning?</a:t>
            </a:r>
            <a:endParaRPr>
              <a:latin typeface="Trebuchet MS"/>
              <a:ea typeface="Trebuchet MS"/>
              <a:cs typeface="Trebuchet MS"/>
              <a:sym typeface="Trebuchet MS"/>
            </a:endParaRPr>
          </a:p>
          <a:p>
            <a:pPr marL="914400" lvl="1" indent="-317500" algn="l" rtl="0">
              <a:spcBef>
                <a:spcPts val="0"/>
              </a:spcBef>
              <a:spcAft>
                <a:spcPts val="0"/>
              </a:spcAft>
              <a:buClr>
                <a:schemeClr val="dk1"/>
              </a:buClr>
              <a:buSzPts val="1400"/>
              <a:buFont typeface="Trebuchet MS"/>
              <a:buChar char="○"/>
            </a:pPr>
            <a:r>
              <a:rPr lang="en-US">
                <a:latin typeface="Trebuchet MS"/>
                <a:ea typeface="Trebuchet MS"/>
                <a:cs typeface="Trebuchet MS"/>
                <a:sym typeface="Trebuchet MS"/>
              </a:rPr>
              <a:t>How would you overcome these barriers?</a:t>
            </a:r>
            <a:endParaRPr>
              <a:latin typeface="Trebuchet MS"/>
              <a:ea typeface="Trebuchet MS"/>
              <a:cs typeface="Trebuchet MS"/>
              <a:sym typeface="Trebuchet MS"/>
            </a:endParaRPr>
          </a:p>
          <a:p>
            <a:pPr marL="0" lvl="0" indent="0" algn="l" rtl="0">
              <a:spcBef>
                <a:spcPts val="0"/>
              </a:spcBef>
              <a:spcAft>
                <a:spcPts val="0"/>
              </a:spcAft>
              <a:buClr>
                <a:schemeClr val="dk1"/>
              </a:buClr>
              <a:buSzPts val="1400"/>
              <a:buFont typeface="Arial"/>
              <a:buNone/>
            </a:pPr>
            <a:endParaRPr>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p:txBody>
      </p:sp>
      <p:sp>
        <p:nvSpPr>
          <p:cNvPr id="243" name="Google Shape;24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8402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Google Shape;17;p2"/>
          <p:cNvSpPr txBox="1">
            <a:spLocks noGrp="1"/>
          </p:cNvSpPr>
          <p:nvPr>
            <p:ph type="ctrTitle"/>
          </p:nvPr>
        </p:nvSpPr>
        <p:spPr>
          <a:xfrm>
            <a:off x="685800" y="3355923"/>
            <a:ext cx="7772400" cy="1526927"/>
          </a:xfrm>
          <a:prstGeom prst="rect">
            <a:avLst/>
          </a:prstGeom>
          <a:noFill/>
          <a:ln>
            <a:noFill/>
          </a:ln>
        </p:spPr>
        <p:txBody>
          <a:bodyPr spcFirstLastPara="1" wrap="square" lIns="0" tIns="0" rIns="0" bIns="0" anchor="t" anchorCtr="0"/>
          <a:lstStyle>
            <a:lvl1pPr marR="0" lvl="0" algn="ctr">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143000" y="5093063"/>
            <a:ext cx="6858000" cy="443429"/>
          </a:xfrm>
          <a:prstGeom prst="rect">
            <a:avLst/>
          </a:prstGeom>
          <a:noFill/>
          <a:ln>
            <a:noFill/>
          </a:ln>
        </p:spPr>
        <p:txBody>
          <a:bodyPr spcFirstLastPara="1" wrap="square" lIns="91425" tIns="45700" rIns="91425" bIns="45700" anchor="t" anchorCtr="0"/>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11"/>
          <p:cNvSpPr txBox="1"/>
          <p:nvPr/>
        </p:nvSpPr>
        <p:spPr>
          <a:xfrm>
            <a:off x="-8330" y="6602864"/>
            <a:ext cx="2895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pic>
        <p:nvPicPr>
          <p:cNvPr id="76" name="Google Shape;76;p1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77" name="Google Shape;77;p15"/>
          <p:cNvSpPr txBox="1">
            <a:spLocks noGrp="1"/>
          </p:cNvSpPr>
          <p:nvPr>
            <p:ph type="ctrTitle"/>
          </p:nvPr>
        </p:nvSpPr>
        <p:spPr>
          <a:xfrm>
            <a:off x="685800" y="3355923"/>
            <a:ext cx="7772400" cy="1527000"/>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8" name="Google Shape;78;p15"/>
          <p:cNvSpPr txBox="1">
            <a:spLocks noGrp="1"/>
          </p:cNvSpPr>
          <p:nvPr>
            <p:ph type="subTitle" idx="1"/>
          </p:nvPr>
        </p:nvSpPr>
        <p:spPr>
          <a:xfrm>
            <a:off x="1143000" y="5093063"/>
            <a:ext cx="6858000" cy="443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0" name="Google Shape;80;p15" title="Colorado Department of Education logo"/>
          <p:cNvPicPr preferRelativeResize="0"/>
          <p:nvPr/>
        </p:nvPicPr>
        <p:blipFill rotWithShape="1">
          <a:blip r:embed="rId3">
            <a:alphaModFix/>
          </a:blip>
          <a:srcRect/>
          <a:stretch/>
        </p:blipFill>
        <p:spPr>
          <a:xfrm>
            <a:off x="2326382" y="1746979"/>
            <a:ext cx="4491234" cy="8190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81"/>
        <p:cNvGrpSpPr/>
        <p:nvPr/>
      </p:nvGrpSpPr>
      <p:grpSpPr>
        <a:xfrm>
          <a:off x="0" y="0"/>
          <a:ext cx="0" cy="0"/>
          <a:chOff x="0" y="0"/>
          <a:chExt cx="0" cy="0"/>
        </a:xfrm>
      </p:grpSpPr>
      <p:pic>
        <p:nvPicPr>
          <p:cNvPr id="82" name="Google Shape;82;p16"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3" name="Google Shape;83;p16"/>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4" name="Google Shape;84;p16"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85" name="Google Shape;85;p16"/>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86"/>
        <p:cNvGrpSpPr/>
        <p:nvPr/>
      </p:nvGrpSpPr>
      <p:grpSpPr>
        <a:xfrm>
          <a:off x="0" y="0"/>
          <a:ext cx="0" cy="0"/>
          <a:chOff x="0" y="0"/>
          <a:chExt cx="0" cy="0"/>
        </a:xfrm>
      </p:grpSpPr>
      <p:pic>
        <p:nvPicPr>
          <p:cNvPr id="87" name="Google Shape;87;p17"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88" name="Google Shape;88;p17"/>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9" name="Google Shape;89;p17"/>
          <p:cNvSpPr txBox="1">
            <a:spLocks noGrp="1"/>
          </p:cNvSpPr>
          <p:nvPr>
            <p:ph type="body" idx="1"/>
          </p:nvPr>
        </p:nvSpPr>
        <p:spPr>
          <a:xfrm>
            <a:off x="628650" y="1463040"/>
            <a:ext cx="78867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7"/>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1" name="Google Shape;91;p17"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2"/>
        <p:cNvGrpSpPr/>
        <p:nvPr/>
      </p:nvGrpSpPr>
      <p:grpSpPr>
        <a:xfrm>
          <a:off x="0" y="0"/>
          <a:ext cx="0" cy="0"/>
          <a:chOff x="0" y="0"/>
          <a:chExt cx="0" cy="0"/>
        </a:xfrm>
      </p:grpSpPr>
      <p:sp>
        <p:nvSpPr>
          <p:cNvPr id="93" name="Google Shape;93;p18"/>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 name="Google Shape;94;p18"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95" name="Google Shape;95;p18"/>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6" name="Google Shape;96;p18"/>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7" name="Google Shape;97;p18"/>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Google Shape;98;p18"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99"/>
        <p:cNvGrpSpPr/>
        <p:nvPr/>
      </p:nvGrpSpPr>
      <p:grpSpPr>
        <a:xfrm>
          <a:off x="0" y="0"/>
          <a:ext cx="0" cy="0"/>
          <a:chOff x="0" y="0"/>
          <a:chExt cx="0" cy="0"/>
        </a:xfrm>
      </p:grpSpPr>
      <p:pic>
        <p:nvPicPr>
          <p:cNvPr id="100" name="Google Shape;100;p19"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1" name="Google Shape;101;p19"/>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02" name="Google Shape;102;p19"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03" name="Google Shape;103;p19"/>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104"/>
        <p:cNvGrpSpPr/>
        <p:nvPr/>
      </p:nvGrpSpPr>
      <p:grpSpPr>
        <a:xfrm>
          <a:off x="0" y="0"/>
          <a:ext cx="0" cy="0"/>
          <a:chOff x="0" y="0"/>
          <a:chExt cx="0" cy="0"/>
        </a:xfrm>
      </p:grpSpPr>
      <p:pic>
        <p:nvPicPr>
          <p:cNvPr id="105" name="Google Shape;105;p20"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6" name="Google Shape;106;p20"/>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07" name="Google Shape;107;p2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08" name="Google Shape;108;p20"/>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9"/>
        <p:cNvGrpSpPr/>
        <p:nvPr/>
      </p:nvGrpSpPr>
      <p:grpSpPr>
        <a:xfrm>
          <a:off x="0" y="0"/>
          <a:ext cx="0" cy="0"/>
          <a:chOff x="0" y="0"/>
          <a:chExt cx="0" cy="0"/>
        </a:xfrm>
      </p:grpSpPr>
      <p:pic>
        <p:nvPicPr>
          <p:cNvPr id="110" name="Google Shape;110;p21"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1" name="Google Shape;111;p21"/>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21"/>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13" name="Google Shape;113;p21"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1"/>
        <p:cNvGrpSpPr/>
        <p:nvPr/>
      </p:nvGrpSpPr>
      <p:grpSpPr>
        <a:xfrm>
          <a:off x="0" y="0"/>
          <a:ext cx="0" cy="0"/>
          <a:chOff x="0" y="0"/>
          <a:chExt cx="0" cy="0"/>
        </a:xfrm>
      </p:grpSpPr>
      <p:pic>
        <p:nvPicPr>
          <p:cNvPr id="22" name="Google Shape;22;p3"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3" name="Google Shape;23;p3"/>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3"/>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6" name="Google Shape;26;p3"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114"/>
        <p:cNvGrpSpPr/>
        <p:nvPr/>
      </p:nvGrpSpPr>
      <p:grpSpPr>
        <a:xfrm>
          <a:off x="0" y="0"/>
          <a:ext cx="0" cy="0"/>
          <a:chOff x="0" y="0"/>
          <a:chExt cx="0" cy="0"/>
        </a:xfrm>
      </p:grpSpPr>
      <p:sp>
        <p:nvSpPr>
          <p:cNvPr id="115" name="Google Shape;115;p22"/>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11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7"/>
        <p:cNvGrpSpPr/>
        <p:nvPr/>
      </p:nvGrpSpPr>
      <p:grpSpPr>
        <a:xfrm>
          <a:off x="0" y="0"/>
          <a:ext cx="0" cy="0"/>
          <a:chOff x="0" y="0"/>
          <a:chExt cx="0" cy="0"/>
        </a:xfrm>
      </p:grpSpPr>
      <p:sp>
        <p:nvSpPr>
          <p:cNvPr id="118" name="Google Shape;118;p2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0" name="Google Shape;120;p24"/>
          <p:cNvSpPr txBox="1"/>
          <p:nvPr/>
        </p:nvSpPr>
        <p:spPr>
          <a:xfrm>
            <a:off x="-8330" y="6602864"/>
            <a:ext cx="2895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1"/>
        <p:cNvGrpSpPr/>
        <p:nvPr/>
      </p:nvGrpSpPr>
      <p:grpSpPr>
        <a:xfrm>
          <a:off x="0" y="0"/>
          <a:ext cx="0" cy="0"/>
          <a:chOff x="0" y="0"/>
          <a:chExt cx="0" cy="0"/>
        </a:xfrm>
      </p:grpSpPr>
      <p:sp>
        <p:nvSpPr>
          <p:cNvPr id="122" name="Google Shape;122;p25"/>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6" name="Google Shape;126;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27"/>
        <p:cNvGrpSpPr/>
        <p:nvPr/>
      </p:nvGrpSpPr>
      <p:grpSpPr>
        <a:xfrm>
          <a:off x="0" y="0"/>
          <a:ext cx="0" cy="0"/>
          <a:chOff x="0" y="0"/>
          <a:chExt cx="0" cy="0"/>
        </a:xfrm>
      </p:grpSpPr>
      <p:pic>
        <p:nvPicPr>
          <p:cNvPr id="28" name="Google Shape;28;p4"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 name="Google Shape;29;p4"/>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0" name="Google Shape;30;p4"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31" name="Google Shape;31;p4"/>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5" name="Google Shape;35;p5"/>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6" name="Google Shape;36;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marR="0" lvl="0" indent="-228600" algn="l">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Google Shape;38;p5"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6"/>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2" name="Google Shape;42;p6"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3" name="Google Shape;43;p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47" name="Google Shape;47;p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8" name="Google Shape;48;p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53" name="Google Shape;53;p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1" name="Google Shape;71;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27"/>
          <p:cNvGrpSpPr/>
          <p:nvPr/>
        </p:nvGrpSpPr>
        <p:grpSpPr>
          <a:xfrm>
            <a:off x="-19330" y="0"/>
            <a:ext cx="1433609" cy="1433609"/>
            <a:chOff x="87840" y="134578"/>
            <a:chExt cx="1433609" cy="1433609"/>
          </a:xfrm>
        </p:grpSpPr>
        <p:sp>
          <p:nvSpPr>
            <p:cNvPr id="138" name="Google Shape;138;p27"/>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9" name="Google Shape;139;p2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40" name="Google Shape;140;p27"/>
          <p:cNvSpPr txBox="1"/>
          <p:nvPr/>
        </p:nvSpPr>
        <p:spPr>
          <a:xfrm>
            <a:off x="467300" y="2898025"/>
            <a:ext cx="8364900" cy="133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000" b="0" i="0" u="none" strike="noStrike" cap="none">
                <a:solidFill>
                  <a:schemeClr val="dk1"/>
                </a:solidFill>
                <a:latin typeface="Trebuchet MS"/>
                <a:ea typeface="Trebuchet MS"/>
                <a:cs typeface="Trebuchet MS"/>
                <a:sym typeface="Trebuchet MS"/>
              </a:rPr>
              <a:t>Module 16: </a:t>
            </a:r>
            <a:endParaRPr sz="4000" b="0" i="0" u="none" strike="noStrike" cap="none">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4800"/>
              <a:buFont typeface="Arial"/>
              <a:buNone/>
            </a:pPr>
            <a:r>
              <a:rPr lang="en-US" sz="4000">
                <a:solidFill>
                  <a:schemeClr val="dk1"/>
                </a:solidFill>
                <a:latin typeface="Trebuchet MS"/>
                <a:ea typeface="Trebuchet MS"/>
                <a:cs typeface="Trebuchet MS"/>
                <a:sym typeface="Trebuchet MS"/>
              </a:rPr>
              <a:t>Implementing and Reflecting on</a:t>
            </a:r>
            <a:endParaRPr sz="4000">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4800"/>
              <a:buFont typeface="Arial"/>
              <a:buNone/>
            </a:pPr>
            <a:r>
              <a:rPr lang="en-US" sz="4000">
                <a:solidFill>
                  <a:schemeClr val="dk1"/>
                </a:solidFill>
                <a:latin typeface="Trebuchet MS"/>
                <a:ea typeface="Trebuchet MS"/>
                <a:cs typeface="Trebuchet MS"/>
                <a:sym typeface="Trebuchet MS"/>
              </a:rPr>
              <a:t>Best, First Instruction</a:t>
            </a:r>
            <a:endParaRPr sz="4000" b="0" i="0" u="none" strike="noStrike" cap="none">
              <a:solidFill>
                <a:srgbClr val="000000"/>
              </a:solidFill>
              <a:latin typeface="Trebuchet MS"/>
              <a:ea typeface="Trebuchet MS"/>
              <a:cs typeface="Trebuchet MS"/>
              <a:sym typeface="Trebuchet MS"/>
            </a:endParaRPr>
          </a:p>
        </p:txBody>
      </p:sp>
      <p:sp>
        <p:nvSpPr>
          <p:cNvPr id="141" name="Google Shape;141;p27"/>
          <p:cNvSpPr txBox="1"/>
          <p:nvPr/>
        </p:nvSpPr>
        <p:spPr>
          <a:xfrm>
            <a:off x="795675" y="4796000"/>
            <a:ext cx="7821900" cy="163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400" i="0" u="none" strike="noStrike" cap="none">
                <a:solidFill>
                  <a:srgbClr val="595959"/>
                </a:solidFill>
                <a:latin typeface="Trebuchet MS"/>
                <a:ea typeface="Trebuchet MS"/>
                <a:cs typeface="Trebuchet MS"/>
                <a:sym typeface="Trebuchet MS"/>
              </a:rPr>
              <a:t>Best, First Instruction </a:t>
            </a:r>
            <a:endParaRPr sz="2400">
              <a:solidFill>
                <a:srgbClr val="595959"/>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800"/>
              <a:buFont typeface="Arial"/>
              <a:buNone/>
            </a:pPr>
            <a:r>
              <a:rPr lang="en-US" sz="2400" i="0" u="none" strike="noStrike" cap="none">
                <a:solidFill>
                  <a:srgbClr val="595959"/>
                </a:solidFill>
                <a:latin typeface="Trebuchet MS"/>
                <a:ea typeface="Trebuchet MS"/>
                <a:cs typeface="Trebuchet MS"/>
                <a:sym typeface="Trebuchet MS"/>
              </a:rPr>
              <a:t>Part II</a:t>
            </a:r>
            <a:endParaRPr sz="2400" i="0" u="none" strike="noStrike" cap="none">
              <a:solidFill>
                <a:srgbClr val="595959"/>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1464675" y="76200"/>
            <a:ext cx="7020300" cy="1189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Activity: Understanding the Process Guide</a:t>
            </a:r>
            <a:endParaRPr sz="3600" i="0" u="none" strike="noStrike" cap="none">
              <a:solidFill>
                <a:srgbClr val="000000"/>
              </a:solidFill>
              <a:latin typeface="Trebuchet MS"/>
              <a:ea typeface="Trebuchet MS"/>
              <a:cs typeface="Trebuchet MS"/>
              <a:sym typeface="Trebuchet MS"/>
            </a:endParaRPr>
          </a:p>
        </p:txBody>
      </p:sp>
      <p:grpSp>
        <p:nvGrpSpPr>
          <p:cNvPr id="256" name="Google Shape;256;p36"/>
          <p:cNvGrpSpPr/>
          <p:nvPr/>
        </p:nvGrpSpPr>
        <p:grpSpPr>
          <a:xfrm>
            <a:off x="-19330" y="0"/>
            <a:ext cx="1433700" cy="1433700"/>
            <a:chOff x="87840" y="134578"/>
            <a:chExt cx="1433700" cy="1433700"/>
          </a:xfrm>
        </p:grpSpPr>
        <p:sp>
          <p:nvSpPr>
            <p:cNvPr id="257" name="Google Shape;257;p36"/>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8" name="Google Shape;258;p36"/>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59" name="Google Shape;259;p36"/>
          <p:cNvSpPr txBox="1"/>
          <p:nvPr/>
        </p:nvSpPr>
        <p:spPr>
          <a:xfrm>
            <a:off x="2266950" y="1371670"/>
            <a:ext cx="657225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Gaps: Content and skills described by the standards that are </a:t>
            </a:r>
            <a:r>
              <a:rPr lang="en-US" sz="2800" b="0" i="1" u="none" strike="noStrike" cap="none">
                <a:solidFill>
                  <a:schemeClr val="lt1"/>
                </a:solidFill>
                <a:latin typeface="Calibri"/>
                <a:ea typeface="Calibri"/>
                <a:cs typeface="Calibri"/>
                <a:sym typeface="Calibri"/>
              </a:rPr>
              <a:t>underrepresented</a:t>
            </a:r>
            <a:r>
              <a:rPr lang="en-US" sz="2800" b="0" i="0" u="none" strike="noStrike" cap="none">
                <a:solidFill>
                  <a:schemeClr val="lt1"/>
                </a:solidFill>
                <a:latin typeface="Calibri"/>
                <a:ea typeface="Calibri"/>
                <a:cs typeface="Calibri"/>
                <a:sym typeface="Calibri"/>
              </a:rPr>
              <a:t> in your curriculum</a:t>
            </a:r>
            <a:endParaRPr sz="1400" b="0" i="0" u="none" strike="noStrike" cap="none">
              <a:solidFill>
                <a:srgbClr val="000000"/>
              </a:solidFill>
              <a:latin typeface="Arial"/>
              <a:ea typeface="Arial"/>
              <a:cs typeface="Arial"/>
              <a:sym typeface="Arial"/>
            </a:endParaRPr>
          </a:p>
        </p:txBody>
      </p:sp>
      <p:sp>
        <p:nvSpPr>
          <p:cNvPr id="260" name="Google Shape;260;p36"/>
          <p:cNvSpPr txBox="1"/>
          <p:nvPr/>
        </p:nvSpPr>
        <p:spPr>
          <a:xfrm>
            <a:off x="595800" y="1636173"/>
            <a:ext cx="8354400" cy="457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Form groups of 3-5.</a:t>
            </a:r>
            <a:endParaRPr>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Each group takes 1 page of the </a:t>
            </a:r>
            <a:r>
              <a:rPr lang="en-US" sz="2400" i="1">
                <a:latin typeface="Trebuchet MS"/>
                <a:ea typeface="Trebuchet MS"/>
                <a:cs typeface="Trebuchet MS"/>
                <a:sym typeface="Trebuchet MS"/>
              </a:rPr>
              <a:t>Instructional</a:t>
            </a:r>
            <a:r>
              <a:rPr lang="en-US" sz="2400" i="1" u="none" strike="noStrike" cap="none">
                <a:solidFill>
                  <a:srgbClr val="000000"/>
                </a:solidFill>
                <a:latin typeface="Trebuchet MS"/>
                <a:ea typeface="Trebuchet MS"/>
                <a:cs typeface="Trebuchet MS"/>
                <a:sym typeface="Trebuchet MS"/>
              </a:rPr>
              <a:t> </a:t>
            </a:r>
            <a:r>
              <a:rPr lang="en-US" sz="2400" i="1">
                <a:latin typeface="Trebuchet MS"/>
                <a:ea typeface="Trebuchet MS"/>
                <a:cs typeface="Trebuchet MS"/>
                <a:sym typeface="Trebuchet MS"/>
              </a:rPr>
              <a:t>P</a:t>
            </a:r>
            <a:r>
              <a:rPr lang="en-US" sz="2400" i="1" u="none" strike="noStrike" cap="none">
                <a:solidFill>
                  <a:srgbClr val="000000"/>
                </a:solidFill>
                <a:latin typeface="Trebuchet MS"/>
                <a:ea typeface="Trebuchet MS"/>
                <a:cs typeface="Trebuchet MS"/>
                <a:sym typeface="Trebuchet MS"/>
              </a:rPr>
              <a:t>lanning </a:t>
            </a:r>
            <a:r>
              <a:rPr lang="en-US" sz="2400" i="1">
                <a:latin typeface="Trebuchet MS"/>
                <a:ea typeface="Trebuchet MS"/>
                <a:cs typeface="Trebuchet MS"/>
                <a:sym typeface="Trebuchet MS"/>
              </a:rPr>
              <a:t>P</a:t>
            </a:r>
            <a:r>
              <a:rPr lang="en-US" sz="2400" i="1" u="none" strike="noStrike" cap="none">
                <a:solidFill>
                  <a:srgbClr val="000000"/>
                </a:solidFill>
                <a:latin typeface="Trebuchet MS"/>
                <a:ea typeface="Trebuchet MS"/>
                <a:cs typeface="Trebuchet MS"/>
                <a:sym typeface="Trebuchet MS"/>
              </a:rPr>
              <a:t>rocess </a:t>
            </a:r>
            <a:r>
              <a:rPr lang="en-US" sz="2400" i="1">
                <a:latin typeface="Trebuchet MS"/>
                <a:ea typeface="Trebuchet MS"/>
                <a:cs typeface="Trebuchet MS"/>
                <a:sym typeface="Trebuchet MS"/>
              </a:rPr>
              <a:t>G</a:t>
            </a:r>
            <a:r>
              <a:rPr lang="en-US" sz="2400" i="1" u="none" strike="noStrike" cap="none">
                <a:solidFill>
                  <a:srgbClr val="000000"/>
                </a:solidFill>
                <a:latin typeface="Trebuchet MS"/>
                <a:ea typeface="Trebuchet MS"/>
                <a:cs typeface="Trebuchet MS"/>
                <a:sym typeface="Trebuchet MS"/>
              </a:rPr>
              <a:t>uide.</a:t>
            </a:r>
            <a:endParaRPr i="1">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Each group reads and discusses each column on their page of the guide.</a:t>
            </a:r>
            <a:endParaRPr>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When each group is finished with their discussion, they share their understandings within th</a:t>
            </a:r>
            <a:r>
              <a:rPr lang="en-US" sz="2400">
                <a:latin typeface="Trebuchet MS"/>
                <a:ea typeface="Trebuchet MS"/>
                <a:cs typeface="Trebuchet MS"/>
                <a:sym typeface="Trebuchet MS"/>
              </a:rPr>
              <a:t>eir </a:t>
            </a:r>
            <a:r>
              <a:rPr lang="en-US" sz="2400" i="0" u="none" strike="noStrike" cap="none">
                <a:solidFill>
                  <a:srgbClr val="000000"/>
                </a:solidFill>
                <a:latin typeface="Trebuchet MS"/>
                <a:ea typeface="Trebuchet MS"/>
                <a:cs typeface="Trebuchet MS"/>
                <a:sym typeface="Trebuchet MS"/>
              </a:rPr>
              <a:t>group.</a:t>
            </a:r>
            <a:endParaRPr>
              <a:latin typeface="Trebuchet MS"/>
              <a:ea typeface="Trebuchet MS"/>
              <a:cs typeface="Trebuchet MS"/>
              <a:sym typeface="Trebuchet MS"/>
            </a:endParaRPr>
          </a:p>
          <a:p>
            <a:pPr marL="342900" marR="0" lvl="0" indent="-34290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As a reflection of this activity, the </a:t>
            </a:r>
            <a:r>
              <a:rPr lang="en-US" sz="2400">
                <a:latin typeface="Trebuchet MS"/>
                <a:ea typeface="Trebuchet MS"/>
                <a:cs typeface="Trebuchet MS"/>
                <a:sym typeface="Trebuchet MS"/>
              </a:rPr>
              <a:t>small</a:t>
            </a:r>
            <a:r>
              <a:rPr lang="en-US" sz="2400" i="0" u="none" strike="noStrike" cap="none">
                <a:solidFill>
                  <a:srgbClr val="000000"/>
                </a:solidFill>
                <a:latin typeface="Trebuchet MS"/>
                <a:ea typeface="Trebuchet MS"/>
                <a:cs typeface="Trebuchet MS"/>
                <a:sym typeface="Trebuchet MS"/>
              </a:rPr>
              <a:t> groups</a:t>
            </a:r>
            <a:r>
              <a:rPr lang="en-US" sz="2400">
                <a:latin typeface="Trebuchet MS"/>
                <a:ea typeface="Trebuchet MS"/>
                <a:cs typeface="Trebuchet MS"/>
                <a:sym typeface="Trebuchet MS"/>
              </a:rPr>
              <a:t> discuss how this process guide highlights the elements of BFI?</a:t>
            </a:r>
            <a:endParaRPr sz="2400">
              <a:latin typeface="Trebuchet MS"/>
              <a:ea typeface="Trebuchet MS"/>
              <a:cs typeface="Trebuchet MS"/>
              <a:sym typeface="Trebuchet MS"/>
            </a:endParaRPr>
          </a:p>
          <a:p>
            <a:pPr marL="342900" marR="0" lvl="0" indent="-342900" algn="l" rtl="0">
              <a:lnSpc>
                <a:spcPct val="100000"/>
              </a:lnSpc>
              <a:spcBef>
                <a:spcPts val="0"/>
              </a:spcBef>
              <a:spcAft>
                <a:spcPts val="0"/>
              </a:spcAft>
              <a:buSzPts val="2400"/>
              <a:buFont typeface="Trebuchet MS"/>
              <a:buChar char="•"/>
            </a:pPr>
            <a:r>
              <a:rPr lang="en-US" sz="2400">
                <a:latin typeface="Trebuchet MS"/>
                <a:ea typeface="Trebuchet MS"/>
                <a:cs typeface="Trebuchet MS"/>
                <a:sym typeface="Trebuchet MS"/>
              </a:rPr>
              <a:t>How does the process guide illuminate the thinking that goes into planning for BFI?</a:t>
            </a:r>
            <a:endParaRPr sz="2400">
              <a:latin typeface="Trebuchet MS"/>
              <a:ea typeface="Trebuchet MS"/>
              <a:cs typeface="Trebuchet MS"/>
              <a:sym typeface="Trebuchet MS"/>
            </a:endParaRPr>
          </a:p>
          <a:p>
            <a:pPr marL="285750" marR="0" lvl="0" indent="-19685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1464675" y="321050"/>
            <a:ext cx="70203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Post-Reading Questions</a:t>
            </a:r>
            <a:endParaRPr sz="3600" i="0" u="none" strike="noStrike" cap="none">
              <a:solidFill>
                <a:srgbClr val="000000"/>
              </a:solidFill>
              <a:latin typeface="Trebuchet MS"/>
              <a:ea typeface="Trebuchet MS"/>
              <a:cs typeface="Trebuchet MS"/>
              <a:sym typeface="Trebuchet MS"/>
            </a:endParaRPr>
          </a:p>
        </p:txBody>
      </p:sp>
      <p:grpSp>
        <p:nvGrpSpPr>
          <p:cNvPr id="266" name="Google Shape;266;p37"/>
          <p:cNvGrpSpPr/>
          <p:nvPr/>
        </p:nvGrpSpPr>
        <p:grpSpPr>
          <a:xfrm>
            <a:off x="-19330" y="0"/>
            <a:ext cx="1433700" cy="1433700"/>
            <a:chOff x="87840" y="134578"/>
            <a:chExt cx="1433700" cy="1433700"/>
          </a:xfrm>
        </p:grpSpPr>
        <p:sp>
          <p:nvSpPr>
            <p:cNvPr id="267" name="Google Shape;267;p37"/>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68" name="Google Shape;268;p3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69" name="Google Shape;269;p37"/>
          <p:cNvSpPr txBox="1"/>
          <p:nvPr/>
        </p:nvSpPr>
        <p:spPr>
          <a:xfrm>
            <a:off x="180100" y="1433700"/>
            <a:ext cx="8783700" cy="533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a:latin typeface="Trebuchet MS"/>
                <a:ea typeface="Trebuchet MS"/>
                <a:cs typeface="Trebuchet MS"/>
                <a:sym typeface="Trebuchet MS"/>
              </a:rPr>
              <a:t>As a whole group share</a:t>
            </a:r>
            <a:r>
              <a:rPr lang="en-US" sz="2400" i="0" u="none" strike="noStrike" cap="none">
                <a:solidFill>
                  <a:srgbClr val="000000"/>
                </a:solidFill>
                <a:latin typeface="Trebuchet MS"/>
                <a:ea typeface="Trebuchet MS"/>
                <a:cs typeface="Trebuchet MS"/>
                <a:sym typeface="Trebuchet MS"/>
              </a:rPr>
              <a:t> ideas</a:t>
            </a:r>
            <a:r>
              <a:rPr lang="en-US" sz="2400">
                <a:latin typeface="Trebuchet MS"/>
                <a:ea typeface="Trebuchet MS"/>
                <a:cs typeface="Trebuchet MS"/>
                <a:sym typeface="Trebuchet MS"/>
              </a:rPr>
              <a:t> and </a:t>
            </a:r>
            <a:r>
              <a:rPr lang="en-US" sz="2400" i="0" u="none" strike="noStrike" cap="none">
                <a:solidFill>
                  <a:srgbClr val="000000"/>
                </a:solidFill>
                <a:latin typeface="Trebuchet MS"/>
                <a:ea typeface="Trebuchet MS"/>
                <a:cs typeface="Trebuchet MS"/>
                <a:sym typeface="Trebuchet MS"/>
              </a:rPr>
              <a:t>answer the questions below</a:t>
            </a:r>
            <a:r>
              <a:rPr lang="en-US" sz="2400">
                <a:latin typeface="Trebuchet MS"/>
                <a:ea typeface="Trebuchet MS"/>
                <a:cs typeface="Trebuchet MS"/>
                <a:sym typeface="Trebuchet MS"/>
              </a:rPr>
              <a:t>:</a:t>
            </a:r>
            <a:endParaRPr>
              <a:latin typeface="Trebuchet MS"/>
              <a:ea typeface="Trebuchet MS"/>
              <a:cs typeface="Trebuchet MS"/>
              <a:sym typeface="Trebuchet MS"/>
            </a:endParaRPr>
          </a:p>
          <a:p>
            <a:pPr marL="0" marR="0" lvl="0" indent="0" algn="l" rtl="0">
              <a:lnSpc>
                <a:spcPct val="100000"/>
              </a:lnSpc>
              <a:spcBef>
                <a:spcPts val="0"/>
              </a:spcBef>
              <a:spcAft>
                <a:spcPts val="0"/>
              </a:spcAft>
              <a:buNone/>
            </a:pPr>
            <a:endParaRPr>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US" sz="2400">
                <a:solidFill>
                  <a:schemeClr val="dk1"/>
                </a:solidFill>
                <a:latin typeface="Trebuchet MS"/>
                <a:ea typeface="Trebuchet MS"/>
                <a:cs typeface="Trebuchet MS"/>
                <a:sym typeface="Trebuchet MS"/>
              </a:rPr>
              <a:t>How does this guide consider student learning and skill building before the planning takes place?</a:t>
            </a:r>
            <a:endParaRPr sz="2400">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How does this guide help you reflect on your planning process?</a:t>
            </a:r>
            <a:endParaRPr sz="2400">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How does this planning guide help to align with the standards?</a:t>
            </a:r>
            <a:endParaRPr>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How might you use this tool next to your current planning tool?  Would this be a beneficial practice to help you better plan your lessons?  Why, or why not?</a:t>
            </a:r>
            <a:endParaRPr sz="2400" i="0" u="none" strike="noStrike" cap="none">
              <a:solidFill>
                <a:srgbClr val="000000"/>
              </a:solidFill>
              <a:latin typeface="Trebuchet MS"/>
              <a:ea typeface="Trebuchet MS"/>
              <a:cs typeface="Trebuchet MS"/>
              <a:sym typeface="Trebuchet MS"/>
            </a:endParaRPr>
          </a:p>
          <a:p>
            <a:pPr marL="457200" lvl="0" indent="-381000" algn="l" rtl="0">
              <a:spcBef>
                <a:spcPts val="0"/>
              </a:spcBef>
              <a:spcAft>
                <a:spcPts val="0"/>
              </a:spcAft>
              <a:buSzPts val="2400"/>
              <a:buFont typeface="Trebuchet MS"/>
              <a:buChar char="•"/>
            </a:pPr>
            <a:r>
              <a:rPr lang="en-US" sz="2400">
                <a:solidFill>
                  <a:schemeClr val="dk1"/>
                </a:solidFill>
                <a:latin typeface="Trebuchet MS"/>
                <a:ea typeface="Trebuchet MS"/>
                <a:cs typeface="Trebuchet MS"/>
                <a:sym typeface="Trebuchet MS"/>
              </a:rPr>
              <a:t>Are there any columns/sections that are more confusing? Why?</a:t>
            </a:r>
            <a:endParaRPr sz="2400">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8"/>
          <p:cNvSpPr txBox="1">
            <a:spLocks noGrp="1"/>
          </p:cNvSpPr>
          <p:nvPr>
            <p:ph type="title"/>
          </p:nvPr>
        </p:nvSpPr>
        <p:spPr>
          <a:xfrm>
            <a:off x="1414385" y="361795"/>
            <a:ext cx="69252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a:latin typeface="Trebuchet MS"/>
                <a:ea typeface="Trebuchet MS"/>
                <a:cs typeface="Trebuchet MS"/>
                <a:sym typeface="Trebuchet MS"/>
              </a:rPr>
              <a:t>Tips</a:t>
            </a:r>
            <a:endParaRPr/>
          </a:p>
        </p:txBody>
      </p:sp>
      <p:grpSp>
        <p:nvGrpSpPr>
          <p:cNvPr id="276" name="Google Shape;276;p38"/>
          <p:cNvGrpSpPr/>
          <p:nvPr/>
        </p:nvGrpSpPr>
        <p:grpSpPr>
          <a:xfrm>
            <a:off x="-19330" y="0"/>
            <a:ext cx="1433700" cy="1433700"/>
            <a:chOff x="87840" y="134578"/>
            <a:chExt cx="1433700" cy="1433700"/>
          </a:xfrm>
        </p:grpSpPr>
        <p:sp>
          <p:nvSpPr>
            <p:cNvPr id="277" name="Google Shape;277;p3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8" name="Google Shape;278;p3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79" name="Google Shape;279;p38"/>
          <p:cNvSpPr txBox="1">
            <a:spLocks noGrp="1"/>
          </p:cNvSpPr>
          <p:nvPr>
            <p:ph type="body" idx="1"/>
          </p:nvPr>
        </p:nvSpPr>
        <p:spPr>
          <a:xfrm>
            <a:off x="162725" y="1192975"/>
            <a:ext cx="8185500" cy="5158500"/>
          </a:xfrm>
          <a:prstGeom prst="rect">
            <a:avLst/>
          </a:prstGeom>
          <a:noFill/>
          <a:ln>
            <a:noFill/>
          </a:ln>
        </p:spPr>
        <p:txBody>
          <a:bodyPr spcFirstLastPara="1" wrap="square" lIns="0" tIns="0" rIns="0" bIns="0" anchor="t" anchorCtr="0">
            <a:noAutofit/>
          </a:bodyPr>
          <a:lstStyle/>
          <a:p>
            <a:pPr marL="228600" lvl="0" indent="0" algn="l" rtl="0">
              <a:lnSpc>
                <a:spcPct val="100000"/>
              </a:lnSpc>
              <a:spcBef>
                <a:spcPts val="1000"/>
              </a:spcBef>
              <a:spcAft>
                <a:spcPts val="0"/>
              </a:spcAft>
              <a:buSzPts val="2400"/>
              <a:buNone/>
            </a:pPr>
            <a:r>
              <a:rPr lang="en-US" sz="2000">
                <a:solidFill>
                  <a:schemeClr val="dk1"/>
                </a:solidFill>
              </a:rPr>
              <a:t>DO:</a:t>
            </a:r>
            <a:endParaRPr sz="2000">
              <a:solidFill>
                <a:schemeClr val="dk1"/>
              </a:solidFill>
            </a:endParaRPr>
          </a:p>
          <a:p>
            <a:pPr marL="571500" lvl="0" indent="-317500" algn="l" rtl="0">
              <a:lnSpc>
                <a:spcPct val="100000"/>
              </a:lnSpc>
              <a:spcBef>
                <a:spcPts val="1000"/>
              </a:spcBef>
              <a:spcAft>
                <a:spcPts val="0"/>
              </a:spcAft>
              <a:buSzPts val="2000"/>
              <a:buFont typeface="Trebuchet MS"/>
              <a:buChar char="•"/>
            </a:pPr>
            <a:r>
              <a:rPr lang="en-US" sz="2000">
                <a:solidFill>
                  <a:schemeClr val="dk1"/>
                </a:solidFill>
              </a:rPr>
              <a:t>Consider student engagement, as intended by the standards, prior to planning instruction</a:t>
            </a:r>
            <a:endParaRPr sz="2000">
              <a:solidFill>
                <a:schemeClr val="dk1"/>
              </a:solidFill>
            </a:endParaRPr>
          </a:p>
          <a:p>
            <a:pPr marL="571500" lvl="0" indent="-317500" algn="l" rtl="0">
              <a:lnSpc>
                <a:spcPct val="100000"/>
              </a:lnSpc>
              <a:spcBef>
                <a:spcPts val="1000"/>
              </a:spcBef>
              <a:spcAft>
                <a:spcPts val="0"/>
              </a:spcAft>
              <a:buSzPts val="2000"/>
              <a:buFont typeface="Trebuchet MS"/>
              <a:buChar char="•"/>
            </a:pPr>
            <a:r>
              <a:rPr lang="en-US" sz="2000">
                <a:solidFill>
                  <a:schemeClr val="dk1"/>
                </a:solidFill>
              </a:rPr>
              <a:t>Integrate high impact instructional strategies that you’ve not used before</a:t>
            </a:r>
            <a:endParaRPr sz="2000"/>
          </a:p>
          <a:p>
            <a:pPr marL="571500" lvl="0" indent="-317500" algn="l" rtl="0">
              <a:lnSpc>
                <a:spcPct val="100000"/>
              </a:lnSpc>
              <a:spcBef>
                <a:spcPts val="1000"/>
              </a:spcBef>
              <a:spcAft>
                <a:spcPts val="0"/>
              </a:spcAft>
              <a:buSzPts val="2000"/>
              <a:buFont typeface="Trebuchet MS"/>
              <a:buChar char="•"/>
            </a:pPr>
            <a:r>
              <a:rPr lang="en-US" sz="2000">
                <a:solidFill>
                  <a:schemeClr val="dk1"/>
                </a:solidFill>
              </a:rPr>
              <a:t>Reflect on how instructional strategies might be received by different types of student learners</a:t>
            </a:r>
            <a:endParaRPr sz="2000">
              <a:solidFill>
                <a:schemeClr val="dk1"/>
              </a:solidFill>
            </a:endParaRPr>
          </a:p>
          <a:p>
            <a:pPr marL="457200" lvl="0" indent="-355600" algn="l" rtl="0">
              <a:spcBef>
                <a:spcPts val="1000"/>
              </a:spcBef>
              <a:spcAft>
                <a:spcPts val="0"/>
              </a:spcAft>
              <a:buClr>
                <a:schemeClr val="dk1"/>
              </a:buClr>
              <a:buSzPts val="2000"/>
              <a:buChar char="•"/>
            </a:pPr>
            <a:r>
              <a:rPr lang="en-US" sz="2000">
                <a:solidFill>
                  <a:schemeClr val="dk1"/>
                </a:solidFill>
              </a:rPr>
              <a:t>Think of the </a:t>
            </a:r>
            <a:r>
              <a:rPr lang="en-US" sz="2000" i="1">
                <a:solidFill>
                  <a:schemeClr val="dk1"/>
                </a:solidFill>
              </a:rPr>
              <a:t>Instructional Planning Process Guide</a:t>
            </a:r>
            <a:r>
              <a:rPr lang="en-US" sz="2000">
                <a:solidFill>
                  <a:schemeClr val="dk1"/>
                </a:solidFill>
              </a:rPr>
              <a:t> as a tool to highlight the elements of BFI and how to plan for it</a:t>
            </a:r>
            <a:endParaRPr sz="2000">
              <a:solidFill>
                <a:schemeClr val="dk1"/>
              </a:solidFill>
            </a:endParaRPr>
          </a:p>
          <a:p>
            <a:pPr marL="228600" lvl="0" indent="0" algn="l" rtl="0">
              <a:lnSpc>
                <a:spcPct val="100000"/>
              </a:lnSpc>
              <a:spcBef>
                <a:spcPts val="1000"/>
              </a:spcBef>
              <a:spcAft>
                <a:spcPts val="0"/>
              </a:spcAft>
              <a:buSzPts val="2400"/>
              <a:buNone/>
            </a:pPr>
            <a:r>
              <a:rPr lang="en-US" sz="2000">
                <a:solidFill>
                  <a:schemeClr val="dk1"/>
                </a:solidFill>
              </a:rPr>
              <a:t>DON’T:</a:t>
            </a:r>
            <a:endParaRPr sz="2000">
              <a:solidFill>
                <a:schemeClr val="dk1"/>
              </a:solidFill>
            </a:endParaRPr>
          </a:p>
          <a:p>
            <a:pPr marL="571500" lvl="0" indent="-317500" algn="l" rtl="0">
              <a:lnSpc>
                <a:spcPct val="100000"/>
              </a:lnSpc>
              <a:spcBef>
                <a:spcPts val="1000"/>
              </a:spcBef>
              <a:spcAft>
                <a:spcPts val="0"/>
              </a:spcAft>
              <a:buSzPts val="2000"/>
              <a:buFont typeface="Trebuchet MS"/>
              <a:buChar char="•"/>
            </a:pPr>
            <a:r>
              <a:rPr lang="en-US" sz="2000">
                <a:solidFill>
                  <a:schemeClr val="dk1"/>
                </a:solidFill>
              </a:rPr>
              <a:t>Think of standards as a checklist of topics to be taught one by one</a:t>
            </a:r>
            <a:endParaRPr sz="2000">
              <a:solidFill>
                <a:schemeClr val="dk1"/>
              </a:solidFill>
            </a:endParaRPr>
          </a:p>
          <a:p>
            <a:pPr marL="571500" lvl="0" indent="-317500" algn="l" rtl="0">
              <a:lnSpc>
                <a:spcPct val="100000"/>
              </a:lnSpc>
              <a:spcBef>
                <a:spcPts val="1000"/>
              </a:spcBef>
              <a:spcAft>
                <a:spcPts val="0"/>
              </a:spcAft>
              <a:buSzPts val="2000"/>
              <a:buFont typeface="Trebuchet MS"/>
              <a:buChar char="•"/>
            </a:pPr>
            <a:r>
              <a:rPr lang="en-US" sz="2000">
                <a:solidFill>
                  <a:schemeClr val="dk1"/>
                </a:solidFill>
              </a:rPr>
              <a:t>Hold too tight to activities and lessons that aren’t aligned to the standards.</a:t>
            </a:r>
            <a:endParaRPr sz="20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a:spLocks noGrp="1"/>
          </p:cNvSpPr>
          <p:nvPr>
            <p:ph type="title"/>
          </p:nvPr>
        </p:nvSpPr>
        <p:spPr>
          <a:xfrm>
            <a:off x="1433700" y="361800"/>
            <a:ext cx="73362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Assessment: 3-2-1 Countdown</a:t>
            </a:r>
            <a:endParaRPr sz="4000" i="0" u="none" strike="noStrike" cap="none">
              <a:solidFill>
                <a:srgbClr val="000000"/>
              </a:solidFill>
              <a:latin typeface="Trebuchet MS"/>
              <a:ea typeface="Trebuchet MS"/>
              <a:cs typeface="Trebuchet MS"/>
              <a:sym typeface="Trebuchet MS"/>
            </a:endParaRPr>
          </a:p>
        </p:txBody>
      </p:sp>
      <p:sp>
        <p:nvSpPr>
          <p:cNvPr id="285" name="Google Shape;285;p39"/>
          <p:cNvSpPr txBox="1">
            <a:spLocks noGrp="1"/>
          </p:cNvSpPr>
          <p:nvPr>
            <p:ph type="body" idx="1"/>
          </p:nvPr>
        </p:nvSpPr>
        <p:spPr>
          <a:xfrm>
            <a:off x="237500" y="1433700"/>
            <a:ext cx="8906400" cy="345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000"/>
              </a:spcBef>
              <a:spcAft>
                <a:spcPts val="0"/>
              </a:spcAft>
              <a:buClr>
                <a:srgbClr val="5C6670"/>
              </a:buClr>
              <a:buSzPts val="2400"/>
              <a:buFont typeface="Arial"/>
              <a:buNone/>
            </a:pPr>
            <a:r>
              <a:rPr lang="en-US">
                <a:solidFill>
                  <a:srgbClr val="000000"/>
                </a:solidFill>
              </a:rPr>
              <a:t>Each person should take 3 index cards. On these cards you should respond by writing:</a:t>
            </a:r>
            <a:endParaRPr>
              <a:solidFill>
                <a:srgbClr val="000000"/>
              </a:solidFill>
            </a:endParaRPr>
          </a:p>
          <a:p>
            <a:pPr marL="0" marR="0" lvl="0" indent="0" algn="l" rtl="0">
              <a:lnSpc>
                <a:spcPct val="100000"/>
              </a:lnSpc>
              <a:spcBef>
                <a:spcPts val="1000"/>
              </a:spcBef>
              <a:spcAft>
                <a:spcPts val="0"/>
              </a:spcAft>
              <a:buClr>
                <a:srgbClr val="5C6670"/>
              </a:buClr>
              <a:buSzPts val="2400"/>
              <a:buFont typeface="Arial"/>
              <a:buNone/>
            </a:pPr>
            <a:endParaRPr>
              <a:solidFill>
                <a:srgbClr val="000000"/>
              </a:solidFill>
            </a:endParaRPr>
          </a:p>
          <a:p>
            <a:pPr marL="457200" lvl="0" indent="-381000" algn="l" rtl="0">
              <a:lnSpc>
                <a:spcPct val="115000"/>
              </a:lnSpc>
              <a:spcBef>
                <a:spcPts val="0"/>
              </a:spcBef>
              <a:spcAft>
                <a:spcPts val="0"/>
              </a:spcAft>
              <a:buClr>
                <a:srgbClr val="1C1B1B"/>
              </a:buClr>
              <a:buSzPts val="2400"/>
              <a:buChar char="●"/>
            </a:pPr>
            <a:r>
              <a:rPr lang="en-US">
                <a:solidFill>
                  <a:srgbClr val="1C1B1B"/>
                </a:solidFill>
              </a:rPr>
              <a:t>3 things you didn't know before</a:t>
            </a:r>
            <a:endParaRPr>
              <a:solidFill>
                <a:srgbClr val="1C1B1B"/>
              </a:solidFill>
            </a:endParaRPr>
          </a:p>
          <a:p>
            <a:pPr marL="457200" lvl="0" indent="-381000" algn="l" rtl="0">
              <a:lnSpc>
                <a:spcPct val="115000"/>
              </a:lnSpc>
              <a:spcBef>
                <a:spcPts val="0"/>
              </a:spcBef>
              <a:spcAft>
                <a:spcPts val="0"/>
              </a:spcAft>
              <a:buClr>
                <a:srgbClr val="1C1B1B"/>
              </a:buClr>
              <a:buSzPts val="2400"/>
              <a:buChar char="●"/>
            </a:pPr>
            <a:r>
              <a:rPr lang="en-US">
                <a:solidFill>
                  <a:srgbClr val="1C1B1B"/>
                </a:solidFill>
              </a:rPr>
              <a:t>2 additional things that you want to learn about this topic</a:t>
            </a:r>
            <a:endParaRPr>
              <a:solidFill>
                <a:srgbClr val="1C1B1B"/>
              </a:solidFill>
            </a:endParaRPr>
          </a:p>
          <a:p>
            <a:pPr marL="457200" lvl="0" indent="-381000" algn="l" rtl="0">
              <a:lnSpc>
                <a:spcPct val="115000"/>
              </a:lnSpc>
              <a:spcBef>
                <a:spcPts val="0"/>
              </a:spcBef>
              <a:spcAft>
                <a:spcPts val="0"/>
              </a:spcAft>
              <a:buClr>
                <a:srgbClr val="1C1B1B"/>
              </a:buClr>
              <a:buSzPts val="2400"/>
              <a:buChar char="●"/>
            </a:pPr>
            <a:r>
              <a:rPr lang="en-US">
                <a:solidFill>
                  <a:srgbClr val="1C1B1B"/>
                </a:solidFill>
              </a:rPr>
              <a:t>1 thing you want to implement with this information</a:t>
            </a:r>
            <a:endParaRPr>
              <a:solidFill>
                <a:srgbClr val="000000"/>
              </a:solidFill>
            </a:endParaRPr>
          </a:p>
        </p:txBody>
      </p:sp>
      <p:grpSp>
        <p:nvGrpSpPr>
          <p:cNvPr id="286" name="Google Shape;286;p39"/>
          <p:cNvGrpSpPr/>
          <p:nvPr/>
        </p:nvGrpSpPr>
        <p:grpSpPr>
          <a:xfrm>
            <a:off x="0" y="0"/>
            <a:ext cx="1433700" cy="1433700"/>
            <a:chOff x="87840" y="134578"/>
            <a:chExt cx="1433700" cy="1433700"/>
          </a:xfrm>
        </p:grpSpPr>
        <p:sp>
          <p:nvSpPr>
            <p:cNvPr id="287" name="Google Shape;287;p3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88" name="Google Shape;288;p3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289" name="Google Shape;289;p39" descr="Image result for finger countdown clipart"/>
          <p:cNvPicPr preferRelativeResize="0"/>
          <p:nvPr/>
        </p:nvPicPr>
        <p:blipFill rotWithShape="1">
          <a:blip r:embed="rId4">
            <a:alphaModFix/>
          </a:blip>
          <a:srcRect r="46030"/>
          <a:stretch/>
        </p:blipFill>
        <p:spPr>
          <a:xfrm flipH="1">
            <a:off x="2262375" y="4078425"/>
            <a:ext cx="4205440" cy="2779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0"/>
          <p:cNvSpPr txBox="1">
            <a:spLocks noGrp="1"/>
          </p:cNvSpPr>
          <p:nvPr>
            <p:ph type="title"/>
          </p:nvPr>
        </p:nvSpPr>
        <p:spPr>
          <a:xfrm>
            <a:off x="1490475" y="353150"/>
            <a:ext cx="76536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600" i="0" u="none" strike="noStrike" cap="none">
                <a:solidFill>
                  <a:srgbClr val="000000"/>
                </a:solidFill>
                <a:latin typeface="Trebuchet MS"/>
                <a:ea typeface="Trebuchet MS"/>
                <a:cs typeface="Trebuchet MS"/>
                <a:sym typeface="Trebuchet MS"/>
              </a:rPr>
              <a:t>Questions, Comments, &amp; Concerns</a:t>
            </a:r>
            <a:endParaRPr sz="3600" i="0" u="none" strike="noStrike" cap="none">
              <a:solidFill>
                <a:srgbClr val="000000"/>
              </a:solidFill>
              <a:latin typeface="Trebuchet MS"/>
              <a:ea typeface="Trebuchet MS"/>
              <a:cs typeface="Trebuchet MS"/>
              <a:sym typeface="Trebuchet MS"/>
            </a:endParaRPr>
          </a:p>
        </p:txBody>
      </p:sp>
      <p:grpSp>
        <p:nvGrpSpPr>
          <p:cNvPr id="295" name="Google Shape;295;p40"/>
          <p:cNvGrpSpPr/>
          <p:nvPr/>
        </p:nvGrpSpPr>
        <p:grpSpPr>
          <a:xfrm>
            <a:off x="0" y="0"/>
            <a:ext cx="1433700" cy="1433700"/>
            <a:chOff x="87840" y="134578"/>
            <a:chExt cx="1433700" cy="1433700"/>
          </a:xfrm>
        </p:grpSpPr>
        <p:sp>
          <p:nvSpPr>
            <p:cNvPr id="296" name="Google Shape;296;p4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97" name="Google Shape;297;p4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98" name="Google Shape;298;p40"/>
          <p:cNvSpPr txBox="1"/>
          <p:nvPr/>
        </p:nvSpPr>
        <p:spPr>
          <a:xfrm>
            <a:off x="325925" y="5231475"/>
            <a:ext cx="7998300" cy="143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i="0" u="none" strike="noStrike" cap="none">
                <a:latin typeface="Trebuchet MS"/>
                <a:ea typeface="Trebuchet MS"/>
                <a:cs typeface="Trebuchet MS"/>
                <a:sym typeface="Trebuchet MS"/>
              </a:rPr>
              <a:t>Please contact the Office of Standards and Instructional Support for additional information. Refer to the Standards Implementation guide for contact information.</a:t>
            </a:r>
            <a:endParaRPr sz="2200" i="0" u="none" strike="noStrike" cap="none">
              <a:latin typeface="Trebuchet MS"/>
              <a:ea typeface="Trebuchet MS"/>
              <a:cs typeface="Trebuchet MS"/>
              <a:sym typeface="Trebuchet MS"/>
            </a:endParaRPr>
          </a:p>
        </p:txBody>
      </p:sp>
      <p:pic>
        <p:nvPicPr>
          <p:cNvPr id="299" name="Google Shape;299;p40" descr="https://lh5.googleusercontent.com/CNoVnIbI8T84KPczJ3hn_MUyeNexK4FK8kOQXUV1bljVhsXH2NsNPODHXoqFoNqtxp-zb6c2XlRrSA1hF0hSuAS96NHAGS8QaKnIWJjTjT9KjO2Ojh5ubZHcwlbSEMQSU0bS6r9tgvY"/>
          <p:cNvPicPr preferRelativeResize="0"/>
          <p:nvPr/>
        </p:nvPicPr>
        <p:blipFill rotWithShape="1">
          <a:blip r:embed="rId4">
            <a:alphaModFix/>
          </a:blip>
          <a:srcRect/>
          <a:stretch/>
        </p:blipFill>
        <p:spPr>
          <a:xfrm>
            <a:off x="2656936" y="1746896"/>
            <a:ext cx="3363379" cy="33633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1548925" y="361750"/>
            <a:ext cx="73467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Goals and Objectives</a:t>
            </a:r>
            <a:endParaRPr sz="3600" i="0" u="none" strike="noStrike" cap="none">
              <a:solidFill>
                <a:srgbClr val="000000"/>
              </a:solidFill>
              <a:latin typeface="Trebuchet MS"/>
              <a:ea typeface="Trebuchet MS"/>
              <a:cs typeface="Trebuchet MS"/>
              <a:sym typeface="Trebuchet MS"/>
            </a:endParaRPr>
          </a:p>
        </p:txBody>
      </p:sp>
      <p:sp>
        <p:nvSpPr>
          <p:cNvPr id="147" name="Google Shape;147;p28"/>
          <p:cNvSpPr txBox="1">
            <a:spLocks noGrp="1"/>
          </p:cNvSpPr>
          <p:nvPr>
            <p:ph type="body" idx="1"/>
          </p:nvPr>
        </p:nvSpPr>
        <p:spPr>
          <a:xfrm>
            <a:off x="3233650" y="1433599"/>
            <a:ext cx="5815800" cy="5201113"/>
          </a:xfrm>
          <a:prstGeom prst="rect">
            <a:avLst/>
          </a:prstGeom>
          <a:noFill/>
          <a:ln>
            <a:noFill/>
          </a:ln>
        </p:spPr>
        <p:txBody>
          <a:bodyPr spcFirstLastPara="1" wrap="square" lIns="0" tIns="0" rIns="0" bIns="0" anchor="t" anchorCtr="0">
            <a:noAutofit/>
          </a:bodyPr>
          <a:lstStyle/>
          <a:p>
            <a:pPr marL="342900" lvl="0" indent="0" algn="l" rtl="0">
              <a:lnSpc>
                <a:spcPct val="100000"/>
              </a:lnSpc>
              <a:spcBef>
                <a:spcPts val="0"/>
              </a:spcBef>
              <a:spcAft>
                <a:spcPts val="0"/>
              </a:spcAft>
              <a:buClr>
                <a:schemeClr val="dk1"/>
              </a:buClr>
              <a:buSzPts val="1100"/>
              <a:buFont typeface="Arial"/>
              <a:buNone/>
            </a:pPr>
            <a:endParaRPr>
              <a:solidFill>
                <a:srgbClr val="595959"/>
              </a:solidFill>
            </a:endParaRPr>
          </a:p>
          <a:p>
            <a:pPr marL="457200" marR="0" lvl="0" indent="0" algn="l" rtl="0">
              <a:lnSpc>
                <a:spcPct val="100000"/>
              </a:lnSpc>
              <a:spcBef>
                <a:spcPts val="1000"/>
              </a:spcBef>
              <a:spcAft>
                <a:spcPts val="0"/>
              </a:spcAft>
              <a:buSzPts val="2400"/>
              <a:buNone/>
            </a:pPr>
            <a:endParaRPr sz="3000">
              <a:solidFill>
                <a:srgbClr val="595959"/>
              </a:solidFill>
            </a:endParaRPr>
          </a:p>
          <a:p>
            <a:pPr marL="457200" marR="0" lvl="0" indent="0" algn="l" rtl="0">
              <a:lnSpc>
                <a:spcPct val="100000"/>
              </a:lnSpc>
              <a:spcBef>
                <a:spcPts val="1000"/>
              </a:spcBef>
              <a:spcAft>
                <a:spcPts val="0"/>
              </a:spcAft>
              <a:buSzPts val="2400"/>
              <a:buNone/>
            </a:pPr>
            <a:endParaRPr sz="3000">
              <a:solidFill>
                <a:srgbClr val="595959"/>
              </a:solidFill>
            </a:endParaRPr>
          </a:p>
          <a:p>
            <a:pPr marL="457200" lvl="0" indent="0" algn="l" rtl="0">
              <a:lnSpc>
                <a:spcPct val="100000"/>
              </a:lnSpc>
              <a:spcBef>
                <a:spcPts val="0"/>
              </a:spcBef>
              <a:spcAft>
                <a:spcPts val="0"/>
              </a:spcAft>
              <a:buSzPts val="2400"/>
              <a:buNone/>
            </a:pPr>
            <a:endParaRPr sz="3000">
              <a:solidFill>
                <a:srgbClr val="595959"/>
              </a:solidFill>
            </a:endParaRPr>
          </a:p>
          <a:p>
            <a:pPr marL="0" lvl="0" indent="0" algn="l" rtl="0">
              <a:lnSpc>
                <a:spcPct val="100000"/>
              </a:lnSpc>
              <a:spcBef>
                <a:spcPts val="0"/>
              </a:spcBef>
              <a:spcAft>
                <a:spcPts val="0"/>
              </a:spcAft>
              <a:buSzPts val="2400"/>
              <a:buNone/>
            </a:pPr>
            <a:endParaRPr>
              <a:solidFill>
                <a:srgbClr val="595959"/>
              </a:solidFill>
            </a:endParaRPr>
          </a:p>
        </p:txBody>
      </p:sp>
      <p:grpSp>
        <p:nvGrpSpPr>
          <p:cNvPr id="148" name="Google Shape;148;p28"/>
          <p:cNvGrpSpPr/>
          <p:nvPr/>
        </p:nvGrpSpPr>
        <p:grpSpPr>
          <a:xfrm>
            <a:off x="-19330" y="0"/>
            <a:ext cx="1433700" cy="1433700"/>
            <a:chOff x="87840" y="134578"/>
            <a:chExt cx="1433700" cy="1433700"/>
          </a:xfrm>
        </p:grpSpPr>
        <p:sp>
          <p:nvSpPr>
            <p:cNvPr id="149" name="Google Shape;149;p2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0" name="Google Shape;150;p2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51" name="Google Shape;151;p28"/>
          <p:cNvPicPr preferRelativeResize="0"/>
          <p:nvPr/>
        </p:nvPicPr>
        <p:blipFill rotWithShape="1">
          <a:blip r:embed="rId4">
            <a:alphaModFix/>
          </a:blip>
          <a:srcRect/>
          <a:stretch/>
        </p:blipFill>
        <p:spPr>
          <a:xfrm>
            <a:off x="0" y="2365175"/>
            <a:ext cx="3233652" cy="3233652"/>
          </a:xfrm>
          <a:prstGeom prst="rect">
            <a:avLst/>
          </a:prstGeom>
          <a:noFill/>
          <a:ln>
            <a:noFill/>
          </a:ln>
        </p:spPr>
      </p:pic>
      <p:sp>
        <p:nvSpPr>
          <p:cNvPr id="152" name="Google Shape;152;p28"/>
          <p:cNvSpPr txBox="1"/>
          <p:nvPr/>
        </p:nvSpPr>
        <p:spPr>
          <a:xfrm>
            <a:off x="3628600" y="1329300"/>
            <a:ext cx="5028300" cy="530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2000">
                <a:latin typeface="Trebuchet MS"/>
                <a:ea typeface="Trebuchet MS"/>
                <a:cs typeface="Trebuchet MS"/>
                <a:sym typeface="Trebuchet MS"/>
              </a:rPr>
              <a:t>Educators</a:t>
            </a:r>
            <a:r>
              <a:rPr lang="en-US" sz="2000" i="0" u="none" strike="noStrike" cap="none">
                <a:solidFill>
                  <a:srgbClr val="000000"/>
                </a:solidFill>
                <a:latin typeface="Trebuchet MS"/>
                <a:ea typeface="Trebuchet MS"/>
                <a:cs typeface="Trebuchet MS"/>
                <a:sym typeface="Trebuchet MS"/>
              </a:rPr>
              <a:t> will be able to:</a:t>
            </a:r>
            <a:endParaRPr sz="2000" i="0" u="none" strike="noStrike" cap="none">
              <a:solidFill>
                <a:srgbClr val="000000"/>
              </a:solidFill>
              <a:latin typeface="Trebuchet MS"/>
              <a:ea typeface="Trebuchet MS"/>
              <a:cs typeface="Trebuchet MS"/>
              <a:sym typeface="Trebuchet MS"/>
            </a:endParaRPr>
          </a:p>
          <a:p>
            <a:pPr marL="285750" marR="0" lvl="0" indent="-285750" algn="l" rtl="0">
              <a:lnSpc>
                <a:spcPct val="100000"/>
              </a:lnSpc>
              <a:spcBef>
                <a:spcPts val="1000"/>
              </a:spcBef>
              <a:spcAft>
                <a:spcPts val="0"/>
              </a:spcAft>
              <a:buClr>
                <a:srgbClr val="000000"/>
              </a:buClr>
              <a:buSzPts val="2000"/>
              <a:buFont typeface="Trebuchet MS"/>
              <a:buChar char="•"/>
            </a:pPr>
            <a:r>
              <a:rPr lang="en-US" sz="2000" i="0" u="none" strike="noStrike" cap="none">
                <a:solidFill>
                  <a:srgbClr val="000000"/>
                </a:solidFill>
                <a:latin typeface="Trebuchet MS"/>
                <a:ea typeface="Trebuchet MS"/>
                <a:cs typeface="Trebuchet MS"/>
                <a:sym typeface="Trebuchet MS"/>
              </a:rPr>
              <a:t>Combine </a:t>
            </a:r>
            <a:r>
              <a:rPr lang="en-US" sz="2000">
                <a:latin typeface="Trebuchet MS"/>
                <a:ea typeface="Trebuchet MS"/>
                <a:cs typeface="Trebuchet MS"/>
                <a:sym typeface="Trebuchet MS"/>
              </a:rPr>
              <a:t>their </a:t>
            </a:r>
            <a:r>
              <a:rPr lang="en-US" sz="2000" i="0" u="none" strike="noStrike" cap="none">
                <a:solidFill>
                  <a:srgbClr val="000000"/>
                </a:solidFill>
                <a:latin typeface="Trebuchet MS"/>
                <a:ea typeface="Trebuchet MS"/>
                <a:cs typeface="Trebuchet MS"/>
                <a:sym typeface="Trebuchet MS"/>
              </a:rPr>
              <a:t>understandings of the standards and </a:t>
            </a:r>
            <a:r>
              <a:rPr lang="en-US" sz="2000">
                <a:latin typeface="Trebuchet MS"/>
                <a:ea typeface="Trebuchet MS"/>
                <a:cs typeface="Trebuchet MS"/>
                <a:sym typeface="Trebuchet MS"/>
              </a:rPr>
              <a:t>h</a:t>
            </a:r>
            <a:r>
              <a:rPr lang="en-US" sz="2000" i="0" u="none" strike="noStrike" cap="none">
                <a:solidFill>
                  <a:srgbClr val="000000"/>
                </a:solidFill>
                <a:latin typeface="Trebuchet MS"/>
                <a:ea typeface="Trebuchet MS"/>
                <a:cs typeface="Trebuchet MS"/>
                <a:sym typeface="Trebuchet MS"/>
              </a:rPr>
              <a:t>igh </a:t>
            </a:r>
            <a:r>
              <a:rPr lang="en-US" sz="2000">
                <a:latin typeface="Trebuchet MS"/>
                <a:ea typeface="Trebuchet MS"/>
                <a:cs typeface="Trebuchet MS"/>
                <a:sym typeface="Trebuchet MS"/>
              </a:rPr>
              <a:t>i</a:t>
            </a:r>
            <a:r>
              <a:rPr lang="en-US" sz="2000" i="0" u="none" strike="noStrike" cap="none">
                <a:solidFill>
                  <a:srgbClr val="000000"/>
                </a:solidFill>
                <a:latin typeface="Trebuchet MS"/>
                <a:ea typeface="Trebuchet MS"/>
                <a:cs typeface="Trebuchet MS"/>
                <a:sym typeface="Trebuchet MS"/>
              </a:rPr>
              <a:t>mpact </a:t>
            </a:r>
            <a:r>
              <a:rPr lang="en-US" sz="2000">
                <a:latin typeface="Trebuchet MS"/>
                <a:ea typeface="Trebuchet MS"/>
                <a:cs typeface="Trebuchet MS"/>
                <a:sym typeface="Trebuchet MS"/>
              </a:rPr>
              <a:t>i</a:t>
            </a:r>
            <a:r>
              <a:rPr lang="en-US" sz="2000" i="0" u="none" strike="noStrike" cap="none">
                <a:solidFill>
                  <a:srgbClr val="000000"/>
                </a:solidFill>
                <a:latin typeface="Trebuchet MS"/>
                <a:ea typeface="Trebuchet MS"/>
                <a:cs typeface="Trebuchet MS"/>
                <a:sym typeface="Trebuchet MS"/>
              </a:rPr>
              <a:t>nstructional </a:t>
            </a:r>
            <a:r>
              <a:rPr lang="en-US" sz="2000">
                <a:latin typeface="Trebuchet MS"/>
                <a:ea typeface="Trebuchet MS"/>
                <a:cs typeface="Trebuchet MS"/>
                <a:sym typeface="Trebuchet MS"/>
              </a:rPr>
              <a:t>s</a:t>
            </a:r>
            <a:r>
              <a:rPr lang="en-US" sz="2000" i="0" u="none" strike="noStrike" cap="none">
                <a:solidFill>
                  <a:srgbClr val="000000"/>
                </a:solidFill>
                <a:latin typeface="Trebuchet MS"/>
                <a:ea typeface="Trebuchet MS"/>
                <a:cs typeface="Trebuchet MS"/>
                <a:sym typeface="Trebuchet MS"/>
              </a:rPr>
              <a:t>trategies to develop </a:t>
            </a:r>
            <a:r>
              <a:rPr lang="en-US" sz="2000">
                <a:latin typeface="Trebuchet MS"/>
                <a:ea typeface="Trebuchet MS"/>
                <a:cs typeface="Trebuchet MS"/>
                <a:sym typeface="Trebuchet MS"/>
              </a:rPr>
              <a:t>interactive</a:t>
            </a:r>
            <a:r>
              <a:rPr lang="en-US" sz="2000" i="0" u="none" strike="noStrike" cap="none">
                <a:solidFill>
                  <a:srgbClr val="000000"/>
                </a:solidFill>
                <a:latin typeface="Trebuchet MS"/>
                <a:ea typeface="Trebuchet MS"/>
                <a:cs typeface="Trebuchet MS"/>
                <a:sym typeface="Trebuchet MS"/>
              </a:rPr>
              <a:t> </a:t>
            </a:r>
            <a:r>
              <a:rPr lang="en-US" sz="2000">
                <a:latin typeface="Trebuchet MS"/>
                <a:ea typeface="Trebuchet MS"/>
                <a:cs typeface="Trebuchet MS"/>
                <a:sym typeface="Trebuchet MS"/>
              </a:rPr>
              <a:t>learning opportunities.</a:t>
            </a:r>
            <a:endParaRPr sz="2000">
              <a:latin typeface="Trebuchet MS"/>
              <a:ea typeface="Trebuchet MS"/>
              <a:cs typeface="Trebuchet MS"/>
              <a:sym typeface="Trebuchet MS"/>
            </a:endParaRPr>
          </a:p>
          <a:p>
            <a:pPr marL="285750" marR="0" lvl="0" indent="-285750" algn="l" rtl="0">
              <a:lnSpc>
                <a:spcPct val="100000"/>
              </a:lnSpc>
              <a:spcBef>
                <a:spcPts val="1000"/>
              </a:spcBef>
              <a:spcAft>
                <a:spcPts val="0"/>
              </a:spcAft>
              <a:buSzPts val="2000"/>
              <a:buFont typeface="Trebuchet MS"/>
              <a:buChar char="•"/>
            </a:pPr>
            <a:r>
              <a:rPr lang="en-US" sz="2000">
                <a:latin typeface="Trebuchet MS"/>
                <a:ea typeface="Trebuchet MS"/>
                <a:cs typeface="Trebuchet MS"/>
                <a:sym typeface="Trebuchet MS"/>
              </a:rPr>
              <a:t>Reflect on their current method of instructional planning in comparison to a content and student focused instructional planning process.</a:t>
            </a:r>
            <a:endParaRPr sz="2000">
              <a:latin typeface="Trebuchet MS"/>
              <a:ea typeface="Trebuchet MS"/>
              <a:cs typeface="Trebuchet MS"/>
              <a:sym typeface="Trebuchet MS"/>
            </a:endParaRPr>
          </a:p>
          <a:p>
            <a:pPr marL="285750" marR="0" lvl="0" indent="-285750" algn="l" rtl="0">
              <a:lnSpc>
                <a:spcPct val="100000"/>
              </a:lnSpc>
              <a:spcBef>
                <a:spcPts val="1000"/>
              </a:spcBef>
              <a:spcAft>
                <a:spcPts val="0"/>
              </a:spcAft>
              <a:buClr>
                <a:srgbClr val="000000"/>
              </a:buClr>
              <a:buSzPts val="2000"/>
              <a:buFont typeface="Trebuchet MS"/>
              <a:buChar char="•"/>
            </a:pPr>
            <a:r>
              <a:rPr lang="en-US" sz="2000" i="0" u="none" strike="noStrike" cap="none">
                <a:solidFill>
                  <a:srgbClr val="000000"/>
                </a:solidFill>
                <a:latin typeface="Trebuchet MS"/>
                <a:ea typeface="Trebuchet MS"/>
                <a:cs typeface="Trebuchet MS"/>
                <a:sym typeface="Trebuchet MS"/>
              </a:rPr>
              <a:t>Work with the </a:t>
            </a:r>
            <a:r>
              <a:rPr lang="en-US" sz="2000" i="1">
                <a:latin typeface="Trebuchet MS"/>
                <a:ea typeface="Trebuchet MS"/>
                <a:cs typeface="Trebuchet MS"/>
                <a:sym typeface="Trebuchet MS"/>
              </a:rPr>
              <a:t>Sample Instructional</a:t>
            </a:r>
            <a:r>
              <a:rPr lang="en-US" sz="2000" i="1" u="none" strike="noStrike" cap="none">
                <a:solidFill>
                  <a:srgbClr val="000000"/>
                </a:solidFill>
                <a:latin typeface="Trebuchet MS"/>
                <a:ea typeface="Trebuchet MS"/>
                <a:cs typeface="Trebuchet MS"/>
                <a:sym typeface="Trebuchet MS"/>
              </a:rPr>
              <a:t> Planning Process Guide</a:t>
            </a:r>
            <a:r>
              <a:rPr lang="en-US" sz="2000" i="0" u="none" strike="noStrike" cap="none">
                <a:solidFill>
                  <a:srgbClr val="000000"/>
                </a:solidFill>
                <a:latin typeface="Trebuchet MS"/>
                <a:ea typeface="Trebuchet MS"/>
                <a:cs typeface="Trebuchet MS"/>
                <a:sym typeface="Trebuchet MS"/>
              </a:rPr>
              <a:t> to help make visible the “invisible thinking” which teachers may utilize </a:t>
            </a:r>
            <a:r>
              <a:rPr lang="en-US" sz="2000">
                <a:latin typeface="Trebuchet MS"/>
                <a:ea typeface="Trebuchet MS"/>
                <a:cs typeface="Trebuchet MS"/>
                <a:sym typeface="Trebuchet MS"/>
              </a:rPr>
              <a:t>to provide students with opportunities to demonstrate student learning demands of the standards.</a:t>
            </a:r>
            <a:endParaRPr sz="200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00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grpSp>
        <p:nvGrpSpPr>
          <p:cNvPr id="158" name="Google Shape;158;p29"/>
          <p:cNvGrpSpPr/>
          <p:nvPr/>
        </p:nvGrpSpPr>
        <p:grpSpPr>
          <a:xfrm>
            <a:off x="1941952" y="1624394"/>
            <a:ext cx="4786296" cy="4971728"/>
            <a:chOff x="2820225" y="891450"/>
            <a:chExt cx="3175200" cy="3175200"/>
          </a:xfrm>
        </p:grpSpPr>
        <p:sp>
          <p:nvSpPr>
            <p:cNvPr id="159" name="Google Shape;159;p29"/>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29"/>
          <p:cNvGrpSpPr/>
          <p:nvPr/>
        </p:nvGrpSpPr>
        <p:grpSpPr>
          <a:xfrm>
            <a:off x="3408711" y="1339083"/>
            <a:ext cx="2370428" cy="1708294"/>
            <a:chOff x="3798075" y="709250"/>
            <a:chExt cx="1332300" cy="914700"/>
          </a:xfrm>
        </p:grpSpPr>
        <p:sp>
          <p:nvSpPr>
            <p:cNvPr id="162" name="Google Shape;162;p29"/>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FFFFFF"/>
                  </a:solidFill>
                  <a:latin typeface="Trebuchet MS"/>
                  <a:ea typeface="Trebuchet MS"/>
                  <a:cs typeface="Trebuchet MS"/>
                  <a:sym typeface="Trebuchet MS"/>
                </a:rPr>
                <a:t>Review Standards &amp; Curriculum </a:t>
              </a:r>
              <a:endParaRPr sz="800">
                <a:solidFill>
                  <a:srgbClr val="FFFFFF"/>
                </a:solidFill>
                <a:latin typeface="Roboto"/>
                <a:ea typeface="Roboto"/>
                <a:cs typeface="Roboto"/>
                <a:sym typeface="Roboto"/>
              </a:endParaRPr>
            </a:p>
          </p:txBody>
        </p:sp>
        <p:sp>
          <p:nvSpPr>
            <p:cNvPr id="163" name="Google Shape;163;p29"/>
            <p:cNvSpPr/>
            <p:nvPr/>
          </p:nvSpPr>
          <p:spPr>
            <a:xfrm>
              <a:off x="3798075" y="709250"/>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Step 1</a:t>
              </a:r>
              <a:endParaRPr sz="2400">
                <a:solidFill>
                  <a:srgbClr val="FFFFFF"/>
                </a:solidFill>
              </a:endParaRPr>
            </a:p>
          </p:txBody>
        </p:sp>
      </p:grpSp>
      <p:grpSp>
        <p:nvGrpSpPr>
          <p:cNvPr id="164" name="Google Shape;164;p29"/>
          <p:cNvGrpSpPr/>
          <p:nvPr/>
        </p:nvGrpSpPr>
        <p:grpSpPr>
          <a:xfrm>
            <a:off x="5926749" y="3047370"/>
            <a:ext cx="2370430" cy="1666262"/>
            <a:chOff x="3798068" y="597476"/>
            <a:chExt cx="1332301" cy="892194"/>
          </a:xfrm>
        </p:grpSpPr>
        <p:sp>
          <p:nvSpPr>
            <p:cNvPr id="165" name="Google Shape;165;p29"/>
            <p:cNvSpPr/>
            <p:nvPr/>
          </p:nvSpPr>
          <p:spPr>
            <a:xfrm>
              <a:off x="3798069" y="882470"/>
              <a:ext cx="1332300" cy="607200"/>
            </a:xfrm>
            <a:prstGeom prst="rect">
              <a:avLst/>
            </a:prstGeom>
            <a:solidFill>
              <a:srgbClr val="1B786E"/>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solidFill>
                    <a:srgbClr val="FFFFFF"/>
                  </a:solidFill>
                  <a:latin typeface="Trebuchet MS"/>
                  <a:ea typeface="Trebuchet MS"/>
                  <a:cs typeface="Trebuchet MS"/>
                  <a:sym typeface="Trebuchet MS"/>
                </a:rPr>
                <a:t>Identify the lesson content</a:t>
              </a:r>
              <a:endParaRPr>
                <a:solidFill>
                  <a:srgbClr val="FFFFFF"/>
                </a:solidFill>
              </a:endParaRPr>
            </a:p>
          </p:txBody>
        </p:sp>
        <p:sp>
          <p:nvSpPr>
            <p:cNvPr id="166" name="Google Shape;166;p29"/>
            <p:cNvSpPr/>
            <p:nvPr/>
          </p:nvSpPr>
          <p:spPr>
            <a:xfrm>
              <a:off x="3798068" y="597476"/>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lt1"/>
                  </a:solidFill>
                  <a:latin typeface="Roboto"/>
                  <a:ea typeface="Roboto"/>
                  <a:cs typeface="Roboto"/>
                  <a:sym typeface="Roboto"/>
                </a:rPr>
                <a:t>Step 2</a:t>
              </a:r>
              <a:endParaRPr sz="800">
                <a:solidFill>
                  <a:srgbClr val="FFFFFF"/>
                </a:solidFill>
                <a:latin typeface="Roboto"/>
                <a:ea typeface="Roboto"/>
                <a:cs typeface="Roboto"/>
                <a:sym typeface="Roboto"/>
              </a:endParaRPr>
            </a:p>
          </p:txBody>
        </p:sp>
      </p:grpSp>
      <p:grpSp>
        <p:nvGrpSpPr>
          <p:cNvPr id="167" name="Google Shape;167;p29"/>
          <p:cNvGrpSpPr/>
          <p:nvPr/>
        </p:nvGrpSpPr>
        <p:grpSpPr>
          <a:xfrm>
            <a:off x="823950" y="3256120"/>
            <a:ext cx="2370439" cy="2031560"/>
            <a:chOff x="3798069" y="709250"/>
            <a:chExt cx="1332306" cy="1087792"/>
          </a:xfrm>
        </p:grpSpPr>
        <p:sp>
          <p:nvSpPr>
            <p:cNvPr id="168" name="Google Shape;168;p29"/>
            <p:cNvSpPr/>
            <p:nvPr/>
          </p:nvSpPr>
          <p:spPr>
            <a:xfrm>
              <a:off x="3798069" y="994242"/>
              <a:ext cx="1332300" cy="802800"/>
            </a:xfrm>
            <a:prstGeom prst="rect">
              <a:avLst/>
            </a:prstGeom>
            <a:solidFill>
              <a:srgbClr val="1B786E"/>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FFFFFF"/>
                  </a:solidFill>
                  <a:latin typeface="Trebuchet MS"/>
                  <a:ea typeface="Trebuchet MS"/>
                  <a:cs typeface="Trebuchet MS"/>
                  <a:sym typeface="Trebuchet MS"/>
                </a:rPr>
                <a:t>Write the Instructional Plan</a:t>
              </a:r>
              <a:endParaRPr sz="800">
                <a:solidFill>
                  <a:srgbClr val="FFFFFF"/>
                </a:solidFill>
                <a:latin typeface="Roboto"/>
                <a:ea typeface="Roboto"/>
                <a:cs typeface="Roboto"/>
                <a:sym typeface="Roboto"/>
              </a:endParaRPr>
            </a:p>
          </p:txBody>
        </p:sp>
        <p:sp>
          <p:nvSpPr>
            <p:cNvPr id="169" name="Google Shape;169;p29"/>
            <p:cNvSpPr/>
            <p:nvPr/>
          </p:nvSpPr>
          <p:spPr>
            <a:xfrm>
              <a:off x="3798075" y="709250"/>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400">
                  <a:solidFill>
                    <a:schemeClr val="lt1"/>
                  </a:solidFill>
                  <a:latin typeface="Roboto"/>
                  <a:ea typeface="Roboto"/>
                  <a:cs typeface="Roboto"/>
                  <a:sym typeface="Roboto"/>
                </a:rPr>
                <a:t>Step 4</a:t>
              </a:r>
              <a:endParaRPr sz="800">
                <a:solidFill>
                  <a:srgbClr val="FFFFFF"/>
                </a:solidFill>
              </a:endParaRPr>
            </a:p>
          </p:txBody>
        </p:sp>
      </p:grpSp>
      <p:grpSp>
        <p:nvGrpSpPr>
          <p:cNvPr id="170" name="Google Shape;170;p29"/>
          <p:cNvGrpSpPr/>
          <p:nvPr/>
        </p:nvGrpSpPr>
        <p:grpSpPr>
          <a:xfrm>
            <a:off x="3556323" y="4887833"/>
            <a:ext cx="2370428" cy="1708294"/>
            <a:chOff x="3798075" y="709250"/>
            <a:chExt cx="1332300" cy="914700"/>
          </a:xfrm>
        </p:grpSpPr>
        <p:sp>
          <p:nvSpPr>
            <p:cNvPr id="171" name="Google Shape;171;p29"/>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FFFFFF"/>
                  </a:solidFill>
                  <a:latin typeface="Trebuchet MS"/>
                  <a:ea typeface="Trebuchet MS"/>
                  <a:cs typeface="Trebuchet MS"/>
                  <a:sym typeface="Trebuchet MS"/>
                </a:rPr>
                <a:t>Determine the Assessment</a:t>
              </a:r>
              <a:endParaRPr sz="800">
                <a:solidFill>
                  <a:srgbClr val="FFFFFF"/>
                </a:solidFill>
                <a:latin typeface="Roboto"/>
                <a:ea typeface="Roboto"/>
                <a:cs typeface="Roboto"/>
                <a:sym typeface="Roboto"/>
              </a:endParaRPr>
            </a:p>
          </p:txBody>
        </p:sp>
        <p:sp>
          <p:nvSpPr>
            <p:cNvPr id="172" name="Google Shape;172;p29"/>
            <p:cNvSpPr/>
            <p:nvPr/>
          </p:nvSpPr>
          <p:spPr>
            <a:xfrm>
              <a:off x="3798075" y="709250"/>
              <a:ext cx="1332300" cy="2850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2400">
                  <a:solidFill>
                    <a:schemeClr val="lt1"/>
                  </a:solidFill>
                  <a:latin typeface="Roboto"/>
                  <a:ea typeface="Roboto"/>
                  <a:cs typeface="Roboto"/>
                  <a:sym typeface="Roboto"/>
                </a:rPr>
                <a:t>Step 3</a:t>
              </a:r>
              <a:endParaRPr sz="800">
                <a:solidFill>
                  <a:srgbClr val="FFFFFF"/>
                </a:solidFill>
              </a:endParaRPr>
            </a:p>
          </p:txBody>
        </p:sp>
      </p:grpSp>
      <p:sp>
        <p:nvSpPr>
          <p:cNvPr id="173" name="Google Shape;173;p29"/>
          <p:cNvSpPr txBox="1">
            <a:spLocks noGrp="1"/>
          </p:cNvSpPr>
          <p:nvPr>
            <p:ph type="title"/>
          </p:nvPr>
        </p:nvSpPr>
        <p:spPr>
          <a:xfrm>
            <a:off x="1414375" y="57000"/>
            <a:ext cx="71010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a:latin typeface="Trebuchet MS"/>
                <a:ea typeface="Trebuchet MS"/>
                <a:cs typeface="Trebuchet MS"/>
                <a:sym typeface="Trebuchet MS"/>
              </a:rPr>
              <a:t>Content Focused Instructional Planning Process</a:t>
            </a:r>
            <a:endParaRPr sz="3600">
              <a:latin typeface="Trebuchet MS"/>
              <a:ea typeface="Trebuchet MS"/>
              <a:cs typeface="Trebuchet MS"/>
              <a:sym typeface="Trebuchet MS"/>
            </a:endParaRPr>
          </a:p>
        </p:txBody>
      </p:sp>
      <p:grpSp>
        <p:nvGrpSpPr>
          <p:cNvPr id="174" name="Google Shape;174;p29"/>
          <p:cNvGrpSpPr/>
          <p:nvPr/>
        </p:nvGrpSpPr>
        <p:grpSpPr>
          <a:xfrm>
            <a:off x="-19330" y="0"/>
            <a:ext cx="1433700" cy="1433700"/>
            <a:chOff x="87840" y="134578"/>
            <a:chExt cx="1433700" cy="1433700"/>
          </a:xfrm>
        </p:grpSpPr>
        <p:sp>
          <p:nvSpPr>
            <p:cNvPr id="175" name="Google Shape;175;p2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6" name="Google Shape;176;p2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30"/>
          <p:cNvGrpSpPr/>
          <p:nvPr/>
        </p:nvGrpSpPr>
        <p:grpSpPr>
          <a:xfrm rot="-1259762">
            <a:off x="2094218" y="1700675"/>
            <a:ext cx="4786240" cy="4971577"/>
            <a:chOff x="2820225" y="891450"/>
            <a:chExt cx="3175200" cy="3175200"/>
          </a:xfrm>
        </p:grpSpPr>
        <p:sp>
          <p:nvSpPr>
            <p:cNvPr id="183" name="Google Shape;183;p30"/>
            <p:cNvSpPr/>
            <p:nvPr/>
          </p:nvSpPr>
          <p:spPr>
            <a:xfrm rot="10800000">
              <a:off x="2820225" y="891450"/>
              <a:ext cx="3175200" cy="3175200"/>
            </a:xfrm>
            <a:prstGeom prst="blockArc">
              <a:avLst>
                <a:gd name="adj1" fmla="val 5399801"/>
                <a:gd name="adj2" fmla="val 3012680"/>
                <a:gd name="adj3" fmla="val 6939"/>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0"/>
            <p:cNvSpPr/>
            <p:nvPr/>
          </p:nvSpPr>
          <p:spPr>
            <a:xfrm rot="10800000">
              <a:off x="3175023" y="1179900"/>
              <a:ext cx="450600" cy="450600"/>
            </a:xfrm>
            <a:prstGeom prst="rtTriangle">
              <a:avLst/>
            </a:prstGeom>
            <a:solidFill>
              <a:srgbClr val="83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30"/>
          <p:cNvGrpSpPr/>
          <p:nvPr/>
        </p:nvGrpSpPr>
        <p:grpSpPr>
          <a:xfrm>
            <a:off x="3029825" y="1342680"/>
            <a:ext cx="2735751" cy="1940318"/>
            <a:chOff x="3798072" y="826515"/>
            <a:chExt cx="1332303" cy="797435"/>
          </a:xfrm>
        </p:grpSpPr>
        <p:sp>
          <p:nvSpPr>
            <p:cNvPr id="186" name="Google Shape;186;p30"/>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FFFFFF"/>
                  </a:solidFill>
                  <a:latin typeface="Trebuchet MS"/>
                  <a:ea typeface="Trebuchet MS"/>
                  <a:cs typeface="Trebuchet MS"/>
                  <a:sym typeface="Trebuchet MS"/>
                </a:rPr>
                <a:t> Identify the intent of student learning implicit in the standards.</a:t>
              </a:r>
              <a:endParaRPr sz="2200">
                <a:solidFill>
                  <a:srgbClr val="FFFFFF"/>
                </a:solidFill>
                <a:latin typeface="Roboto"/>
                <a:ea typeface="Roboto"/>
                <a:cs typeface="Roboto"/>
                <a:sym typeface="Roboto"/>
              </a:endParaRPr>
            </a:p>
          </p:txBody>
        </p:sp>
        <p:sp>
          <p:nvSpPr>
            <p:cNvPr id="187" name="Google Shape;187;p30"/>
            <p:cNvSpPr/>
            <p:nvPr/>
          </p:nvSpPr>
          <p:spPr>
            <a:xfrm>
              <a:off x="3798072" y="826515"/>
              <a:ext cx="1332300" cy="1677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Step 1</a:t>
              </a:r>
              <a:endParaRPr sz="2400">
                <a:solidFill>
                  <a:srgbClr val="FFFFFF"/>
                </a:solidFill>
              </a:endParaRPr>
            </a:p>
          </p:txBody>
        </p:sp>
      </p:grpSp>
      <p:grpSp>
        <p:nvGrpSpPr>
          <p:cNvPr id="188" name="Google Shape;188;p30"/>
          <p:cNvGrpSpPr/>
          <p:nvPr/>
        </p:nvGrpSpPr>
        <p:grpSpPr>
          <a:xfrm>
            <a:off x="6072075" y="3439047"/>
            <a:ext cx="2735756" cy="1947182"/>
            <a:chOff x="3798069" y="823694"/>
            <a:chExt cx="1332306" cy="800256"/>
          </a:xfrm>
        </p:grpSpPr>
        <p:sp>
          <p:nvSpPr>
            <p:cNvPr id="189" name="Google Shape;189;p30"/>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FFFFFF"/>
                  </a:solidFill>
                  <a:latin typeface="Trebuchet MS"/>
                  <a:ea typeface="Trebuchet MS"/>
                  <a:cs typeface="Trebuchet MS"/>
                  <a:sym typeface="Trebuchet MS"/>
                </a:rPr>
                <a:t>Consider student learning when planning instruction.</a:t>
              </a:r>
              <a:endParaRPr sz="2200">
                <a:solidFill>
                  <a:srgbClr val="FFFFFF"/>
                </a:solidFill>
              </a:endParaRPr>
            </a:p>
          </p:txBody>
        </p:sp>
        <p:sp>
          <p:nvSpPr>
            <p:cNvPr id="190" name="Google Shape;190;p30"/>
            <p:cNvSpPr/>
            <p:nvPr/>
          </p:nvSpPr>
          <p:spPr>
            <a:xfrm>
              <a:off x="3798069" y="823694"/>
              <a:ext cx="1332300" cy="1707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lt1"/>
                  </a:solidFill>
                  <a:latin typeface="Roboto"/>
                  <a:ea typeface="Roboto"/>
                  <a:cs typeface="Roboto"/>
                  <a:sym typeface="Roboto"/>
                </a:rPr>
                <a:t>Step 2</a:t>
              </a:r>
              <a:endParaRPr sz="800">
                <a:solidFill>
                  <a:srgbClr val="FFFFFF"/>
                </a:solidFill>
                <a:latin typeface="Roboto"/>
                <a:ea typeface="Roboto"/>
                <a:cs typeface="Roboto"/>
                <a:sym typeface="Roboto"/>
              </a:endParaRPr>
            </a:p>
          </p:txBody>
        </p:sp>
      </p:grpSp>
      <p:grpSp>
        <p:nvGrpSpPr>
          <p:cNvPr id="191" name="Google Shape;191;p30"/>
          <p:cNvGrpSpPr/>
          <p:nvPr/>
        </p:nvGrpSpPr>
        <p:grpSpPr>
          <a:xfrm>
            <a:off x="66172" y="3429347"/>
            <a:ext cx="2735748" cy="1947182"/>
            <a:chOff x="3798075" y="823694"/>
            <a:chExt cx="1332302" cy="800256"/>
          </a:xfrm>
        </p:grpSpPr>
        <p:sp>
          <p:nvSpPr>
            <p:cNvPr id="192" name="Google Shape;192;p30"/>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FFFFFF"/>
                  </a:solidFill>
                  <a:latin typeface="Trebuchet MS"/>
                  <a:ea typeface="Trebuchet MS"/>
                  <a:cs typeface="Trebuchet MS"/>
                  <a:sym typeface="Trebuchet MS"/>
                </a:rPr>
                <a:t>Plan for opportunities where students will reflect on their learning.</a:t>
              </a:r>
              <a:endParaRPr sz="2200">
                <a:solidFill>
                  <a:srgbClr val="FFFFFF"/>
                </a:solidFill>
                <a:latin typeface="Roboto"/>
                <a:ea typeface="Roboto"/>
                <a:cs typeface="Roboto"/>
                <a:sym typeface="Roboto"/>
              </a:endParaRPr>
            </a:p>
          </p:txBody>
        </p:sp>
        <p:sp>
          <p:nvSpPr>
            <p:cNvPr id="193" name="Google Shape;193;p30"/>
            <p:cNvSpPr/>
            <p:nvPr/>
          </p:nvSpPr>
          <p:spPr>
            <a:xfrm>
              <a:off x="3798077" y="823694"/>
              <a:ext cx="1332300" cy="1707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chemeClr val="lt1"/>
                  </a:solidFill>
                  <a:latin typeface="Roboto"/>
                  <a:ea typeface="Roboto"/>
                  <a:cs typeface="Roboto"/>
                  <a:sym typeface="Roboto"/>
                </a:rPr>
                <a:t>Step 4</a:t>
              </a:r>
              <a:endParaRPr sz="800">
                <a:solidFill>
                  <a:srgbClr val="FFFFFF"/>
                </a:solidFill>
              </a:endParaRPr>
            </a:p>
          </p:txBody>
        </p:sp>
      </p:grpSp>
      <p:sp>
        <p:nvSpPr>
          <p:cNvPr id="194" name="Google Shape;194;p30"/>
          <p:cNvSpPr txBox="1">
            <a:spLocks noGrp="1"/>
          </p:cNvSpPr>
          <p:nvPr>
            <p:ph type="title"/>
          </p:nvPr>
        </p:nvSpPr>
        <p:spPr>
          <a:xfrm>
            <a:off x="1414375" y="57000"/>
            <a:ext cx="7101000" cy="71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600">
                <a:latin typeface="Trebuchet MS"/>
                <a:ea typeface="Trebuchet MS"/>
                <a:cs typeface="Trebuchet MS"/>
                <a:sym typeface="Trebuchet MS"/>
              </a:rPr>
              <a:t>Student Focused Instructional Planning Process</a:t>
            </a:r>
            <a:endParaRPr sz="3600">
              <a:latin typeface="Trebuchet MS"/>
              <a:ea typeface="Trebuchet MS"/>
              <a:cs typeface="Trebuchet MS"/>
              <a:sym typeface="Trebuchet MS"/>
            </a:endParaRPr>
          </a:p>
        </p:txBody>
      </p:sp>
      <p:grpSp>
        <p:nvGrpSpPr>
          <p:cNvPr id="195" name="Google Shape;195;p30"/>
          <p:cNvGrpSpPr/>
          <p:nvPr/>
        </p:nvGrpSpPr>
        <p:grpSpPr>
          <a:xfrm>
            <a:off x="-19330" y="0"/>
            <a:ext cx="1433700" cy="1433700"/>
            <a:chOff x="87840" y="134578"/>
            <a:chExt cx="1433700" cy="1433700"/>
          </a:xfrm>
        </p:grpSpPr>
        <p:sp>
          <p:nvSpPr>
            <p:cNvPr id="196" name="Google Shape;196;p3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7" name="Google Shape;197;p3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grpSp>
        <p:nvGrpSpPr>
          <p:cNvPr id="198" name="Google Shape;198;p30"/>
          <p:cNvGrpSpPr/>
          <p:nvPr/>
        </p:nvGrpSpPr>
        <p:grpSpPr>
          <a:xfrm>
            <a:off x="3029825" y="4924080"/>
            <a:ext cx="2735751" cy="1940318"/>
            <a:chOff x="3798072" y="826515"/>
            <a:chExt cx="1332303" cy="797435"/>
          </a:xfrm>
        </p:grpSpPr>
        <p:sp>
          <p:nvSpPr>
            <p:cNvPr id="199" name="Google Shape;199;p30"/>
            <p:cNvSpPr/>
            <p:nvPr/>
          </p:nvSpPr>
          <p:spPr>
            <a:xfrm>
              <a:off x="3798075" y="994250"/>
              <a:ext cx="1332300" cy="629700"/>
            </a:xfrm>
            <a:prstGeom prst="rect">
              <a:avLst/>
            </a:prstGeom>
            <a:solidFill>
              <a:srgbClr val="1B786E"/>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FFFFFF"/>
                  </a:solidFill>
                  <a:latin typeface="Trebuchet MS"/>
                  <a:ea typeface="Trebuchet MS"/>
                  <a:cs typeface="Trebuchet MS"/>
                  <a:sym typeface="Trebuchet MS"/>
                </a:rPr>
                <a:t>Provide students with opportunities to demonstrate the learning demands of the standards.</a:t>
              </a:r>
              <a:endParaRPr sz="1800">
                <a:solidFill>
                  <a:srgbClr val="FFFFFF"/>
                </a:solidFill>
                <a:latin typeface="Trebuchet MS"/>
                <a:ea typeface="Trebuchet MS"/>
                <a:cs typeface="Trebuchet MS"/>
                <a:sym typeface="Trebuchet MS"/>
              </a:endParaRPr>
            </a:p>
          </p:txBody>
        </p:sp>
        <p:sp>
          <p:nvSpPr>
            <p:cNvPr id="200" name="Google Shape;200;p30"/>
            <p:cNvSpPr/>
            <p:nvPr/>
          </p:nvSpPr>
          <p:spPr>
            <a:xfrm>
              <a:off x="3798072" y="826515"/>
              <a:ext cx="1332300" cy="167700"/>
            </a:xfrm>
            <a:prstGeom prst="round1Rect">
              <a:avLst>
                <a:gd name="adj" fmla="val 50000"/>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a:solidFill>
                    <a:srgbClr val="FFFFFF"/>
                  </a:solidFill>
                  <a:latin typeface="Roboto"/>
                  <a:ea typeface="Roboto"/>
                  <a:cs typeface="Roboto"/>
                  <a:sym typeface="Roboto"/>
                </a:rPr>
                <a:t>Step 3</a:t>
              </a:r>
              <a:endParaRPr sz="2400">
                <a:solidFill>
                  <a:srgbClr val="FFFFFF"/>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1490575" y="361800"/>
            <a:ext cx="7020300" cy="71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A Tool for Instructional Planning</a:t>
            </a:r>
            <a:endParaRPr sz="3600" i="0" u="none" strike="noStrike" cap="none">
              <a:solidFill>
                <a:srgbClr val="000000"/>
              </a:solidFill>
              <a:latin typeface="Trebuchet MS"/>
              <a:ea typeface="Trebuchet MS"/>
              <a:cs typeface="Trebuchet MS"/>
              <a:sym typeface="Trebuchet MS"/>
            </a:endParaRPr>
          </a:p>
        </p:txBody>
      </p:sp>
      <p:grpSp>
        <p:nvGrpSpPr>
          <p:cNvPr id="206" name="Google Shape;206;p31"/>
          <p:cNvGrpSpPr/>
          <p:nvPr/>
        </p:nvGrpSpPr>
        <p:grpSpPr>
          <a:xfrm>
            <a:off x="-19330" y="0"/>
            <a:ext cx="1433700" cy="1433700"/>
            <a:chOff x="87840" y="134578"/>
            <a:chExt cx="1433700" cy="1433700"/>
          </a:xfrm>
        </p:grpSpPr>
        <p:sp>
          <p:nvSpPr>
            <p:cNvPr id="207" name="Google Shape;207;p3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8" name="Google Shape;208;p3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09" name="Google Shape;209;p31"/>
          <p:cNvSpPr txBox="1"/>
          <p:nvPr/>
        </p:nvSpPr>
        <p:spPr>
          <a:xfrm>
            <a:off x="2266950" y="1371670"/>
            <a:ext cx="657225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Gaps: Content and skills described by the standards that are </a:t>
            </a:r>
            <a:r>
              <a:rPr lang="en-US" sz="2800" b="0" i="1" u="none" strike="noStrike" cap="none">
                <a:solidFill>
                  <a:schemeClr val="lt1"/>
                </a:solidFill>
                <a:latin typeface="Calibri"/>
                <a:ea typeface="Calibri"/>
                <a:cs typeface="Calibri"/>
                <a:sym typeface="Calibri"/>
              </a:rPr>
              <a:t>underrepresented</a:t>
            </a:r>
            <a:r>
              <a:rPr lang="en-US" sz="2800" b="0" i="0" u="none" strike="noStrike" cap="none">
                <a:solidFill>
                  <a:schemeClr val="lt1"/>
                </a:solidFill>
                <a:latin typeface="Calibri"/>
                <a:ea typeface="Calibri"/>
                <a:cs typeface="Calibri"/>
                <a:sym typeface="Calibri"/>
              </a:rPr>
              <a:t> in your curriculum</a:t>
            </a:r>
            <a:endParaRPr sz="1400" b="0" i="0" u="none" strike="noStrike" cap="none">
              <a:solidFill>
                <a:srgbClr val="000000"/>
              </a:solidFill>
              <a:latin typeface="Arial"/>
              <a:ea typeface="Arial"/>
              <a:cs typeface="Arial"/>
              <a:sym typeface="Arial"/>
            </a:endParaRPr>
          </a:p>
        </p:txBody>
      </p:sp>
      <p:sp>
        <p:nvSpPr>
          <p:cNvPr id="210" name="Google Shape;210;p31"/>
          <p:cNvSpPr txBox="1"/>
          <p:nvPr/>
        </p:nvSpPr>
        <p:spPr>
          <a:xfrm>
            <a:off x="484900" y="1433700"/>
            <a:ext cx="8354400" cy="542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i="0" u="none" strike="noStrike" cap="none">
                <a:solidFill>
                  <a:srgbClr val="000000"/>
                </a:solidFill>
                <a:latin typeface="Trebuchet MS"/>
                <a:ea typeface="Trebuchet MS"/>
                <a:cs typeface="Trebuchet MS"/>
                <a:sym typeface="Trebuchet MS"/>
              </a:rPr>
              <a:t>The</a:t>
            </a:r>
            <a:r>
              <a:rPr lang="en-US" sz="2400">
                <a:latin typeface="Trebuchet MS"/>
                <a:ea typeface="Trebuchet MS"/>
                <a:cs typeface="Trebuchet MS"/>
                <a:sym typeface="Trebuchet MS"/>
              </a:rPr>
              <a:t> </a:t>
            </a:r>
            <a:r>
              <a:rPr lang="en-US" sz="2400" i="1">
                <a:latin typeface="Trebuchet MS"/>
                <a:ea typeface="Trebuchet MS"/>
                <a:cs typeface="Trebuchet MS"/>
                <a:sym typeface="Trebuchet MS"/>
              </a:rPr>
              <a:t>Instructional</a:t>
            </a:r>
            <a:r>
              <a:rPr lang="en-US" sz="2400" i="1" u="none" strike="noStrike" cap="none">
                <a:solidFill>
                  <a:srgbClr val="000000"/>
                </a:solidFill>
                <a:latin typeface="Trebuchet MS"/>
                <a:ea typeface="Trebuchet MS"/>
                <a:cs typeface="Trebuchet MS"/>
                <a:sym typeface="Trebuchet MS"/>
              </a:rPr>
              <a:t> Planning Process Guide</a:t>
            </a:r>
            <a:r>
              <a:rPr lang="en-US" sz="2400" i="0" u="none" strike="noStrike" cap="none">
                <a:solidFill>
                  <a:srgbClr val="000000"/>
                </a:solidFill>
                <a:latin typeface="Trebuchet MS"/>
                <a:ea typeface="Trebuchet MS"/>
                <a:cs typeface="Trebuchet MS"/>
                <a:sym typeface="Trebuchet MS"/>
              </a:rPr>
              <a:t> is a </a:t>
            </a:r>
            <a:r>
              <a:rPr lang="en-US" sz="2400" b="1" i="0" u="none" strike="noStrike" cap="none">
                <a:solidFill>
                  <a:srgbClr val="000000"/>
                </a:solidFill>
                <a:latin typeface="Trebuchet MS"/>
                <a:ea typeface="Trebuchet MS"/>
                <a:cs typeface="Trebuchet MS"/>
                <a:sym typeface="Trebuchet MS"/>
              </a:rPr>
              <a:t>tool</a:t>
            </a:r>
            <a:r>
              <a:rPr lang="en-US" sz="2400" i="0" u="none" strike="noStrike" cap="none">
                <a:solidFill>
                  <a:srgbClr val="000000"/>
                </a:solidFill>
                <a:latin typeface="Trebuchet MS"/>
                <a:ea typeface="Trebuchet MS"/>
                <a:cs typeface="Trebuchet MS"/>
                <a:sym typeface="Trebuchet MS"/>
              </a:rPr>
              <a:t> for educators to:</a:t>
            </a:r>
            <a:endParaRPr>
              <a:latin typeface="Trebuchet MS"/>
              <a:ea typeface="Trebuchet MS"/>
              <a:cs typeface="Trebuchet MS"/>
              <a:sym typeface="Trebuchet MS"/>
            </a:endParaRPr>
          </a:p>
          <a:p>
            <a:pPr marL="285750" lvl="0" indent="-285750" algn="l" rtl="0">
              <a:spcBef>
                <a:spcPts val="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Make visible the ”invisible thinking” or reflect on that which occurs during instructional planning.</a:t>
            </a:r>
            <a:endParaRPr sz="2400" i="0" u="none" strike="noStrike" cap="none">
              <a:solidFill>
                <a:srgbClr val="000000"/>
              </a:solidFill>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highlight>
                  <a:srgbClr val="FFFFFF"/>
                </a:highlight>
                <a:latin typeface="Trebuchet MS"/>
                <a:ea typeface="Trebuchet MS"/>
                <a:cs typeface="Trebuchet MS"/>
                <a:sym typeface="Trebuchet MS"/>
              </a:rPr>
              <a:t>Indicate instructional shifts </a:t>
            </a:r>
            <a:r>
              <a:rPr lang="en-US" sz="2400">
                <a:highlight>
                  <a:srgbClr val="FFFFFF"/>
                </a:highlight>
                <a:latin typeface="Trebuchet MS"/>
                <a:ea typeface="Trebuchet MS"/>
                <a:cs typeface="Trebuchet MS"/>
                <a:sym typeface="Trebuchet MS"/>
              </a:rPr>
              <a:t>during </a:t>
            </a:r>
            <a:r>
              <a:rPr lang="en-US" sz="2400">
                <a:solidFill>
                  <a:schemeClr val="dk1"/>
                </a:solidFill>
                <a:latin typeface="Trebuchet MS"/>
                <a:ea typeface="Trebuchet MS"/>
                <a:cs typeface="Trebuchet MS"/>
                <a:sym typeface="Trebuchet MS"/>
              </a:rPr>
              <a:t>instructional planning.</a:t>
            </a:r>
            <a:endParaRPr sz="2400" i="0" u="none" strike="noStrike" cap="none">
              <a:solidFill>
                <a:srgbClr val="000000"/>
              </a:solidFill>
              <a:highlight>
                <a:srgbClr val="FFFFFF"/>
              </a:highlight>
              <a:latin typeface="Trebuchet MS"/>
              <a:ea typeface="Trebuchet MS"/>
              <a:cs typeface="Trebuchet MS"/>
              <a:sym typeface="Trebuchet MS"/>
            </a:endParaRPr>
          </a:p>
          <a:p>
            <a:pPr marL="285750" marR="0" lvl="0" indent="-285750" algn="l" rtl="0">
              <a:lnSpc>
                <a:spcPct val="100000"/>
              </a:lnSpc>
              <a:spcBef>
                <a:spcPts val="0"/>
              </a:spcBef>
              <a:spcAft>
                <a:spcPts val="0"/>
              </a:spcAft>
              <a:buSzPts val="2400"/>
              <a:buFont typeface="Trebuchet MS"/>
              <a:buChar char="•"/>
            </a:pPr>
            <a:r>
              <a:rPr lang="en-US" sz="2400">
                <a:latin typeface="Trebuchet MS"/>
                <a:ea typeface="Trebuchet MS"/>
                <a:cs typeface="Trebuchet MS"/>
                <a:sym typeface="Trebuchet MS"/>
              </a:rPr>
              <a:t>Identify the active learning of students during the course of instructional planning.</a:t>
            </a:r>
            <a:endParaRPr sz="2400">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Illustrate the type of questioning that should consistently occur with any </a:t>
            </a:r>
            <a:r>
              <a:rPr lang="en-US" sz="2400">
                <a:solidFill>
                  <a:schemeClr val="dk1"/>
                </a:solidFill>
                <a:latin typeface="Trebuchet MS"/>
                <a:ea typeface="Trebuchet MS"/>
                <a:cs typeface="Trebuchet MS"/>
                <a:sym typeface="Trebuchet MS"/>
              </a:rPr>
              <a:t>instructional planning</a:t>
            </a:r>
            <a:r>
              <a:rPr lang="en-US" sz="2400" i="0" u="none" strike="noStrike" cap="none">
                <a:solidFill>
                  <a:srgbClr val="000000"/>
                </a:solidFill>
                <a:latin typeface="Trebuchet MS"/>
                <a:ea typeface="Trebuchet MS"/>
                <a:cs typeface="Trebuchet MS"/>
                <a:sym typeface="Trebuchet MS"/>
              </a:rPr>
              <a:t> process when considering instructional strategies and shifts implicit in the standards.</a:t>
            </a:r>
            <a:endParaRPr>
              <a:latin typeface="Trebuchet MS"/>
              <a:ea typeface="Trebuchet MS"/>
              <a:cs typeface="Trebuchet MS"/>
              <a:sym typeface="Trebuchet MS"/>
            </a:endParaRPr>
          </a:p>
          <a:p>
            <a:pPr marL="285750" marR="0" lvl="0" indent="-285750" algn="l" rtl="0">
              <a:lnSpc>
                <a:spcPct val="100000"/>
              </a:lnSpc>
              <a:spcBef>
                <a:spcPts val="0"/>
              </a:spcBef>
              <a:spcAft>
                <a:spcPts val="0"/>
              </a:spcAft>
              <a:buClr>
                <a:srgbClr val="000000"/>
              </a:buClr>
              <a:buSzPts val="2400"/>
              <a:buFont typeface="Trebuchet MS"/>
              <a:buChar char="•"/>
            </a:pPr>
            <a:r>
              <a:rPr lang="en-US" sz="2400" i="0" u="none" strike="noStrike" cap="none">
                <a:solidFill>
                  <a:srgbClr val="000000"/>
                </a:solidFill>
                <a:latin typeface="Trebuchet MS"/>
                <a:ea typeface="Trebuchet MS"/>
                <a:cs typeface="Trebuchet MS"/>
                <a:sym typeface="Trebuchet MS"/>
              </a:rPr>
              <a:t>Act as a valuable tool when used side-by-side with other district </a:t>
            </a:r>
            <a:r>
              <a:rPr lang="en-US" sz="2400">
                <a:solidFill>
                  <a:schemeClr val="dk1"/>
                </a:solidFill>
                <a:latin typeface="Trebuchet MS"/>
                <a:ea typeface="Trebuchet MS"/>
                <a:cs typeface="Trebuchet MS"/>
                <a:sym typeface="Trebuchet MS"/>
              </a:rPr>
              <a:t>instructional planning</a:t>
            </a:r>
            <a:r>
              <a:rPr lang="en-US" sz="2400" i="0" u="none" strike="noStrike" cap="none">
                <a:solidFill>
                  <a:srgbClr val="000000"/>
                </a:solidFill>
                <a:latin typeface="Trebuchet MS"/>
                <a:ea typeface="Trebuchet MS"/>
                <a:cs typeface="Trebuchet MS"/>
                <a:sym typeface="Trebuchet MS"/>
              </a:rPr>
              <a:t> templates or tools</a:t>
            </a:r>
            <a:r>
              <a:rPr lang="en-US">
                <a:latin typeface="Trebuchet MS"/>
                <a:ea typeface="Trebuchet MS"/>
                <a:cs typeface="Trebuchet MS"/>
                <a:sym typeface="Trebuchet MS"/>
              </a:rPr>
              <a:t>.</a:t>
            </a:r>
            <a:endParaRPr sz="140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1414375" y="104700"/>
            <a:ext cx="7458000" cy="1071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The Instructional Planning Process Guide pg. 1</a:t>
            </a:r>
            <a:endParaRPr sz="3600" i="0" u="none" strike="noStrike" cap="none">
              <a:solidFill>
                <a:srgbClr val="000000"/>
              </a:solidFill>
              <a:latin typeface="Trebuchet MS"/>
              <a:ea typeface="Trebuchet MS"/>
              <a:cs typeface="Trebuchet MS"/>
              <a:sym typeface="Trebuchet MS"/>
            </a:endParaRPr>
          </a:p>
        </p:txBody>
      </p:sp>
      <p:sp>
        <p:nvSpPr>
          <p:cNvPr id="216" name="Google Shape;216;p32"/>
          <p:cNvSpPr txBox="1"/>
          <p:nvPr/>
        </p:nvSpPr>
        <p:spPr>
          <a:xfrm>
            <a:off x="2266950" y="1371670"/>
            <a:ext cx="6572100" cy="138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Gaps: Content and skills described by the standards that are </a:t>
            </a:r>
            <a:r>
              <a:rPr lang="en-US" sz="2800" b="0" i="1" u="none" strike="noStrike" cap="none">
                <a:solidFill>
                  <a:schemeClr val="lt1"/>
                </a:solidFill>
                <a:latin typeface="Calibri"/>
                <a:ea typeface="Calibri"/>
                <a:cs typeface="Calibri"/>
                <a:sym typeface="Calibri"/>
              </a:rPr>
              <a:t>underrepresented</a:t>
            </a:r>
            <a:r>
              <a:rPr lang="en-US" sz="2800" b="0" i="0" u="none" strike="noStrike" cap="none">
                <a:solidFill>
                  <a:schemeClr val="lt1"/>
                </a:solidFill>
                <a:latin typeface="Calibri"/>
                <a:ea typeface="Calibri"/>
                <a:cs typeface="Calibri"/>
                <a:sym typeface="Calibri"/>
              </a:rPr>
              <a:t> in your curriculum</a:t>
            </a:r>
            <a:endParaRPr sz="1400" b="0" i="0" u="none" strike="noStrike" cap="none">
              <a:solidFill>
                <a:srgbClr val="000000"/>
              </a:solidFill>
              <a:latin typeface="Arial"/>
              <a:ea typeface="Arial"/>
              <a:cs typeface="Arial"/>
              <a:sym typeface="Arial"/>
            </a:endParaRPr>
          </a:p>
        </p:txBody>
      </p:sp>
      <p:pic>
        <p:nvPicPr>
          <p:cNvPr id="217" name="Google Shape;217;p32"/>
          <p:cNvPicPr preferRelativeResize="0"/>
          <p:nvPr/>
        </p:nvPicPr>
        <p:blipFill rotWithShape="1">
          <a:blip r:embed="rId3">
            <a:alphaModFix/>
          </a:blip>
          <a:srcRect l="3340" t="5601" r="3358" b="6463"/>
          <a:stretch/>
        </p:blipFill>
        <p:spPr>
          <a:xfrm>
            <a:off x="94150" y="1255475"/>
            <a:ext cx="8960925" cy="5539752"/>
          </a:xfrm>
          <a:prstGeom prst="rect">
            <a:avLst/>
          </a:prstGeom>
          <a:noFill/>
          <a:ln>
            <a:noFill/>
          </a:ln>
        </p:spPr>
      </p:pic>
      <p:grpSp>
        <p:nvGrpSpPr>
          <p:cNvPr id="218" name="Google Shape;218;p32"/>
          <p:cNvGrpSpPr/>
          <p:nvPr/>
        </p:nvGrpSpPr>
        <p:grpSpPr>
          <a:xfrm>
            <a:off x="-19330" y="0"/>
            <a:ext cx="1433700" cy="1433700"/>
            <a:chOff x="87840" y="134578"/>
            <a:chExt cx="1433700" cy="1433700"/>
          </a:xfrm>
        </p:grpSpPr>
        <p:sp>
          <p:nvSpPr>
            <p:cNvPr id="219" name="Google Shape;219;p32"/>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20" name="Google Shape;220;p32"/>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1414375" y="102750"/>
            <a:ext cx="7020300" cy="107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i="0" u="none" strike="noStrike" cap="none">
                <a:solidFill>
                  <a:schemeClr val="dk1"/>
                </a:solidFill>
                <a:latin typeface="Trebuchet MS"/>
                <a:ea typeface="Trebuchet MS"/>
                <a:cs typeface="Trebuchet MS"/>
                <a:sym typeface="Trebuchet MS"/>
              </a:rPr>
              <a:t>The </a:t>
            </a:r>
            <a:r>
              <a:rPr lang="en-US" sz="3600">
                <a:solidFill>
                  <a:schemeClr val="dk1"/>
                </a:solidFill>
                <a:latin typeface="Trebuchet MS"/>
                <a:ea typeface="Trebuchet MS"/>
                <a:cs typeface="Trebuchet MS"/>
                <a:sym typeface="Trebuchet MS"/>
              </a:rPr>
              <a:t>Instructional</a:t>
            </a:r>
            <a:r>
              <a:rPr lang="en-US" sz="3600" i="0" u="none" strike="noStrike" cap="none">
                <a:solidFill>
                  <a:schemeClr val="dk1"/>
                </a:solidFill>
                <a:latin typeface="Trebuchet MS"/>
                <a:ea typeface="Trebuchet MS"/>
                <a:cs typeface="Trebuchet MS"/>
                <a:sym typeface="Trebuchet MS"/>
              </a:rPr>
              <a:t> Planning Process Guide pg. 2</a:t>
            </a:r>
            <a:endParaRPr sz="3600" i="0" u="none" strike="noStrike" cap="none">
              <a:solidFill>
                <a:srgbClr val="000000"/>
              </a:solidFill>
              <a:latin typeface="Trebuchet MS"/>
              <a:ea typeface="Trebuchet MS"/>
              <a:cs typeface="Trebuchet MS"/>
              <a:sym typeface="Trebuchet MS"/>
            </a:endParaRPr>
          </a:p>
        </p:txBody>
      </p:sp>
      <p:sp>
        <p:nvSpPr>
          <p:cNvPr id="226" name="Google Shape;226;p33"/>
          <p:cNvSpPr txBox="1"/>
          <p:nvPr/>
        </p:nvSpPr>
        <p:spPr>
          <a:xfrm>
            <a:off x="2266950" y="1371670"/>
            <a:ext cx="6572100" cy="138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Gaps: Content and skills described by the standards that are </a:t>
            </a:r>
            <a:r>
              <a:rPr lang="en-US" sz="2800" b="0" i="1" u="none" strike="noStrike" cap="none">
                <a:solidFill>
                  <a:schemeClr val="lt1"/>
                </a:solidFill>
                <a:latin typeface="Calibri"/>
                <a:ea typeface="Calibri"/>
                <a:cs typeface="Calibri"/>
                <a:sym typeface="Calibri"/>
              </a:rPr>
              <a:t>underrepresented</a:t>
            </a:r>
            <a:r>
              <a:rPr lang="en-US" sz="2800" b="0" i="0" u="none" strike="noStrike" cap="none">
                <a:solidFill>
                  <a:schemeClr val="lt1"/>
                </a:solidFill>
                <a:latin typeface="Calibri"/>
                <a:ea typeface="Calibri"/>
                <a:cs typeface="Calibri"/>
                <a:sym typeface="Calibri"/>
              </a:rPr>
              <a:t> in your curriculum</a:t>
            </a:r>
            <a:endParaRPr sz="1400" b="0" i="0" u="none" strike="noStrike" cap="none">
              <a:solidFill>
                <a:srgbClr val="000000"/>
              </a:solidFill>
              <a:latin typeface="Arial"/>
              <a:ea typeface="Arial"/>
              <a:cs typeface="Arial"/>
              <a:sym typeface="Arial"/>
            </a:endParaRPr>
          </a:p>
        </p:txBody>
      </p:sp>
      <p:pic>
        <p:nvPicPr>
          <p:cNvPr id="227" name="Google Shape;227;p33"/>
          <p:cNvPicPr preferRelativeResize="0"/>
          <p:nvPr/>
        </p:nvPicPr>
        <p:blipFill rotWithShape="1">
          <a:blip r:embed="rId3">
            <a:alphaModFix/>
          </a:blip>
          <a:srcRect l="2773" t="4656" r="2556" b="6145"/>
          <a:stretch/>
        </p:blipFill>
        <p:spPr>
          <a:xfrm>
            <a:off x="0" y="1255475"/>
            <a:ext cx="9143998" cy="5602524"/>
          </a:xfrm>
          <a:prstGeom prst="rect">
            <a:avLst/>
          </a:prstGeom>
          <a:noFill/>
          <a:ln>
            <a:noFill/>
          </a:ln>
        </p:spPr>
      </p:pic>
      <p:grpSp>
        <p:nvGrpSpPr>
          <p:cNvPr id="228" name="Google Shape;228;p33"/>
          <p:cNvGrpSpPr/>
          <p:nvPr/>
        </p:nvGrpSpPr>
        <p:grpSpPr>
          <a:xfrm>
            <a:off x="-19330" y="0"/>
            <a:ext cx="1433700" cy="1433700"/>
            <a:chOff x="87840" y="134578"/>
            <a:chExt cx="1433700" cy="1433700"/>
          </a:xfrm>
        </p:grpSpPr>
        <p:sp>
          <p:nvSpPr>
            <p:cNvPr id="229" name="Google Shape;229;p33"/>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0" name="Google Shape;230;p33"/>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p:nvPr/>
        </p:nvSpPr>
        <p:spPr>
          <a:xfrm>
            <a:off x="2266950" y="1371670"/>
            <a:ext cx="6572100" cy="138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Gaps: Content and skills described by the standards that are </a:t>
            </a:r>
            <a:r>
              <a:rPr lang="en-US" sz="2800" b="0" i="1" u="none" strike="noStrike" cap="none">
                <a:solidFill>
                  <a:schemeClr val="lt1"/>
                </a:solidFill>
                <a:latin typeface="Calibri"/>
                <a:ea typeface="Calibri"/>
                <a:cs typeface="Calibri"/>
                <a:sym typeface="Calibri"/>
              </a:rPr>
              <a:t>underrepresented</a:t>
            </a:r>
            <a:r>
              <a:rPr lang="en-US" sz="2800" b="0" i="0" u="none" strike="noStrike" cap="none">
                <a:solidFill>
                  <a:schemeClr val="lt1"/>
                </a:solidFill>
                <a:latin typeface="Calibri"/>
                <a:ea typeface="Calibri"/>
                <a:cs typeface="Calibri"/>
                <a:sym typeface="Calibri"/>
              </a:rPr>
              <a:t> in your curriculum</a:t>
            </a:r>
            <a:endParaRPr sz="1400" b="0" i="0" u="none" strike="noStrike" cap="none">
              <a:solidFill>
                <a:srgbClr val="000000"/>
              </a:solidFill>
              <a:latin typeface="Arial"/>
              <a:ea typeface="Arial"/>
              <a:cs typeface="Arial"/>
              <a:sym typeface="Arial"/>
            </a:endParaRPr>
          </a:p>
        </p:txBody>
      </p:sp>
      <p:pic>
        <p:nvPicPr>
          <p:cNvPr id="236" name="Google Shape;236;p34"/>
          <p:cNvPicPr preferRelativeResize="0"/>
          <p:nvPr/>
        </p:nvPicPr>
        <p:blipFill rotWithShape="1">
          <a:blip r:embed="rId3">
            <a:alphaModFix/>
          </a:blip>
          <a:srcRect l="2576" t="5815" r="1994" b="5540"/>
          <a:stretch/>
        </p:blipFill>
        <p:spPr>
          <a:xfrm>
            <a:off x="-19325" y="1271425"/>
            <a:ext cx="9143998" cy="5586574"/>
          </a:xfrm>
          <a:prstGeom prst="rect">
            <a:avLst/>
          </a:prstGeom>
          <a:noFill/>
          <a:ln>
            <a:noFill/>
          </a:ln>
        </p:spPr>
      </p:pic>
      <p:grpSp>
        <p:nvGrpSpPr>
          <p:cNvPr id="237" name="Google Shape;237;p34"/>
          <p:cNvGrpSpPr/>
          <p:nvPr/>
        </p:nvGrpSpPr>
        <p:grpSpPr>
          <a:xfrm>
            <a:off x="-19330" y="0"/>
            <a:ext cx="1433700" cy="1433700"/>
            <a:chOff x="87840" y="134578"/>
            <a:chExt cx="1433700" cy="1433700"/>
          </a:xfrm>
        </p:grpSpPr>
        <p:sp>
          <p:nvSpPr>
            <p:cNvPr id="238" name="Google Shape;238;p3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9" name="Google Shape;239;p34"/>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
        <p:nvSpPr>
          <p:cNvPr id="240" name="Google Shape;240;p34"/>
          <p:cNvSpPr txBox="1">
            <a:spLocks noGrp="1"/>
          </p:cNvSpPr>
          <p:nvPr>
            <p:ph type="title"/>
          </p:nvPr>
        </p:nvSpPr>
        <p:spPr>
          <a:xfrm>
            <a:off x="1414375" y="102750"/>
            <a:ext cx="7020300" cy="1075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i="0" u="none" strike="noStrike" cap="none">
                <a:solidFill>
                  <a:schemeClr val="dk1"/>
                </a:solidFill>
                <a:latin typeface="Trebuchet MS"/>
                <a:ea typeface="Trebuchet MS"/>
                <a:cs typeface="Trebuchet MS"/>
                <a:sym typeface="Trebuchet MS"/>
              </a:rPr>
              <a:t>The </a:t>
            </a:r>
            <a:r>
              <a:rPr lang="en-US" sz="3600">
                <a:solidFill>
                  <a:schemeClr val="dk1"/>
                </a:solidFill>
                <a:latin typeface="Trebuchet MS"/>
                <a:ea typeface="Trebuchet MS"/>
                <a:cs typeface="Trebuchet MS"/>
                <a:sym typeface="Trebuchet MS"/>
              </a:rPr>
              <a:t>Instructional</a:t>
            </a:r>
            <a:r>
              <a:rPr lang="en-US" sz="3600" i="0" u="none" strike="noStrike" cap="none">
                <a:solidFill>
                  <a:schemeClr val="dk1"/>
                </a:solidFill>
                <a:latin typeface="Trebuchet MS"/>
                <a:ea typeface="Trebuchet MS"/>
                <a:cs typeface="Trebuchet MS"/>
                <a:sym typeface="Trebuchet MS"/>
              </a:rPr>
              <a:t> Planning Process Guide pg. </a:t>
            </a:r>
            <a:r>
              <a:rPr lang="en-US" sz="3600">
                <a:solidFill>
                  <a:schemeClr val="dk1"/>
                </a:solidFill>
                <a:latin typeface="Trebuchet MS"/>
                <a:ea typeface="Trebuchet MS"/>
                <a:cs typeface="Trebuchet MS"/>
                <a:sym typeface="Trebuchet MS"/>
              </a:rPr>
              <a:t>3</a:t>
            </a:r>
            <a:endParaRPr sz="360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1414375" y="107550"/>
            <a:ext cx="7020300" cy="106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The Instructional Planning Process Guide pg. 4</a:t>
            </a:r>
            <a:endParaRPr sz="3600" i="0" u="none" strike="noStrike" cap="none">
              <a:solidFill>
                <a:srgbClr val="000000"/>
              </a:solidFill>
              <a:latin typeface="Trebuchet MS"/>
              <a:ea typeface="Trebuchet MS"/>
              <a:cs typeface="Trebuchet MS"/>
              <a:sym typeface="Trebuchet MS"/>
            </a:endParaRPr>
          </a:p>
        </p:txBody>
      </p:sp>
      <p:sp>
        <p:nvSpPr>
          <p:cNvPr id="246" name="Google Shape;246;p35"/>
          <p:cNvSpPr txBox="1"/>
          <p:nvPr/>
        </p:nvSpPr>
        <p:spPr>
          <a:xfrm>
            <a:off x="2266950" y="1371670"/>
            <a:ext cx="6572250" cy="13849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Gaps: Content and skills described by the standards that are </a:t>
            </a:r>
            <a:r>
              <a:rPr lang="en-US" sz="2800" b="0" i="1" u="none" strike="noStrike" cap="none">
                <a:solidFill>
                  <a:schemeClr val="lt1"/>
                </a:solidFill>
                <a:latin typeface="Calibri"/>
                <a:ea typeface="Calibri"/>
                <a:cs typeface="Calibri"/>
                <a:sym typeface="Calibri"/>
              </a:rPr>
              <a:t>underrepresented</a:t>
            </a:r>
            <a:r>
              <a:rPr lang="en-US" sz="2800" b="0" i="0" u="none" strike="noStrike" cap="none">
                <a:solidFill>
                  <a:schemeClr val="lt1"/>
                </a:solidFill>
                <a:latin typeface="Calibri"/>
                <a:ea typeface="Calibri"/>
                <a:cs typeface="Calibri"/>
                <a:sym typeface="Calibri"/>
              </a:rPr>
              <a:t> in your curriculum</a:t>
            </a:r>
            <a:endParaRPr sz="1400" b="0" i="0" u="none" strike="noStrike" cap="none">
              <a:solidFill>
                <a:srgbClr val="000000"/>
              </a:solidFill>
              <a:latin typeface="Arial"/>
              <a:ea typeface="Arial"/>
              <a:cs typeface="Arial"/>
              <a:sym typeface="Arial"/>
            </a:endParaRPr>
          </a:p>
        </p:txBody>
      </p:sp>
      <p:pic>
        <p:nvPicPr>
          <p:cNvPr id="247" name="Google Shape;247;p35"/>
          <p:cNvPicPr preferRelativeResize="0"/>
          <p:nvPr/>
        </p:nvPicPr>
        <p:blipFill rotWithShape="1">
          <a:blip r:embed="rId3">
            <a:alphaModFix/>
          </a:blip>
          <a:srcRect l="2745" t="5371" r="2566" b="4204"/>
          <a:stretch/>
        </p:blipFill>
        <p:spPr>
          <a:xfrm>
            <a:off x="0" y="1299575"/>
            <a:ext cx="9143998" cy="5558426"/>
          </a:xfrm>
          <a:prstGeom prst="rect">
            <a:avLst/>
          </a:prstGeom>
          <a:noFill/>
          <a:ln>
            <a:noFill/>
          </a:ln>
        </p:spPr>
      </p:pic>
      <p:grpSp>
        <p:nvGrpSpPr>
          <p:cNvPr id="248" name="Google Shape;248;p35"/>
          <p:cNvGrpSpPr/>
          <p:nvPr/>
        </p:nvGrpSpPr>
        <p:grpSpPr>
          <a:xfrm>
            <a:off x="-19330" y="0"/>
            <a:ext cx="1433700" cy="1433700"/>
            <a:chOff x="87840" y="134578"/>
            <a:chExt cx="1433700" cy="1433700"/>
          </a:xfrm>
        </p:grpSpPr>
        <p:sp>
          <p:nvSpPr>
            <p:cNvPr id="249" name="Google Shape;249;p3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0" name="Google Shape;250;p35"/>
            <p:cNvPicPr preferRelativeResize="0"/>
            <p:nvPr/>
          </p:nvPicPr>
          <p:blipFill rotWithShape="1">
            <a:blip r:embed="rId4">
              <a:alphaModFix/>
            </a:blip>
            <a:srcRect/>
            <a:stretch/>
          </p:blipFill>
          <p:spPr>
            <a:xfrm>
              <a:off x="118809" y="134578"/>
              <a:ext cx="1371670" cy="1371670"/>
            </a:xfrm>
            <a:prstGeom prst="rect">
              <a:avLst/>
            </a:prstGeom>
            <a:noFill/>
            <a:ln>
              <a:noFill/>
            </a:ln>
          </p:spPr>
        </p:pic>
      </p:grpSp>
    </p:spTree>
  </p:cSld>
  <p:clrMapOvr>
    <a:masterClrMapping/>
  </p:clrMapOvr>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1879</Words>
  <Application>Microsoft Office PowerPoint</Application>
  <PresentationFormat>On-screen Show (4:3)</PresentationFormat>
  <Paragraphs>169</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Trebuchet MS</vt:lpstr>
      <vt:lpstr>Noto Sans Symbols</vt:lpstr>
      <vt:lpstr>Times New Roman</vt:lpstr>
      <vt:lpstr>Roboto</vt:lpstr>
      <vt:lpstr>PT Sans Narrow</vt:lpstr>
      <vt:lpstr>Light Blue to Green Theme</vt:lpstr>
      <vt:lpstr>Light Blue to Green Theme</vt:lpstr>
      <vt:lpstr>PowerPoint Presentation</vt:lpstr>
      <vt:lpstr>Goals and Objectives</vt:lpstr>
      <vt:lpstr>Content Focused Instructional Planning Process</vt:lpstr>
      <vt:lpstr>Student Focused Instructional Planning Process</vt:lpstr>
      <vt:lpstr>A Tool for Instructional Planning</vt:lpstr>
      <vt:lpstr>The Instructional Planning Process Guide pg. 1</vt:lpstr>
      <vt:lpstr>The Instructional Planning Process Guide pg. 2</vt:lpstr>
      <vt:lpstr>The Instructional Planning Process Guide pg. 3</vt:lpstr>
      <vt:lpstr>The Instructional Planning Process Guide pg. 4</vt:lpstr>
      <vt:lpstr>Activity: Understanding the Process Guide</vt:lpstr>
      <vt:lpstr>Post-Reading Questions</vt:lpstr>
      <vt:lpstr>Tips</vt:lpstr>
      <vt:lpstr>Assessment: 3-2-1 Countdown</vt:lpstr>
      <vt:lpstr>Questions, Comments, &amp; Concerns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Joanna</dc:creator>
  <cp:lastModifiedBy>Bruno, Joanna</cp:lastModifiedBy>
  <cp:revision>1</cp:revision>
  <dcterms:modified xsi:type="dcterms:W3CDTF">2019-06-20T14:55:39Z</dcterms:modified>
</cp:coreProperties>
</file>