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PT Sans Narrow"/>
      <p:regular r:id="rId26"/>
      <p:bold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5911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e.state.co.us/standardsandinstruction/essentialskil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for this module: 45-60 minutes ]</a:t>
            </a: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Primary Resource: Knight, J. (2013). </a:t>
            </a:r>
            <a:r>
              <a:rPr lang="en-US" i="1">
                <a:latin typeface="Trebuchet MS"/>
                <a:ea typeface="Trebuchet MS"/>
                <a:cs typeface="Trebuchet MS"/>
                <a:sym typeface="Trebuchet MS"/>
              </a:rPr>
              <a:t>High impact instruction. </a:t>
            </a:r>
            <a:r>
              <a:rPr lang="en-US">
                <a:latin typeface="Trebuchet MS"/>
                <a:ea typeface="Trebuchet MS"/>
                <a:cs typeface="Trebuchet MS"/>
                <a:sym typeface="Trebuchet MS"/>
              </a:rPr>
              <a:t>Corwin: Thousand Oaks, CA. </a:t>
            </a: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Note: It would be useful for each participant to have an existing lesson plan with them (or in mind) as they review these instructional strategies. </a:t>
            </a:r>
            <a:endParaRPr>
              <a:latin typeface="Trebuchet MS"/>
              <a:ea typeface="Trebuchet MS"/>
              <a:cs typeface="Trebuchet MS"/>
              <a:sym typeface="Trebuchet MS"/>
            </a:endParaRPr>
          </a:p>
        </p:txBody>
      </p:sp>
      <p:sp>
        <p:nvSpPr>
          <p:cNvPr id="132" name="Google Shape;13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3" name="Google Shape;133;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134" name="Google Shape;13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413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12fa2801c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512fa2801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Explain to the educators that these thinking prompt strategies could be aligned with the following Colorado Essential Skills: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creativity and innovation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critical thinking and problem-solving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flexibility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productivity and accountability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What are some thinking prompts that are used in your discipline? </a:t>
            </a:r>
            <a:endParaRPr>
              <a:latin typeface="Trebuchet MS"/>
              <a:ea typeface="Trebuchet MS"/>
              <a:cs typeface="Trebuchet MS"/>
              <a:sym typeface="Trebuchet MS"/>
            </a:endParaRPr>
          </a:p>
        </p:txBody>
      </p:sp>
      <p:sp>
        <p:nvSpPr>
          <p:cNvPr id="235" name="Google Shape;235;g512fa2801c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810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12fa2801c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512fa2801c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Explain to the educators that these questioning strategies could be aligned with the following Colorado Essential Skills:</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critical thinking and problem-solving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communication and collaboration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social and cultural awareness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flexibility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When teachers develop questions as teaching strategies, it is important to be mindful of the kind of questions, the types of questions, and the level of the questions.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r>
              <a:rPr lang="en-US">
                <a:latin typeface="Trebuchet MS"/>
                <a:ea typeface="Trebuchet MS"/>
                <a:cs typeface="Trebuchet MS"/>
                <a:sym typeface="Trebuchet MS"/>
              </a:rPr>
              <a:t>The type of question refers to open-ended or closed-ended questions. Open-ended questions have and unlimited number of responses, while closed-ended questions have a finite number of answers.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r>
              <a:rPr lang="en-US">
                <a:latin typeface="Trebuchet MS"/>
                <a:ea typeface="Trebuchet MS"/>
                <a:cs typeface="Trebuchet MS"/>
                <a:sym typeface="Trebuchet MS"/>
              </a:rPr>
              <a:t>The kind of question refers to opinion questions or right/wrong questions. Opinion questions do not have a right or wrong answer, while right and wrong question have correct and incorrect answers.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r>
              <a:rPr lang="en-US">
                <a:latin typeface="Trebuchet MS"/>
                <a:ea typeface="Trebuchet MS"/>
                <a:cs typeface="Trebuchet MS"/>
                <a:sym typeface="Trebuchet MS"/>
              </a:rPr>
              <a:t>The level of question is the idea, skill, or knowledge of the question. Idea questions are about themes, concepts, overarching ideas, and content that occurs throughout the course. Skill questions allow students to apply their knowledge in new situations. Knowledge questions are recall questions about information.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the educators: What kinds of questions do you usually use in teaching? Could you construct other types of questions? </a:t>
            </a:r>
            <a:endParaRPr>
              <a:latin typeface="Trebuchet MS"/>
              <a:ea typeface="Trebuchet MS"/>
              <a:cs typeface="Trebuchet MS"/>
              <a:sym typeface="Trebuchet MS"/>
            </a:endParaRPr>
          </a:p>
        </p:txBody>
      </p:sp>
      <p:sp>
        <p:nvSpPr>
          <p:cNvPr id="248" name="Google Shape;248;g512fa2801c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93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12fa2801c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512fa2801c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Explain to the educators that the use of stories as high impact instructional strategies could be aligned with the following Colorado Essential Skills:</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critical thinking and problem-solving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communication and collaboration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social and cultural awareness </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character and leadership</a:t>
            </a:r>
            <a:endParaRPr>
              <a:latin typeface="Trebuchet MS"/>
              <a:ea typeface="Trebuchet MS"/>
              <a:cs typeface="Trebuchet MS"/>
              <a:sym typeface="Trebuchet MS"/>
            </a:endParaRPr>
          </a:p>
          <a:p>
            <a:pPr marL="457200" marR="0" lvl="0"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the ability to use the information and communications technologies to find, evaluate, and communicate information</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Stories can be used to connect learning to students’ prior knowledge and experiences. Stories can be told in an open ended way that allows students to draw their own conclusions. Stories can be told in a more direct way that explicitly connects the elements of the story to the content being learned.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Stories can be used to (a) anchor new knowledge, (b) build prior knowledge, (c) prompt thinking and dialogue, (d) generate interest, (e) inspire hope, (f) offer new perspectives, (g) describe epiphanies, and (h) build community (Knight, 2012, p. 193).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the educators: What are stories you use in teaching? </a:t>
            </a:r>
            <a:endParaRPr>
              <a:latin typeface="Trebuchet MS"/>
              <a:ea typeface="Trebuchet MS"/>
              <a:cs typeface="Trebuchet MS"/>
              <a:sym typeface="Trebuchet MS"/>
            </a:endParaRPr>
          </a:p>
        </p:txBody>
      </p:sp>
      <p:sp>
        <p:nvSpPr>
          <p:cNvPr id="261" name="Google Shape;261;g512fa2801c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343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12fa2801c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512fa2801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Explain to the educators that these cooperative learning strategies could be aligned with the following Colorado Essential Skills:</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critical thinking and problem-solving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communication and collaboration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social and cultural awareness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initiative and self-direction</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flexibility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productivity and accountability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character and leadership</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the ability to use the information and communications technologies to find, evaluate, and communicate information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In cooperative learning, student work in groups of various sizes and control their own learning. Students work together to accomplish a shared goal.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Cooperative learning assists teachers with fostering student engagement, formative assessment, differentiated instruction, construction of knowledge among students, and communication skills among students.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the educators: What are cooperative learning strategies that you use in your classroom? What are some that you have thought about using, but have never tried?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74" name="Google Shape;274;g512fa2801c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51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6e880d84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56e880d8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Explain to the educators that these authentic learning strategies could be aligned with the following Colorado Essential Skills:</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creativity and innovation skills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critical thinking and problem-solving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communication and collaboration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social and cultural awareness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initiative and self-direction</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flexibility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productivity and accountability </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character and leadership</a:t>
            </a:r>
            <a:endParaRPr>
              <a:latin typeface="Trebuchet MS"/>
              <a:ea typeface="Trebuchet MS"/>
              <a:cs typeface="Trebuchet MS"/>
              <a:sym typeface="Trebuchet MS"/>
            </a:endParaRPr>
          </a:p>
          <a:p>
            <a:pPr marL="457200" marR="0" lvl="0" indent="-304800" algn="l" rtl="0">
              <a:lnSpc>
                <a:spcPct val="100000"/>
              </a:lnSpc>
              <a:spcBef>
                <a:spcPts val="0"/>
              </a:spcBef>
              <a:spcAft>
                <a:spcPts val="0"/>
              </a:spcAft>
              <a:buSzPts val="1200"/>
              <a:buFont typeface="Trebuchet MS"/>
              <a:buChar char="●"/>
            </a:pPr>
            <a:r>
              <a:rPr lang="en-US">
                <a:latin typeface="Trebuchet MS"/>
                <a:ea typeface="Trebuchet MS"/>
                <a:cs typeface="Trebuchet MS"/>
                <a:sym typeface="Trebuchet MS"/>
              </a:rPr>
              <a:t>the ability to use the information and communications technologies to find, evaluate, and communicate information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According to Knight (2012), authentic learning involves a real-world issue, a real world product, a real-world assessment, and real student engagement. This means that it is focused on questions or problems with the central concepts and principles of a discipline.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educators: What are ways that you can use authentic learning in your classroom?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86" name="Google Shape;286;g56e880d8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297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795984f59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lvl="0" indent="0" algn="l" rtl="0">
              <a:spcBef>
                <a:spcPts val="0"/>
              </a:spcBef>
              <a:spcAft>
                <a:spcPts val="0"/>
              </a:spcAft>
              <a:buNone/>
            </a:pPr>
            <a:endParaRPr sz="1100">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This slide is a reminder to educators that disciplinary literacy is a foundational element of the revised 2020 CAS; therefore, thoughtful, intentional incorporation of disciplinary literacy practices should be part of instructional planning.</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Ask the educators: How are you currently applying disciplinary practices into your classroom?  What might you need to improve upon the inclusion of disciplinary literacy practices in your classroom?</a:t>
            </a:r>
            <a:endParaRPr>
              <a:latin typeface="Trebuchet MS"/>
              <a:ea typeface="Trebuchet MS"/>
              <a:cs typeface="Trebuchet MS"/>
              <a:sym typeface="Trebuchet MS"/>
            </a:endParaRPr>
          </a:p>
          <a:p>
            <a:pPr marL="457200" lvl="0" indent="0" algn="l" rtl="0">
              <a:spcBef>
                <a:spcPts val="0"/>
              </a:spcBef>
              <a:spcAft>
                <a:spcPts val="0"/>
              </a:spcAft>
              <a:buNone/>
            </a:pPr>
            <a:endParaRPr sz="1100">
              <a:latin typeface="Trebuchet MS"/>
              <a:ea typeface="Trebuchet MS"/>
              <a:cs typeface="Trebuchet MS"/>
              <a:sym typeface="Trebuchet MS"/>
            </a:endParaRPr>
          </a:p>
        </p:txBody>
      </p:sp>
      <p:sp>
        <p:nvSpPr>
          <p:cNvPr id="297" name="Google Shape;297;g5795984f59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59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10</a:t>
            </a:r>
            <a:r>
              <a:rPr lang="en-US" i="0" u="none" strike="noStrike" cap="none">
                <a:solidFill>
                  <a:schemeClr val="dk1"/>
                </a:solidFill>
                <a:latin typeface="Trebuchet MS"/>
                <a:ea typeface="Trebuchet MS"/>
                <a:cs typeface="Trebuchet MS"/>
                <a:sym typeface="Trebuchet MS"/>
              </a:rPr>
              <a:t> minutes]</a:t>
            </a:r>
            <a:endParaRPr i="0" u="none" strike="noStrike" cap="none">
              <a:solidFill>
                <a:schemeClr val="dk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It’s good to have a lesson or lesson plan in mind as you are thinking about how to apply high-impact instructional strategies.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the educators to write their thoughts down on the notecatcher.</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310" name="Google Shape;3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21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795984f59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Following the completion of the exit ticket, provide teachers with the high impact instructional strategies grid for their content area.</a:t>
            </a:r>
            <a:endParaRPr>
              <a:latin typeface="Trebuchet MS"/>
              <a:ea typeface="Trebuchet MS"/>
              <a:cs typeface="Trebuchet MS"/>
              <a:sym typeface="Trebuchet MS"/>
            </a:endParaRPr>
          </a:p>
        </p:txBody>
      </p:sp>
      <p:sp>
        <p:nvSpPr>
          <p:cNvPr id="319" name="Google Shape;319;g5795984f59_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16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a:t>
            </a:r>
            <a:r>
              <a:rPr lang="en-US" i="0" u="none" strike="noStrike" cap="none">
                <a:solidFill>
                  <a:schemeClr val="dk1"/>
                </a:solidFill>
                <a:latin typeface="Trebuchet MS"/>
                <a:ea typeface="Trebuchet MS"/>
                <a:cs typeface="Trebuchet MS"/>
                <a:sym typeface="Trebuchet MS"/>
              </a:rPr>
              <a:t>2-3 minutes]</a:t>
            </a:r>
            <a:endParaRPr i="0" u="none" strike="noStrike" cap="none">
              <a:solidFill>
                <a:schemeClr val="dk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i="0" u="none" strike="noStrike" cap="none">
                <a:solidFill>
                  <a:schemeClr val="dk1"/>
                </a:solidFill>
                <a:latin typeface="Trebuchet MS"/>
                <a:ea typeface="Trebuchet MS"/>
                <a:cs typeface="Trebuchet MS"/>
                <a:sym typeface="Trebuchet MS"/>
              </a:rPr>
              <a:t>Address any Parking Lot questions, comments, and/or concerns</a:t>
            </a:r>
            <a:endParaRPr i="0" u="none" strike="noStrike" cap="none">
              <a:solidFill>
                <a:schemeClr val="dk1"/>
              </a:solidFill>
              <a:latin typeface="Trebuchet MS"/>
              <a:ea typeface="Trebuchet MS"/>
              <a:cs typeface="Trebuchet MS"/>
              <a:sym typeface="Trebuchet MS"/>
            </a:endParaRPr>
          </a:p>
        </p:txBody>
      </p:sp>
      <p:sp>
        <p:nvSpPr>
          <p:cNvPr id="329" name="Google Shape;32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395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lvl="0" indent="0" algn="l" rtl="0">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44" name="Google Shape;14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104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Possible extension - Have a discussion on these 3 ideas.  Educators can define what each idea means to them and provide a classroom example.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55" name="Google Shape;15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364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2 - 3 minutes]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Ask educators to explain high impact instructional planning in their words.  Discuss similarities and differences of high impact instructional planning in their content area with someone in another content area.</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65" name="Google Shape;1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995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6c0b993a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Notes: In the Colorado Academic Standards, the “what” are the Prepared Graduate Statements and the Grade Level Expectations. These help teachers know “what” they are teaching to the students.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The “how” are the evidence outcomes. These identify ways in which educators can determine if students are meeting the “what” of the standard.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The Academic Content and Connections are the “why” of the standards. These ideas can help educators to create relevance for the students and identify guiding questions for the students. These ideas help the standards to be learning focused instead of activity focused.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This level of planning can improve teaching by having emphasis on the concepts of the discipline you are teaching.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Possible Extensions: Critically review the standards (in the Educators’ content areas) to find opportunities to consider a “learning” over “activity” focus. Review Module 10 to make sure your planning is aligned with the standards and there are no “gaps” in your teaching.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solidFill>
                <a:schemeClr val="lt1"/>
              </a:solidFill>
            </a:endParaRPr>
          </a:p>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PNotes</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77" name="Google Shape;177;g56c0b993a2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75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12fa2801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2 minutes]</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Notes: Review the Colorado Essential Skills website: </a:t>
            </a:r>
            <a:r>
              <a:rPr lang="en-US" u="sng">
                <a:solidFill>
                  <a:schemeClr val="hlink"/>
                </a:solidFill>
                <a:latin typeface="Trebuchet MS"/>
                <a:ea typeface="Trebuchet MS"/>
                <a:cs typeface="Trebuchet MS"/>
                <a:sym typeface="Trebuchet MS"/>
                <a:hlinkClick r:id="rId3"/>
              </a:rPr>
              <a:t>https://www.cde.state.co.us/standardsandinstruction/essentialskills</a:t>
            </a:r>
            <a:r>
              <a:rPr lang="en-US">
                <a:latin typeface="Trebuchet MS"/>
                <a:ea typeface="Trebuchet MS"/>
                <a:cs typeface="Trebuchet MS"/>
                <a:sym typeface="Trebuchet MS"/>
              </a:rPr>
              <a:t> to assist with greater understanding of the essential skills and how/why they should be included in standards-based instructional planning. </a:t>
            </a:r>
            <a:endParaRPr sz="19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p:txBody>
      </p:sp>
      <p:sp>
        <p:nvSpPr>
          <p:cNvPr id="190" name="Google Shape;190;g512fa2801c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002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135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9c3f3db80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59c3f3db8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Ask participants to discuss and connect to the ideas of emotions, interest, perceived importance, and perceptions of efficacy in their own classrooms and teaching.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Source: Marzano, R.J. &amp; Pickering, D.J. (2011). </a:t>
            </a:r>
            <a:r>
              <a:rPr lang="en-US" i="1">
                <a:latin typeface="Trebuchet MS"/>
                <a:ea typeface="Trebuchet MS"/>
                <a:cs typeface="Trebuchet MS"/>
                <a:sym typeface="Trebuchet MS"/>
              </a:rPr>
              <a:t>The Highly Engaged Classroom</a:t>
            </a:r>
            <a:r>
              <a:rPr lang="en-US">
                <a:latin typeface="Trebuchet MS"/>
                <a:ea typeface="Trebuchet MS"/>
                <a:cs typeface="Trebuchet MS"/>
                <a:sym typeface="Trebuchet MS"/>
              </a:rPr>
              <a:t>. Marzano Research Laboratory, Bloomington, IN.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14" name="Google Shape;214;g59c3f3db8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524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3-5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Teachers use high impact instructional strategies in their teaching every day; however, they do not always think about how, when, and why they utilize them. </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At tables, have educators brainstorm the different ways they can or do engage students using these six categories of instructional strategies. Chart your brainstorm.</a:t>
            </a:r>
            <a:endParaRPr>
              <a:latin typeface="Trebuchet MS"/>
              <a:ea typeface="Trebuchet MS"/>
              <a:cs typeface="Trebuchet MS"/>
              <a:sym typeface="Trebuchet MS"/>
            </a:endParaRPr>
          </a:p>
        </p:txBody>
      </p:sp>
      <p:sp>
        <p:nvSpPr>
          <p:cNvPr id="225" name="Google Shape;22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099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pic>
        <p:nvPicPr>
          <p:cNvPr id="76" name="Google Shape;76;p1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7" name="Google Shape;77;p15"/>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0" name="Google Shape;80;p15"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81"/>
        <p:cNvGrpSpPr/>
        <p:nvPr/>
      </p:nvGrpSpPr>
      <p:grpSpPr>
        <a:xfrm>
          <a:off x="0" y="0"/>
          <a:ext cx="0" cy="0"/>
          <a:chOff x="0" y="0"/>
          <a:chExt cx="0" cy="0"/>
        </a:xfrm>
      </p:grpSpPr>
      <p:pic>
        <p:nvPicPr>
          <p:cNvPr id="82" name="Google Shape;82;p16"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3" name="Google Shape;83;p16"/>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4" name="Google Shape;84;p1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5" name="Google Shape;85;p16"/>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86"/>
        <p:cNvGrpSpPr/>
        <p:nvPr/>
      </p:nvGrpSpPr>
      <p:grpSpPr>
        <a:xfrm>
          <a:off x="0" y="0"/>
          <a:ext cx="0" cy="0"/>
          <a:chOff x="0" y="0"/>
          <a:chExt cx="0" cy="0"/>
        </a:xfrm>
      </p:grpSpPr>
      <p:pic>
        <p:nvPicPr>
          <p:cNvPr id="87" name="Google Shape;87;p17"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88" name="Google Shape;88;p17"/>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Google Shape;89;p17"/>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7"/>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1" name="Google Shape;91;p17"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 name="Google Shape;94;p18"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95" name="Google Shape;95;p18"/>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8"/>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8"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99"/>
        <p:cNvGrpSpPr/>
        <p:nvPr/>
      </p:nvGrpSpPr>
      <p:grpSpPr>
        <a:xfrm>
          <a:off x="0" y="0"/>
          <a:ext cx="0" cy="0"/>
          <a:chOff x="0" y="0"/>
          <a:chExt cx="0" cy="0"/>
        </a:xfrm>
      </p:grpSpPr>
      <p:pic>
        <p:nvPicPr>
          <p:cNvPr id="100" name="Google Shape;100;p19"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1" name="Google Shape;101;p19"/>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2" name="Google Shape;102;p1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3" name="Google Shape;103;p19"/>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04"/>
        <p:cNvGrpSpPr/>
        <p:nvPr/>
      </p:nvGrpSpPr>
      <p:grpSpPr>
        <a:xfrm>
          <a:off x="0" y="0"/>
          <a:ext cx="0" cy="0"/>
          <a:chOff x="0" y="0"/>
          <a:chExt cx="0" cy="0"/>
        </a:xfrm>
      </p:grpSpPr>
      <p:pic>
        <p:nvPicPr>
          <p:cNvPr id="105" name="Google Shape;105;p2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6" name="Google Shape;106;p20"/>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7" name="Google Shape;107;p2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8" name="Google Shape;108;p2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pic>
        <p:nvPicPr>
          <p:cNvPr id="110" name="Google Shape;110;p21"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1" name="Google Shape;111;p2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1"/>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13" name="Google Shape;113;p21"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1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24"/>
          <p:cNvSpPr txBox="1"/>
          <p:nvPr/>
        </p:nvSpPr>
        <p:spPr>
          <a:xfrm>
            <a:off x="-8330" y="6602864"/>
            <a:ext cx="2895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sp>
        <p:nvSpPr>
          <p:cNvPr id="122" name="Google Shape;122;p25"/>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7"/>
        <p:cNvGrpSpPr/>
        <p:nvPr/>
      </p:nvGrpSpPr>
      <p:grpSpPr>
        <a:xfrm>
          <a:off x="0" y="0"/>
          <a:ext cx="0" cy="0"/>
          <a:chOff x="0" y="0"/>
          <a:chExt cx="0" cy="0"/>
        </a:xfrm>
      </p:grpSpPr>
      <p:pic>
        <p:nvPicPr>
          <p:cNvPr id="28" name="Google Shape;28;p4"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Google Shape;29;p4"/>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 name="Google Shape;30;p4"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31" name="Google Shape;31;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Google Shape;7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7"/>
          <p:cNvGrpSpPr/>
          <p:nvPr/>
        </p:nvGrpSpPr>
        <p:grpSpPr>
          <a:xfrm>
            <a:off x="-19330" y="0"/>
            <a:ext cx="1433609" cy="1433609"/>
            <a:chOff x="87840" y="134578"/>
            <a:chExt cx="1433609" cy="1433609"/>
          </a:xfrm>
        </p:grpSpPr>
        <p:sp>
          <p:nvSpPr>
            <p:cNvPr id="138" name="Google Shape;138;p27"/>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9" name="Google Shape;139;p2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0" name="Google Shape;140;p27"/>
          <p:cNvSpPr txBox="1"/>
          <p:nvPr/>
        </p:nvSpPr>
        <p:spPr>
          <a:xfrm>
            <a:off x="389550" y="3804250"/>
            <a:ext cx="8364900" cy="133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Trebuchet MS"/>
                <a:ea typeface="Trebuchet MS"/>
                <a:cs typeface="Trebuchet MS"/>
                <a:sym typeface="Trebuchet MS"/>
              </a:rPr>
              <a:t>Module 1</a:t>
            </a:r>
            <a:r>
              <a:rPr lang="en-US" sz="4800" dirty="0">
                <a:solidFill>
                  <a:schemeClr val="dk1"/>
                </a:solidFill>
                <a:latin typeface="Trebuchet MS"/>
                <a:ea typeface="Trebuchet MS"/>
                <a:cs typeface="Trebuchet MS"/>
                <a:sym typeface="Trebuchet MS"/>
              </a:rPr>
              <a:t>5</a:t>
            </a:r>
            <a:r>
              <a:rPr lang="en-US" sz="4800" b="0" i="0" u="none" strike="noStrike" cap="none" dirty="0">
                <a:solidFill>
                  <a:schemeClr val="dk1"/>
                </a:solidFill>
                <a:latin typeface="Trebuchet MS"/>
                <a:ea typeface="Trebuchet MS"/>
                <a:cs typeface="Trebuchet MS"/>
                <a:sym typeface="Trebuchet MS"/>
              </a:rPr>
              <a:t>: </a:t>
            </a:r>
            <a:endParaRPr sz="4800" b="0" i="0" u="none" strike="noStrike" cap="none" dirty="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800"/>
              <a:buFont typeface="Arial"/>
              <a:buNone/>
            </a:pPr>
            <a:r>
              <a:rPr lang="en-US" sz="4800" dirty="0">
                <a:solidFill>
                  <a:schemeClr val="dk1"/>
                </a:solidFill>
                <a:latin typeface="Trebuchet MS"/>
                <a:ea typeface="Trebuchet MS"/>
                <a:cs typeface="Trebuchet MS"/>
                <a:sym typeface="Trebuchet MS"/>
              </a:rPr>
              <a:t>Planning for Best, First Instruction (BFI) </a:t>
            </a:r>
            <a:endParaRPr sz="11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800"/>
              <a:buFont typeface="Arial"/>
              <a:buNone/>
            </a:pPr>
            <a:endParaRPr sz="4800" dirty="0">
              <a:solidFill>
                <a:schemeClr val="dk1"/>
              </a:solidFill>
              <a:latin typeface="Trebuchet MS"/>
              <a:ea typeface="Trebuchet MS"/>
              <a:cs typeface="Trebuchet MS"/>
              <a:sym typeface="Trebuchet MS"/>
            </a:endParaRPr>
          </a:p>
        </p:txBody>
      </p:sp>
      <p:sp>
        <p:nvSpPr>
          <p:cNvPr id="141" name="Google Shape;141;p27"/>
          <p:cNvSpPr txBox="1"/>
          <p:nvPr/>
        </p:nvSpPr>
        <p:spPr>
          <a:xfrm>
            <a:off x="724600" y="5358575"/>
            <a:ext cx="7821900" cy="121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a:solidFill>
                  <a:srgbClr val="595959"/>
                </a:solidFill>
                <a:latin typeface="Trebuchet MS"/>
                <a:ea typeface="Trebuchet MS"/>
                <a:cs typeface="Trebuchet MS"/>
                <a:sym typeface="Trebuchet MS"/>
              </a:rPr>
              <a:t>Understanding and Applying High Impact Instructional Strategies for Standards-Based Learning</a:t>
            </a:r>
            <a:endParaRPr sz="2400" b="0" i="0" u="none" strike="noStrike" cap="none">
              <a:solidFill>
                <a:srgbClr val="59595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1414375" y="85700"/>
            <a:ext cx="7839300" cy="9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Thinking Prompts</a:t>
            </a:r>
            <a:endParaRPr sz="3600">
              <a:latin typeface="Trebuchet MS"/>
              <a:ea typeface="Trebuchet MS"/>
              <a:cs typeface="Trebuchet MS"/>
              <a:sym typeface="Trebuchet MS"/>
            </a:endParaRPr>
          </a:p>
        </p:txBody>
      </p:sp>
      <p:grpSp>
        <p:nvGrpSpPr>
          <p:cNvPr id="238" name="Google Shape;238;p36"/>
          <p:cNvGrpSpPr/>
          <p:nvPr/>
        </p:nvGrpSpPr>
        <p:grpSpPr>
          <a:xfrm>
            <a:off x="-19330" y="0"/>
            <a:ext cx="1433700" cy="1433700"/>
            <a:chOff x="87840" y="134578"/>
            <a:chExt cx="1433700" cy="1433700"/>
          </a:xfrm>
        </p:grpSpPr>
        <p:sp>
          <p:nvSpPr>
            <p:cNvPr id="239" name="Google Shape;239;p3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0" name="Google Shape;240;p3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41" name="Google Shape;241;p36"/>
          <p:cNvSpPr txBox="1"/>
          <p:nvPr/>
        </p:nvSpPr>
        <p:spPr>
          <a:xfrm>
            <a:off x="360600" y="2304150"/>
            <a:ext cx="4211400" cy="43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Trebuchet MS"/>
              <a:ea typeface="Trebuchet MS"/>
              <a:cs typeface="Trebuchet MS"/>
              <a:sym typeface="Trebuchet MS"/>
            </a:endParaRPr>
          </a:p>
          <a:p>
            <a:pPr marL="0" lvl="0" indent="0" algn="l" rtl="0">
              <a:spcBef>
                <a:spcPts val="0"/>
              </a:spcBef>
              <a:spcAft>
                <a:spcPts val="0"/>
              </a:spcAft>
              <a:buNone/>
            </a:pPr>
            <a:endParaRPr sz="2200">
              <a:latin typeface="Trebuchet MS"/>
              <a:ea typeface="Trebuchet MS"/>
              <a:cs typeface="Trebuchet MS"/>
              <a:sym typeface="Trebuchet MS"/>
            </a:endParaRPr>
          </a:p>
        </p:txBody>
      </p:sp>
      <p:sp>
        <p:nvSpPr>
          <p:cNvPr id="242" name="Google Shape;242;p36"/>
          <p:cNvSpPr txBox="1"/>
          <p:nvPr/>
        </p:nvSpPr>
        <p:spPr>
          <a:xfrm>
            <a:off x="488425" y="1298725"/>
            <a:ext cx="8547000" cy="82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a:solidFill>
                  <a:schemeClr val="dk1"/>
                </a:solidFill>
                <a:latin typeface="Trebuchet MS"/>
                <a:ea typeface="Trebuchet MS"/>
                <a:cs typeface="Trebuchet MS"/>
                <a:sym typeface="Trebuchet MS"/>
              </a:rPr>
              <a:t>Thinking prompts are “devices that provoke conversation, dialogue, and deep thought” (Knight, 2013, p. 132). </a:t>
            </a:r>
            <a:endParaRPr>
              <a:latin typeface="Trebuchet MS"/>
              <a:ea typeface="Trebuchet MS"/>
              <a:cs typeface="Trebuchet MS"/>
              <a:sym typeface="Trebuchet MS"/>
            </a:endParaRPr>
          </a:p>
        </p:txBody>
      </p:sp>
      <p:sp>
        <p:nvSpPr>
          <p:cNvPr id="243" name="Google Shape;243;p36"/>
          <p:cNvSpPr txBox="1"/>
          <p:nvPr/>
        </p:nvSpPr>
        <p:spPr>
          <a:xfrm>
            <a:off x="4906750" y="2304150"/>
            <a:ext cx="3851400" cy="45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Trebuchet MS"/>
                <a:ea typeface="Trebuchet MS"/>
                <a:cs typeface="Trebuchet MS"/>
                <a:sym typeface="Trebuchet MS"/>
              </a:rPr>
              <a:t>In the visual and performing arts, thinking prompts may include: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brainstorming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compare and contrast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improvisation </a:t>
            </a: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Prompts could be: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videos</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photographs</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works of art or dance</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music</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other artifacts</a:t>
            </a: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44" name="Google Shape;244;p36"/>
          <p:cNvPicPr preferRelativeResize="0"/>
          <p:nvPr/>
        </p:nvPicPr>
        <p:blipFill>
          <a:blip r:embed="rId4">
            <a:alphaModFix/>
          </a:blip>
          <a:stretch>
            <a:fillRect/>
          </a:stretch>
        </p:blipFill>
        <p:spPr>
          <a:xfrm>
            <a:off x="454013" y="2622263"/>
            <a:ext cx="4024572" cy="40245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7"/>
          <p:cNvPicPr preferRelativeResize="0"/>
          <p:nvPr/>
        </p:nvPicPr>
        <p:blipFill>
          <a:blip r:embed="rId3">
            <a:alphaModFix/>
          </a:blip>
          <a:stretch>
            <a:fillRect/>
          </a:stretch>
        </p:blipFill>
        <p:spPr>
          <a:xfrm>
            <a:off x="5496325" y="2514925"/>
            <a:ext cx="2482548" cy="4038278"/>
          </a:xfrm>
          <a:prstGeom prst="rect">
            <a:avLst/>
          </a:prstGeom>
          <a:noFill/>
          <a:ln>
            <a:noFill/>
          </a:ln>
        </p:spPr>
      </p:pic>
      <p:sp>
        <p:nvSpPr>
          <p:cNvPr id="251" name="Google Shape;251;p37"/>
          <p:cNvSpPr txBox="1">
            <a:spLocks noGrp="1"/>
          </p:cNvSpPr>
          <p:nvPr>
            <p:ph type="title"/>
          </p:nvPr>
        </p:nvSpPr>
        <p:spPr>
          <a:xfrm>
            <a:off x="1414375" y="76200"/>
            <a:ext cx="7755900" cy="9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Questioning </a:t>
            </a:r>
            <a:endParaRPr sz="3600">
              <a:latin typeface="Trebuchet MS"/>
              <a:ea typeface="Trebuchet MS"/>
              <a:cs typeface="Trebuchet MS"/>
              <a:sym typeface="Trebuchet MS"/>
            </a:endParaRPr>
          </a:p>
        </p:txBody>
      </p:sp>
      <p:grpSp>
        <p:nvGrpSpPr>
          <p:cNvPr id="252" name="Google Shape;252;p37"/>
          <p:cNvGrpSpPr/>
          <p:nvPr/>
        </p:nvGrpSpPr>
        <p:grpSpPr>
          <a:xfrm>
            <a:off x="-19330" y="0"/>
            <a:ext cx="1433700" cy="1433700"/>
            <a:chOff x="87840" y="134578"/>
            <a:chExt cx="1433700" cy="1433700"/>
          </a:xfrm>
        </p:grpSpPr>
        <p:sp>
          <p:nvSpPr>
            <p:cNvPr id="253" name="Google Shape;253;p3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37"/>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255" name="Google Shape;255;p37"/>
          <p:cNvSpPr txBox="1"/>
          <p:nvPr/>
        </p:nvSpPr>
        <p:spPr>
          <a:xfrm>
            <a:off x="238500" y="2514925"/>
            <a:ext cx="4211400" cy="30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Calibri"/>
              <a:ea typeface="Calibri"/>
              <a:cs typeface="Calibri"/>
              <a:sym typeface="Calibri"/>
            </a:endParaRPr>
          </a:p>
          <a:p>
            <a:pPr marL="457200" lvl="0" indent="0" algn="l" rtl="0">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
        <p:nvSpPr>
          <p:cNvPr id="256" name="Google Shape;256;p37"/>
          <p:cNvSpPr txBox="1"/>
          <p:nvPr/>
        </p:nvSpPr>
        <p:spPr>
          <a:xfrm>
            <a:off x="488425" y="1298725"/>
            <a:ext cx="8547000" cy="12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dk1"/>
                </a:solidFill>
                <a:latin typeface="Trebuchet MS"/>
                <a:ea typeface="Trebuchet MS"/>
                <a:cs typeface="Trebuchet MS"/>
                <a:sym typeface="Trebuchet MS"/>
              </a:rPr>
              <a:t>Questioning is “asking the right question at the right time” (Knight, 2013, p. 154). This includes the type (open or closed), kind (opinion or right/wrong), and level (idea, skill, or knowledge) of question.  </a:t>
            </a:r>
            <a:endParaRPr>
              <a:latin typeface="Trebuchet MS"/>
              <a:ea typeface="Trebuchet MS"/>
              <a:cs typeface="Trebuchet MS"/>
              <a:sym typeface="Trebuchet MS"/>
            </a:endParaRPr>
          </a:p>
        </p:txBody>
      </p:sp>
      <p:sp>
        <p:nvSpPr>
          <p:cNvPr id="257" name="Google Shape;257;p37"/>
          <p:cNvSpPr txBox="1"/>
          <p:nvPr/>
        </p:nvSpPr>
        <p:spPr>
          <a:xfrm>
            <a:off x="488425" y="2942275"/>
            <a:ext cx="5007900" cy="3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In the visual and performing arts, questioning may include (Marzano &amp; Pickering, 2011):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calling on students randomly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paired responses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providing wait time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building on student responses</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simultaneous individual response </a:t>
            </a:r>
            <a:endParaRPr sz="2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1414375" y="85800"/>
            <a:ext cx="7729500" cy="9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Stories</a:t>
            </a:r>
            <a:endParaRPr sz="3600">
              <a:latin typeface="Trebuchet MS"/>
              <a:ea typeface="Trebuchet MS"/>
              <a:cs typeface="Trebuchet MS"/>
              <a:sym typeface="Trebuchet MS"/>
            </a:endParaRPr>
          </a:p>
        </p:txBody>
      </p:sp>
      <p:grpSp>
        <p:nvGrpSpPr>
          <p:cNvPr id="264" name="Google Shape;264;p38"/>
          <p:cNvGrpSpPr/>
          <p:nvPr/>
        </p:nvGrpSpPr>
        <p:grpSpPr>
          <a:xfrm>
            <a:off x="-19330" y="0"/>
            <a:ext cx="1433700" cy="1433700"/>
            <a:chOff x="87840" y="134578"/>
            <a:chExt cx="1433700" cy="1433700"/>
          </a:xfrm>
        </p:grpSpPr>
        <p:sp>
          <p:nvSpPr>
            <p:cNvPr id="265" name="Google Shape;265;p3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6" name="Google Shape;266;p3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67" name="Google Shape;267;p38"/>
          <p:cNvSpPr txBox="1"/>
          <p:nvPr/>
        </p:nvSpPr>
        <p:spPr>
          <a:xfrm>
            <a:off x="238500" y="2087575"/>
            <a:ext cx="4211400" cy="4680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200">
                <a:latin typeface="Calibri"/>
                <a:ea typeface="Calibri"/>
                <a:cs typeface="Calibri"/>
                <a:sym typeface="Calibri"/>
              </a:rPr>
              <a:t> </a:t>
            </a: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p:txBody>
      </p:sp>
      <p:sp>
        <p:nvSpPr>
          <p:cNvPr id="268" name="Google Shape;268;p38"/>
          <p:cNvSpPr txBox="1"/>
          <p:nvPr/>
        </p:nvSpPr>
        <p:spPr>
          <a:xfrm>
            <a:off x="488425" y="1298725"/>
            <a:ext cx="8547000" cy="81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dk1"/>
                </a:solidFill>
                <a:latin typeface="Trebuchet MS"/>
                <a:ea typeface="Trebuchet MS"/>
                <a:cs typeface="Trebuchet MS"/>
                <a:sym typeface="Trebuchet MS"/>
              </a:rPr>
              <a:t>Stories are about using narratives to enhance learning (Knight, 2013, p. 174). </a:t>
            </a:r>
            <a:endParaRPr>
              <a:latin typeface="Trebuchet MS"/>
              <a:ea typeface="Trebuchet MS"/>
              <a:cs typeface="Trebuchet MS"/>
              <a:sym typeface="Trebuchet MS"/>
            </a:endParaRPr>
          </a:p>
        </p:txBody>
      </p:sp>
      <p:sp>
        <p:nvSpPr>
          <p:cNvPr id="269" name="Google Shape;269;p38"/>
          <p:cNvSpPr txBox="1"/>
          <p:nvPr/>
        </p:nvSpPr>
        <p:spPr>
          <a:xfrm>
            <a:off x="4449900" y="2116525"/>
            <a:ext cx="4585500" cy="38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In the visual and performing arts, stories may include: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demonstration/modeling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discovery learning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conceptul and project based learning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role play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improvisation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establish and link prior knowledge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create real-world and personal relevance </a:t>
            </a:r>
            <a:endParaRPr sz="2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70" name="Google Shape;270;p38"/>
          <p:cNvPicPr preferRelativeResize="0"/>
          <p:nvPr/>
        </p:nvPicPr>
        <p:blipFill>
          <a:blip r:embed="rId4">
            <a:alphaModFix/>
          </a:blip>
          <a:stretch>
            <a:fillRect/>
          </a:stretch>
        </p:blipFill>
        <p:spPr>
          <a:xfrm>
            <a:off x="346538" y="2589686"/>
            <a:ext cx="3995325" cy="285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1414375" y="85800"/>
            <a:ext cx="7729500" cy="9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Cooperative Learning </a:t>
            </a:r>
            <a:endParaRPr sz="3600">
              <a:latin typeface="Trebuchet MS"/>
              <a:ea typeface="Trebuchet MS"/>
              <a:cs typeface="Trebuchet MS"/>
              <a:sym typeface="Trebuchet MS"/>
            </a:endParaRPr>
          </a:p>
        </p:txBody>
      </p:sp>
      <p:grpSp>
        <p:nvGrpSpPr>
          <p:cNvPr id="277" name="Google Shape;277;p39"/>
          <p:cNvGrpSpPr/>
          <p:nvPr/>
        </p:nvGrpSpPr>
        <p:grpSpPr>
          <a:xfrm>
            <a:off x="-19330" y="0"/>
            <a:ext cx="1433700" cy="1433700"/>
            <a:chOff x="87840" y="134578"/>
            <a:chExt cx="1433700" cy="1433700"/>
          </a:xfrm>
        </p:grpSpPr>
        <p:sp>
          <p:nvSpPr>
            <p:cNvPr id="278" name="Google Shape;278;p3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9" name="Google Shape;279;p3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80" name="Google Shape;280;p39"/>
          <p:cNvSpPr txBox="1"/>
          <p:nvPr/>
        </p:nvSpPr>
        <p:spPr>
          <a:xfrm>
            <a:off x="488425" y="1298725"/>
            <a:ext cx="85470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Cooperative learning is successfully guiding students to work together to achieve a common goal (Knight, 2013, p. 196). </a:t>
            </a:r>
            <a:endParaRPr>
              <a:latin typeface="Trebuchet MS"/>
              <a:ea typeface="Trebuchet MS"/>
              <a:cs typeface="Trebuchet MS"/>
              <a:sym typeface="Trebuchet MS"/>
            </a:endParaRPr>
          </a:p>
        </p:txBody>
      </p:sp>
      <p:sp>
        <p:nvSpPr>
          <p:cNvPr id="281" name="Google Shape;281;p39"/>
          <p:cNvSpPr txBox="1"/>
          <p:nvPr/>
        </p:nvSpPr>
        <p:spPr>
          <a:xfrm>
            <a:off x="488425" y="2437350"/>
            <a:ext cx="4705500" cy="3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In the visual and performing arts, cooperative learning may include: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imagining/brainstorming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compare and contrast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discovery learning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role play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providing feedback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reflective discussion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create real-world and     personal relevance </a:t>
            </a:r>
            <a:endParaRPr sz="2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82" name="Google Shape;282;p39"/>
          <p:cNvPicPr preferRelativeResize="0"/>
          <p:nvPr/>
        </p:nvPicPr>
        <p:blipFill>
          <a:blip r:embed="rId4">
            <a:alphaModFix/>
          </a:blip>
          <a:stretch>
            <a:fillRect/>
          </a:stretch>
        </p:blipFill>
        <p:spPr>
          <a:xfrm>
            <a:off x="4715225" y="3317725"/>
            <a:ext cx="3963625" cy="255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1414375" y="85800"/>
            <a:ext cx="7707300" cy="957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Authentic Learning</a:t>
            </a:r>
            <a:endParaRPr sz="3600">
              <a:latin typeface="Trebuchet MS"/>
              <a:ea typeface="Trebuchet MS"/>
              <a:cs typeface="Trebuchet MS"/>
              <a:sym typeface="Trebuchet MS"/>
            </a:endParaRPr>
          </a:p>
        </p:txBody>
      </p:sp>
      <p:grpSp>
        <p:nvGrpSpPr>
          <p:cNvPr id="289" name="Google Shape;289;p40"/>
          <p:cNvGrpSpPr/>
          <p:nvPr/>
        </p:nvGrpSpPr>
        <p:grpSpPr>
          <a:xfrm>
            <a:off x="-19330" y="0"/>
            <a:ext cx="1433700" cy="1433700"/>
            <a:chOff x="87840" y="134578"/>
            <a:chExt cx="1433700" cy="1433700"/>
          </a:xfrm>
        </p:grpSpPr>
        <p:sp>
          <p:nvSpPr>
            <p:cNvPr id="290" name="Google Shape;290;p4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1" name="Google Shape;291;p4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92" name="Google Shape;292;p40"/>
          <p:cNvSpPr txBox="1"/>
          <p:nvPr/>
        </p:nvSpPr>
        <p:spPr>
          <a:xfrm>
            <a:off x="-95525" y="1298725"/>
            <a:ext cx="9289200" cy="81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dk1"/>
                </a:solidFill>
                <a:latin typeface="Trebuchet MS"/>
                <a:ea typeface="Trebuchet MS"/>
                <a:cs typeface="Trebuchet MS"/>
                <a:sym typeface="Trebuchet MS"/>
              </a:rPr>
              <a:t>Authentic learning is about designing real-world learning opportunities </a:t>
            </a:r>
            <a:endParaRPr sz="2200">
              <a:solidFill>
                <a:schemeClr val="dk1"/>
              </a:solidFill>
              <a:latin typeface="Trebuchet MS"/>
              <a:ea typeface="Trebuchet MS"/>
              <a:cs typeface="Trebuchet MS"/>
              <a:sym typeface="Trebuchet MS"/>
            </a:endParaRPr>
          </a:p>
          <a:p>
            <a:pPr marL="0" lvl="0" indent="0" algn="ctr" rtl="0">
              <a:spcBef>
                <a:spcPts val="0"/>
              </a:spcBef>
              <a:spcAft>
                <a:spcPts val="0"/>
              </a:spcAft>
              <a:buNone/>
            </a:pPr>
            <a:r>
              <a:rPr lang="en-US" sz="2200">
                <a:solidFill>
                  <a:schemeClr val="dk1"/>
                </a:solidFill>
                <a:latin typeface="Trebuchet MS"/>
                <a:ea typeface="Trebuchet MS"/>
                <a:cs typeface="Trebuchet MS"/>
                <a:sym typeface="Trebuchet MS"/>
              </a:rPr>
              <a:t>(Knight, 2013, p. 220). </a:t>
            </a:r>
            <a:endParaRPr>
              <a:latin typeface="Trebuchet MS"/>
              <a:ea typeface="Trebuchet MS"/>
              <a:cs typeface="Trebuchet MS"/>
              <a:sym typeface="Trebuchet MS"/>
            </a:endParaRPr>
          </a:p>
        </p:txBody>
      </p:sp>
      <p:sp>
        <p:nvSpPr>
          <p:cNvPr id="293" name="Google Shape;293;p40"/>
          <p:cNvSpPr txBox="1"/>
          <p:nvPr/>
        </p:nvSpPr>
        <p:spPr>
          <a:xfrm>
            <a:off x="239800" y="2192725"/>
            <a:ext cx="5371500" cy="45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Trebuchet MS"/>
                <a:ea typeface="Trebuchet MS"/>
                <a:cs typeface="Trebuchet MS"/>
                <a:sym typeface="Trebuchet MS"/>
              </a:rPr>
              <a:t>In the visual and performing arts, authentic learning may include: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imagining/brainstorming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compare and contrast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discovery learning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role play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providing feedback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reflective discussion</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conceptual and project based learning </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establish and link prior knowledge</a:t>
            </a:r>
            <a:endParaRPr sz="2200">
              <a:solidFill>
                <a:schemeClr val="dk1"/>
              </a:solidFill>
              <a:latin typeface="Trebuchet MS"/>
              <a:ea typeface="Trebuchet MS"/>
              <a:cs typeface="Trebuchet MS"/>
              <a:sym typeface="Trebuchet MS"/>
            </a:endParaRPr>
          </a:p>
          <a:p>
            <a:pPr marL="457200" lvl="0" indent="-368300" algn="l" rtl="0">
              <a:spcBef>
                <a:spcPts val="0"/>
              </a:spcBef>
              <a:spcAft>
                <a:spcPts val="0"/>
              </a:spcAft>
              <a:buClr>
                <a:schemeClr val="dk1"/>
              </a:buClr>
              <a:buSzPts val="2200"/>
              <a:buFont typeface="Trebuchet MS"/>
              <a:buChar char="●"/>
            </a:pPr>
            <a:r>
              <a:rPr lang="en-US" sz="2200">
                <a:solidFill>
                  <a:schemeClr val="dk1"/>
                </a:solidFill>
                <a:latin typeface="Trebuchet MS"/>
                <a:ea typeface="Trebuchet MS"/>
                <a:cs typeface="Trebuchet MS"/>
                <a:sym typeface="Trebuchet MS"/>
              </a:rPr>
              <a:t>create real-world and personal relevance </a:t>
            </a:r>
            <a:endParaRPr sz="22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94" name="Google Shape;294;p40"/>
          <p:cNvPicPr preferRelativeResize="0"/>
          <p:nvPr/>
        </p:nvPicPr>
        <p:blipFill>
          <a:blip r:embed="rId4">
            <a:alphaModFix/>
          </a:blip>
          <a:stretch>
            <a:fillRect/>
          </a:stretch>
        </p:blipFill>
        <p:spPr>
          <a:xfrm>
            <a:off x="3634050" y="3213938"/>
            <a:ext cx="5295900" cy="176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1392800" y="69300"/>
            <a:ext cx="7680900" cy="98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High Impact Instructional Strategies - Disciplinary Literacy</a:t>
            </a:r>
            <a:endParaRPr sz="3600" i="0" u="none" strike="noStrike" cap="none">
              <a:solidFill>
                <a:srgbClr val="000000"/>
              </a:solidFill>
              <a:latin typeface="Trebuchet MS"/>
              <a:ea typeface="Trebuchet MS"/>
              <a:cs typeface="Trebuchet MS"/>
              <a:sym typeface="Trebuchet MS"/>
            </a:endParaRPr>
          </a:p>
        </p:txBody>
      </p:sp>
      <p:grpSp>
        <p:nvGrpSpPr>
          <p:cNvPr id="300" name="Google Shape;300;p41"/>
          <p:cNvGrpSpPr/>
          <p:nvPr/>
        </p:nvGrpSpPr>
        <p:grpSpPr>
          <a:xfrm>
            <a:off x="-40912" y="7"/>
            <a:ext cx="1433700" cy="1433700"/>
            <a:chOff x="87840" y="134578"/>
            <a:chExt cx="1433700" cy="1433700"/>
          </a:xfrm>
        </p:grpSpPr>
        <p:sp>
          <p:nvSpPr>
            <p:cNvPr id="301" name="Google Shape;301;p4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02" name="Google Shape;302;p4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303" name="Google Shape;303;p41"/>
          <p:cNvSpPr txBox="1"/>
          <p:nvPr/>
        </p:nvSpPr>
        <p:spPr>
          <a:xfrm>
            <a:off x="60400" y="1253675"/>
            <a:ext cx="5837100" cy="231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chemeClr val="dk1"/>
                </a:solidFill>
                <a:latin typeface="Trebuchet MS"/>
                <a:ea typeface="Trebuchet MS"/>
                <a:cs typeface="Trebuchet MS"/>
                <a:sym typeface="Trebuchet MS"/>
              </a:rPr>
              <a:t>Educators engage in the standards through disciplinary literacy practices</a:t>
            </a:r>
            <a:r>
              <a:rPr lang="en-US" sz="2000" b="1">
                <a:solidFill>
                  <a:schemeClr val="dk1"/>
                </a:solidFill>
                <a:latin typeface="Trebuchet MS"/>
                <a:ea typeface="Trebuchet MS"/>
                <a:cs typeface="Trebuchet MS"/>
                <a:sym typeface="Trebuchet MS"/>
              </a:rPr>
              <a:t> </a:t>
            </a:r>
            <a:r>
              <a:rPr lang="en-US" sz="2000">
                <a:solidFill>
                  <a:schemeClr val="dk1"/>
                </a:solidFill>
                <a:latin typeface="Trebuchet MS"/>
                <a:ea typeface="Trebuchet MS"/>
                <a:cs typeface="Trebuchet MS"/>
                <a:sym typeface="Trebuchet MS"/>
              </a:rPr>
              <a:t>that respects the multiple and diverse ways in which educators will read, reason, write, think, speak, and most importantly, participate in learning the revised CAS from the perspective of their content area. </a:t>
            </a:r>
            <a:endParaRPr sz="20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7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700">
              <a:solidFill>
                <a:schemeClr val="dk1"/>
              </a:solidFill>
              <a:latin typeface="Trebuchet MS"/>
              <a:ea typeface="Trebuchet MS"/>
              <a:cs typeface="Trebuchet MS"/>
              <a:sym typeface="Trebuchet MS"/>
            </a:endParaRPr>
          </a:p>
        </p:txBody>
      </p:sp>
      <p:pic>
        <p:nvPicPr>
          <p:cNvPr id="304" name="Google Shape;304;p41"/>
          <p:cNvPicPr preferRelativeResize="0"/>
          <p:nvPr/>
        </p:nvPicPr>
        <p:blipFill>
          <a:blip r:embed="rId4">
            <a:alphaModFix/>
          </a:blip>
          <a:stretch>
            <a:fillRect/>
          </a:stretch>
        </p:blipFill>
        <p:spPr>
          <a:xfrm>
            <a:off x="343550" y="4141925"/>
            <a:ext cx="2851675" cy="1978725"/>
          </a:xfrm>
          <a:prstGeom prst="rect">
            <a:avLst/>
          </a:prstGeom>
          <a:noFill/>
          <a:ln>
            <a:noFill/>
          </a:ln>
        </p:spPr>
      </p:pic>
      <p:sp>
        <p:nvSpPr>
          <p:cNvPr id="305" name="Google Shape;305;p41"/>
          <p:cNvSpPr txBox="1"/>
          <p:nvPr/>
        </p:nvSpPr>
        <p:spPr>
          <a:xfrm>
            <a:off x="3378475" y="3771850"/>
            <a:ext cx="5288100" cy="28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Trebuchet MS"/>
                <a:ea typeface="Trebuchet MS"/>
                <a:cs typeface="Trebuchet MS"/>
                <a:sym typeface="Trebuchet MS"/>
              </a:rPr>
              <a:t>For example,</a:t>
            </a:r>
            <a:r>
              <a:rPr lang="en-US" sz="2000" b="1" i="1">
                <a:solidFill>
                  <a:schemeClr val="dk1"/>
                </a:solidFill>
                <a:latin typeface="Trebuchet MS"/>
                <a:ea typeface="Trebuchet MS"/>
                <a:cs typeface="Trebuchet MS"/>
                <a:sym typeface="Trebuchet MS"/>
              </a:rPr>
              <a:t> </a:t>
            </a:r>
            <a:r>
              <a:rPr lang="en-US" sz="2000">
                <a:solidFill>
                  <a:schemeClr val="dk1"/>
                </a:solidFill>
                <a:latin typeface="Trebuchet MS"/>
                <a:ea typeface="Trebuchet MS"/>
                <a:cs typeface="Trebuchet MS"/>
                <a:sym typeface="Trebuchet MS"/>
              </a:rPr>
              <a:t>students will read and write narratives, poetry, and speeches within an </a:t>
            </a:r>
            <a:r>
              <a:rPr lang="en-US" sz="2000">
                <a:solidFill>
                  <a:srgbClr val="783F04"/>
                </a:solidFill>
                <a:latin typeface="Trebuchet MS"/>
                <a:ea typeface="Trebuchet MS"/>
                <a:cs typeface="Trebuchet MS"/>
                <a:sym typeface="Trebuchet MS"/>
              </a:rPr>
              <a:t>English</a:t>
            </a:r>
            <a:r>
              <a:rPr lang="en-US" sz="2000">
                <a:solidFill>
                  <a:schemeClr val="dk1"/>
                </a:solidFill>
                <a:latin typeface="Trebuchet MS"/>
                <a:ea typeface="Trebuchet MS"/>
                <a:cs typeface="Trebuchet MS"/>
                <a:sym typeface="Trebuchet MS"/>
              </a:rPr>
              <a:t> classroom, be expected to read and perform musical scores in their </a:t>
            </a:r>
            <a:r>
              <a:rPr lang="en-US" sz="2000">
                <a:solidFill>
                  <a:srgbClr val="FF0000"/>
                </a:solidFill>
                <a:latin typeface="Trebuchet MS"/>
                <a:ea typeface="Trebuchet MS"/>
                <a:cs typeface="Trebuchet MS"/>
                <a:sym typeface="Trebuchet MS"/>
              </a:rPr>
              <a:t>orchestra</a:t>
            </a:r>
            <a:r>
              <a:rPr lang="en-US" sz="2000">
                <a:solidFill>
                  <a:schemeClr val="dk1"/>
                </a:solidFill>
                <a:latin typeface="Trebuchet MS"/>
                <a:ea typeface="Trebuchet MS"/>
                <a:cs typeface="Trebuchet MS"/>
                <a:sym typeface="Trebuchet MS"/>
              </a:rPr>
              <a:t> classroom, read and write about scientifically-based phenomena in their </a:t>
            </a:r>
            <a:r>
              <a:rPr lang="en-US" sz="2000">
                <a:solidFill>
                  <a:srgbClr val="6AA84F"/>
                </a:solidFill>
                <a:latin typeface="Trebuchet MS"/>
                <a:ea typeface="Trebuchet MS"/>
                <a:cs typeface="Trebuchet MS"/>
                <a:sym typeface="Trebuchet MS"/>
              </a:rPr>
              <a:t>science</a:t>
            </a:r>
            <a:r>
              <a:rPr lang="en-US" sz="2000">
                <a:solidFill>
                  <a:schemeClr val="dk1"/>
                </a:solidFill>
                <a:latin typeface="Trebuchet MS"/>
                <a:ea typeface="Trebuchet MS"/>
                <a:cs typeface="Trebuchet MS"/>
                <a:sym typeface="Trebuchet MS"/>
              </a:rPr>
              <a:t> classroom, and understand and generate art in their </a:t>
            </a:r>
            <a:r>
              <a:rPr lang="en-US" sz="2000">
                <a:solidFill>
                  <a:schemeClr val="accent4"/>
                </a:solidFill>
                <a:latin typeface="Trebuchet MS"/>
                <a:ea typeface="Trebuchet MS"/>
                <a:cs typeface="Trebuchet MS"/>
                <a:sym typeface="Trebuchet MS"/>
              </a:rPr>
              <a:t>art</a:t>
            </a:r>
            <a:r>
              <a:rPr lang="en-US" sz="2000">
                <a:solidFill>
                  <a:schemeClr val="dk1"/>
                </a:solidFill>
                <a:latin typeface="Trebuchet MS"/>
                <a:ea typeface="Trebuchet MS"/>
                <a:cs typeface="Trebuchet MS"/>
                <a:sym typeface="Trebuchet MS"/>
              </a:rPr>
              <a:t> class.</a:t>
            </a:r>
            <a:r>
              <a:rPr lang="en-US" sz="1100">
                <a:solidFill>
                  <a:schemeClr val="dk1"/>
                </a:solidFill>
              </a:rPr>
              <a:t>  </a:t>
            </a:r>
            <a:endParaRPr sz="1100">
              <a:solidFill>
                <a:schemeClr val="dk1"/>
              </a:solidFill>
            </a:endParaRPr>
          </a:p>
        </p:txBody>
      </p:sp>
      <p:pic>
        <p:nvPicPr>
          <p:cNvPr id="306" name="Google Shape;306;p41"/>
          <p:cNvPicPr preferRelativeResize="0"/>
          <p:nvPr/>
        </p:nvPicPr>
        <p:blipFill>
          <a:blip r:embed="rId5">
            <a:alphaModFix/>
          </a:blip>
          <a:stretch>
            <a:fillRect/>
          </a:stretch>
        </p:blipFill>
        <p:spPr>
          <a:xfrm>
            <a:off x="6280075" y="1414725"/>
            <a:ext cx="2500625" cy="19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1437850" y="76200"/>
            <a:ext cx="7847100" cy="1136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 Application </a:t>
            </a:r>
            <a:endParaRPr sz="3600"/>
          </a:p>
        </p:txBody>
      </p:sp>
      <p:sp>
        <p:nvSpPr>
          <p:cNvPr id="313" name="Google Shape;313;p42"/>
          <p:cNvSpPr txBox="1">
            <a:spLocks noGrp="1"/>
          </p:cNvSpPr>
          <p:nvPr>
            <p:ph type="body" idx="1"/>
          </p:nvPr>
        </p:nvSpPr>
        <p:spPr>
          <a:xfrm>
            <a:off x="256925" y="1433700"/>
            <a:ext cx="8597100" cy="5311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None/>
            </a:pPr>
            <a:r>
              <a:rPr lang="en-US">
                <a:solidFill>
                  <a:srgbClr val="000000"/>
                </a:solidFill>
              </a:rPr>
              <a:t>How can you plan to use high-impact instructional strategies in your content area?</a:t>
            </a:r>
            <a:endParaRPr>
              <a:solidFill>
                <a:srgbClr val="000000"/>
              </a:solidFill>
              <a:highlight>
                <a:srgbClr val="FFFF00"/>
              </a:highlight>
            </a:endParaRPr>
          </a:p>
          <a:p>
            <a:pPr marL="914400" marR="0" lvl="0" indent="-381000" algn="l" rtl="0">
              <a:lnSpc>
                <a:spcPct val="100000"/>
              </a:lnSpc>
              <a:spcBef>
                <a:spcPts val="1000"/>
              </a:spcBef>
              <a:spcAft>
                <a:spcPts val="0"/>
              </a:spcAft>
              <a:buClr>
                <a:srgbClr val="000000"/>
              </a:buClr>
              <a:buSzPts val="2400"/>
              <a:buAutoNum type="arabicPeriod"/>
            </a:pPr>
            <a:r>
              <a:rPr lang="en-US">
                <a:solidFill>
                  <a:srgbClr val="000000"/>
                </a:solidFill>
              </a:rPr>
              <a:t>Think of a lesson you teach. </a:t>
            </a:r>
            <a:endParaRPr>
              <a:solidFill>
                <a:srgbClr val="000000"/>
              </a:solidFill>
            </a:endParaRPr>
          </a:p>
          <a:p>
            <a:pPr marL="914400" marR="0" lvl="0" indent="-381000" algn="l" rtl="0">
              <a:lnSpc>
                <a:spcPct val="100000"/>
              </a:lnSpc>
              <a:spcBef>
                <a:spcPts val="0"/>
              </a:spcBef>
              <a:spcAft>
                <a:spcPts val="0"/>
              </a:spcAft>
              <a:buClr>
                <a:srgbClr val="000000"/>
              </a:buClr>
              <a:buSzPts val="2400"/>
              <a:buAutoNum type="arabicPeriod"/>
            </a:pPr>
            <a:r>
              <a:rPr lang="en-US">
                <a:solidFill>
                  <a:schemeClr val="dk1"/>
                </a:solidFill>
              </a:rPr>
              <a:t>Keeping your students needs in mind</a:t>
            </a:r>
            <a:r>
              <a:rPr lang="en-US">
                <a:solidFill>
                  <a:srgbClr val="000000"/>
                </a:solidFill>
              </a:rPr>
              <a:t>, identify how students will be engaged. </a:t>
            </a:r>
            <a:endParaRPr>
              <a:solidFill>
                <a:srgbClr val="000000"/>
              </a:solidFill>
            </a:endParaRPr>
          </a:p>
          <a:p>
            <a:pPr marL="914400" marR="0" lvl="0" indent="-381000" algn="l" rtl="0">
              <a:lnSpc>
                <a:spcPct val="100000"/>
              </a:lnSpc>
              <a:spcBef>
                <a:spcPts val="0"/>
              </a:spcBef>
              <a:spcAft>
                <a:spcPts val="0"/>
              </a:spcAft>
              <a:buClr>
                <a:srgbClr val="000000"/>
              </a:buClr>
              <a:buSzPts val="2400"/>
              <a:buAutoNum type="arabicPeriod"/>
            </a:pPr>
            <a:r>
              <a:rPr lang="en-US">
                <a:solidFill>
                  <a:srgbClr val="000000"/>
                </a:solidFill>
              </a:rPr>
              <a:t>Consider the high-impact instructional strategies that will engaged your students. </a:t>
            </a:r>
            <a:endParaRPr>
              <a:solidFill>
                <a:srgbClr val="000000"/>
              </a:solidFill>
            </a:endParaRPr>
          </a:p>
          <a:p>
            <a:pPr marL="914400" marR="0" lvl="0" indent="-381000" algn="l" rtl="0">
              <a:lnSpc>
                <a:spcPct val="100000"/>
              </a:lnSpc>
              <a:spcBef>
                <a:spcPts val="0"/>
              </a:spcBef>
              <a:spcAft>
                <a:spcPts val="0"/>
              </a:spcAft>
              <a:buClr>
                <a:srgbClr val="000000"/>
              </a:buClr>
              <a:buSzPts val="2400"/>
              <a:buAutoNum type="arabicPeriod"/>
            </a:pPr>
            <a:r>
              <a:rPr lang="en-US">
                <a:solidFill>
                  <a:srgbClr val="000000"/>
                </a:solidFill>
              </a:rPr>
              <a:t>Write down your ideas and think about how you might implement these different strategies. (e.g., Do you need a different amount of time? Do you need more resources? Do you need to configure your classroom environment differently? Do you need professional development?)  </a:t>
            </a:r>
            <a:endParaRPr>
              <a:solidFill>
                <a:srgbClr val="000000"/>
              </a:solidFill>
            </a:endParaRPr>
          </a:p>
        </p:txBody>
      </p:sp>
      <p:grpSp>
        <p:nvGrpSpPr>
          <p:cNvPr id="314" name="Google Shape;314;p42"/>
          <p:cNvGrpSpPr/>
          <p:nvPr/>
        </p:nvGrpSpPr>
        <p:grpSpPr>
          <a:xfrm>
            <a:off x="-19330" y="0"/>
            <a:ext cx="1433700" cy="1433700"/>
            <a:chOff x="87840" y="134578"/>
            <a:chExt cx="1433700" cy="1433700"/>
          </a:xfrm>
        </p:grpSpPr>
        <p:sp>
          <p:nvSpPr>
            <p:cNvPr id="315" name="Google Shape;315;p4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6" name="Google Shape;316;p4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3"/>
          <p:cNvSpPr txBox="1">
            <a:spLocks noGrp="1"/>
          </p:cNvSpPr>
          <p:nvPr>
            <p:ph type="title"/>
          </p:nvPr>
        </p:nvSpPr>
        <p:spPr>
          <a:xfrm>
            <a:off x="1490475" y="353150"/>
            <a:ext cx="73362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Assessment: Exit Ticket </a:t>
            </a:r>
            <a:endParaRPr sz="4000" i="0" u="none" strike="noStrike" cap="none">
              <a:solidFill>
                <a:srgbClr val="000000"/>
              </a:solidFill>
              <a:latin typeface="Trebuchet MS"/>
              <a:ea typeface="Trebuchet MS"/>
              <a:cs typeface="Trebuchet MS"/>
              <a:sym typeface="Trebuchet MS"/>
            </a:endParaRPr>
          </a:p>
        </p:txBody>
      </p:sp>
      <p:sp>
        <p:nvSpPr>
          <p:cNvPr id="322" name="Google Shape;322;p43"/>
          <p:cNvSpPr txBox="1">
            <a:spLocks noGrp="1"/>
          </p:cNvSpPr>
          <p:nvPr>
            <p:ph type="body" idx="1"/>
          </p:nvPr>
        </p:nvSpPr>
        <p:spPr>
          <a:xfrm>
            <a:off x="451550" y="1433700"/>
            <a:ext cx="8692500" cy="34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Clr>
                <a:srgbClr val="5C6670"/>
              </a:buClr>
              <a:buSzPts val="2400"/>
              <a:buFont typeface="Arial"/>
              <a:buNone/>
            </a:pPr>
            <a:r>
              <a:rPr lang="en-US">
                <a:solidFill>
                  <a:srgbClr val="000000"/>
                </a:solidFill>
              </a:rPr>
              <a:t>List 5 strategies that you consider to be high impact strategies in your content area.</a:t>
            </a:r>
            <a:endParaRPr>
              <a:solidFill>
                <a:srgbClr val="000000"/>
              </a:solidFill>
            </a:endParaRPr>
          </a:p>
          <a:p>
            <a:pPr marL="0" marR="0" lvl="0" indent="0" algn="l" rtl="0">
              <a:lnSpc>
                <a:spcPct val="100000"/>
              </a:lnSpc>
              <a:spcBef>
                <a:spcPts val="1000"/>
              </a:spcBef>
              <a:spcAft>
                <a:spcPts val="0"/>
              </a:spcAft>
              <a:buClr>
                <a:srgbClr val="5C6670"/>
              </a:buClr>
              <a:buSzPts val="2400"/>
              <a:buFont typeface="Arial"/>
              <a:buNone/>
            </a:pPr>
            <a:r>
              <a:rPr lang="en-US">
                <a:solidFill>
                  <a:srgbClr val="000000"/>
                </a:solidFill>
              </a:rPr>
              <a:t>Add at least 2 skills that match each high impact strategy that you listed.</a:t>
            </a:r>
            <a:endParaRPr>
              <a:solidFill>
                <a:srgbClr val="000000"/>
              </a:solidFill>
            </a:endParaRPr>
          </a:p>
          <a:p>
            <a:pPr marL="914400" marR="0" lvl="0" indent="0" algn="l" rtl="0">
              <a:lnSpc>
                <a:spcPct val="100000"/>
              </a:lnSpc>
              <a:spcBef>
                <a:spcPts val="1000"/>
              </a:spcBef>
              <a:spcAft>
                <a:spcPts val="0"/>
              </a:spcAft>
              <a:buNone/>
            </a:pPr>
            <a:endParaRPr sz="2000">
              <a:solidFill>
                <a:srgbClr val="000000"/>
              </a:solidFill>
            </a:endParaRPr>
          </a:p>
        </p:txBody>
      </p:sp>
      <p:grpSp>
        <p:nvGrpSpPr>
          <p:cNvPr id="323" name="Google Shape;323;p43"/>
          <p:cNvGrpSpPr/>
          <p:nvPr/>
        </p:nvGrpSpPr>
        <p:grpSpPr>
          <a:xfrm>
            <a:off x="0" y="0"/>
            <a:ext cx="1433700" cy="1433700"/>
            <a:chOff x="87840" y="134578"/>
            <a:chExt cx="1433700" cy="1433700"/>
          </a:xfrm>
        </p:grpSpPr>
        <p:sp>
          <p:nvSpPr>
            <p:cNvPr id="324" name="Google Shape;324;p4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325" name="Google Shape;325;p4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326" name="Google Shape;326;p43"/>
          <p:cNvPicPr preferRelativeResize="0"/>
          <p:nvPr/>
        </p:nvPicPr>
        <p:blipFill>
          <a:blip r:embed="rId4">
            <a:alphaModFix/>
          </a:blip>
          <a:stretch>
            <a:fillRect/>
          </a:stretch>
        </p:blipFill>
        <p:spPr>
          <a:xfrm>
            <a:off x="2607750" y="3429000"/>
            <a:ext cx="4038624" cy="224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i="0" u="none" strike="noStrike" cap="none">
                <a:solidFill>
                  <a:srgbClr val="000000"/>
                </a:solidFill>
                <a:latin typeface="Trebuchet MS"/>
                <a:ea typeface="Trebuchet MS"/>
                <a:cs typeface="Trebuchet MS"/>
                <a:sym typeface="Trebuchet MS"/>
              </a:rPr>
              <a:t>Questions, Comments, &amp; Concerns</a:t>
            </a:r>
            <a:endParaRPr sz="3600" i="0" u="none" strike="noStrike" cap="none">
              <a:solidFill>
                <a:srgbClr val="000000"/>
              </a:solidFill>
              <a:latin typeface="Trebuchet MS"/>
              <a:ea typeface="Trebuchet MS"/>
              <a:cs typeface="Trebuchet MS"/>
              <a:sym typeface="Trebuchet MS"/>
            </a:endParaRPr>
          </a:p>
        </p:txBody>
      </p:sp>
      <p:grpSp>
        <p:nvGrpSpPr>
          <p:cNvPr id="332" name="Google Shape;332;p44"/>
          <p:cNvGrpSpPr/>
          <p:nvPr/>
        </p:nvGrpSpPr>
        <p:grpSpPr>
          <a:xfrm>
            <a:off x="0" y="0"/>
            <a:ext cx="1433700" cy="1433700"/>
            <a:chOff x="87840" y="134578"/>
            <a:chExt cx="1433700" cy="1433700"/>
          </a:xfrm>
        </p:grpSpPr>
        <p:sp>
          <p:nvSpPr>
            <p:cNvPr id="333" name="Google Shape;333;p4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4" name="Google Shape;334;p4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335" name="Google Shape;335;p44"/>
          <p:cNvSpPr txBox="1"/>
          <p:nvPr/>
        </p:nvSpPr>
        <p:spPr>
          <a:xfrm>
            <a:off x="325925" y="5231475"/>
            <a:ext cx="7998300" cy="14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i="0" u="none" strike="noStrike" cap="none">
                <a:solidFill>
                  <a:srgbClr val="595959"/>
                </a:solidFill>
                <a:latin typeface="Trebuchet MS"/>
                <a:ea typeface="Trebuchet MS"/>
                <a:cs typeface="Trebuchet MS"/>
                <a:sym typeface="Trebuchet MS"/>
              </a:rPr>
              <a:t>Please contact the Office of Standards and Instructional Support for additional information. Refer to the Standards Implementation guide for contact information.</a:t>
            </a:r>
            <a:endParaRPr sz="2200" i="0" u="none" strike="noStrike" cap="none">
              <a:solidFill>
                <a:srgbClr val="595959"/>
              </a:solidFill>
              <a:latin typeface="Trebuchet MS"/>
              <a:ea typeface="Trebuchet MS"/>
              <a:cs typeface="Trebuchet MS"/>
              <a:sym typeface="Trebuchet MS"/>
            </a:endParaRPr>
          </a:p>
        </p:txBody>
      </p:sp>
      <p:pic>
        <p:nvPicPr>
          <p:cNvPr id="336" name="Google Shape;336;p44" descr="https://lh5.googleusercontent.com/CNoVnIbI8T84KPczJ3hn_MUyeNexK4FK8kOQXUV1bljVhsXH2NsNPODHXoqFoNqtxp-zb6c2XlRrSA1hF0hSuAS96NHAGS8QaKnIWJjTjT9KjO2Ojh5ubZHcwlbSEMQSU0bS6r9tgvY"/>
          <p:cNvPicPr preferRelativeResize="0"/>
          <p:nvPr/>
        </p:nvPicPr>
        <p:blipFill rotWithShape="1">
          <a:blip r:embed="rId4">
            <a:alphaModFix/>
          </a:blip>
          <a:srcRect/>
          <a:stretch/>
        </p:blipFill>
        <p:spPr>
          <a:xfrm>
            <a:off x="2656936" y="1746896"/>
            <a:ext cx="3363379" cy="33633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1414375" y="361800"/>
            <a:ext cx="73467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147" name="Google Shape;147;p28"/>
          <p:cNvSpPr txBox="1">
            <a:spLocks noGrp="1"/>
          </p:cNvSpPr>
          <p:nvPr>
            <p:ph type="body" idx="1"/>
          </p:nvPr>
        </p:nvSpPr>
        <p:spPr>
          <a:xfrm>
            <a:off x="3233650" y="1433600"/>
            <a:ext cx="5815800" cy="4713000"/>
          </a:xfrm>
          <a:prstGeom prst="rect">
            <a:avLst/>
          </a:prstGeom>
          <a:noFill/>
          <a:ln>
            <a:noFill/>
          </a:ln>
        </p:spPr>
        <p:txBody>
          <a:bodyPr spcFirstLastPara="1" wrap="square" lIns="0" tIns="0" rIns="0" bIns="0" anchor="t" anchorCtr="0">
            <a:noAutofit/>
          </a:bodyPr>
          <a:lstStyle/>
          <a:p>
            <a:pPr marL="342900" lvl="0" indent="0" algn="l" rtl="0">
              <a:lnSpc>
                <a:spcPct val="100000"/>
              </a:lnSpc>
              <a:spcBef>
                <a:spcPts val="0"/>
              </a:spcBef>
              <a:spcAft>
                <a:spcPts val="0"/>
              </a:spcAft>
              <a:buClr>
                <a:schemeClr val="dk1"/>
              </a:buClr>
              <a:buSzPts val="1100"/>
              <a:buFont typeface="Arial"/>
              <a:buNone/>
            </a:pPr>
            <a:endParaRPr>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lvl="0" indent="0" algn="l" rtl="0">
              <a:lnSpc>
                <a:spcPct val="100000"/>
              </a:lnSpc>
              <a:spcBef>
                <a:spcPts val="0"/>
              </a:spcBef>
              <a:spcAft>
                <a:spcPts val="0"/>
              </a:spcAft>
              <a:buSzPts val="2400"/>
              <a:buNone/>
            </a:pPr>
            <a:endParaRPr sz="3000">
              <a:solidFill>
                <a:srgbClr val="595959"/>
              </a:solidFill>
            </a:endParaRPr>
          </a:p>
          <a:p>
            <a:pPr marL="0" lvl="0" indent="0" algn="l" rtl="0">
              <a:lnSpc>
                <a:spcPct val="100000"/>
              </a:lnSpc>
              <a:spcBef>
                <a:spcPts val="0"/>
              </a:spcBef>
              <a:spcAft>
                <a:spcPts val="0"/>
              </a:spcAft>
              <a:buSzPts val="2400"/>
              <a:buNone/>
            </a:pPr>
            <a:endParaRPr>
              <a:solidFill>
                <a:srgbClr val="595959"/>
              </a:solidFill>
            </a:endParaRPr>
          </a:p>
        </p:txBody>
      </p:sp>
      <p:grpSp>
        <p:nvGrpSpPr>
          <p:cNvPr id="148" name="Google Shape;148;p28"/>
          <p:cNvGrpSpPr/>
          <p:nvPr/>
        </p:nvGrpSpPr>
        <p:grpSpPr>
          <a:xfrm>
            <a:off x="-19330" y="0"/>
            <a:ext cx="1433700" cy="1433700"/>
            <a:chOff x="87840" y="134578"/>
            <a:chExt cx="1433700" cy="1433700"/>
          </a:xfrm>
        </p:grpSpPr>
        <p:sp>
          <p:nvSpPr>
            <p:cNvPr id="149" name="Google Shape;149;p2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0" name="Google Shape;150;p2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51" name="Google Shape;151;p28"/>
          <p:cNvPicPr preferRelativeResize="0"/>
          <p:nvPr/>
        </p:nvPicPr>
        <p:blipFill rotWithShape="1">
          <a:blip r:embed="rId4">
            <a:alphaModFix/>
          </a:blip>
          <a:srcRect/>
          <a:stretch/>
        </p:blipFill>
        <p:spPr>
          <a:xfrm>
            <a:off x="0" y="2365175"/>
            <a:ext cx="3233652" cy="3233652"/>
          </a:xfrm>
          <a:prstGeom prst="rect">
            <a:avLst/>
          </a:prstGeom>
          <a:noFill/>
          <a:ln>
            <a:noFill/>
          </a:ln>
        </p:spPr>
      </p:pic>
      <p:sp>
        <p:nvSpPr>
          <p:cNvPr id="152" name="Google Shape;152;p28"/>
          <p:cNvSpPr txBox="1"/>
          <p:nvPr/>
        </p:nvSpPr>
        <p:spPr>
          <a:xfrm>
            <a:off x="3912775" y="1281700"/>
            <a:ext cx="4848300" cy="54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a:latin typeface="Trebuchet MS"/>
                <a:ea typeface="Trebuchet MS"/>
                <a:cs typeface="Trebuchet MS"/>
                <a:sym typeface="Trebuchet MS"/>
              </a:rPr>
              <a:t>Educators</a:t>
            </a:r>
            <a:r>
              <a:rPr lang="en-US" sz="2400" i="0" u="none" strike="noStrike" cap="none">
                <a:solidFill>
                  <a:srgbClr val="000000"/>
                </a:solidFill>
                <a:latin typeface="Trebuchet MS"/>
                <a:ea typeface="Trebuchet MS"/>
                <a:cs typeface="Trebuchet MS"/>
                <a:sym typeface="Trebuchet MS"/>
              </a:rPr>
              <a:t> will be able to:</a:t>
            </a:r>
            <a:endParaRPr sz="2400">
              <a:latin typeface="Trebuchet MS"/>
              <a:ea typeface="Trebuchet MS"/>
              <a:cs typeface="Trebuchet MS"/>
              <a:sym typeface="Trebuchet MS"/>
            </a:endParaRPr>
          </a:p>
          <a:p>
            <a:pPr marL="285750" marR="0" lvl="0" indent="-311150" algn="l" rtl="0">
              <a:lnSpc>
                <a:spcPct val="100000"/>
              </a:lnSpc>
              <a:spcBef>
                <a:spcPts val="1000"/>
              </a:spcBef>
              <a:spcAft>
                <a:spcPts val="0"/>
              </a:spcAft>
              <a:buSzPts val="2400"/>
              <a:buFont typeface="Trebuchet MS"/>
              <a:buChar char="•"/>
            </a:pPr>
            <a:r>
              <a:rPr lang="en-US" sz="2400">
                <a:latin typeface="Trebuchet MS"/>
                <a:ea typeface="Trebuchet MS"/>
                <a:cs typeface="Trebuchet MS"/>
                <a:sym typeface="Trebuchet MS"/>
              </a:rPr>
              <a:t>Discuss high impact instructional strategies in relation to Best, First Instruction (BFI). </a:t>
            </a:r>
            <a:endParaRPr sz="2400">
              <a:latin typeface="Trebuchet MS"/>
              <a:ea typeface="Trebuchet MS"/>
              <a:cs typeface="Trebuchet MS"/>
              <a:sym typeface="Trebuchet MS"/>
            </a:endParaRPr>
          </a:p>
          <a:p>
            <a:pPr marL="285750" marR="0" lvl="0" indent="-311150" algn="l" rtl="0">
              <a:lnSpc>
                <a:spcPct val="100000"/>
              </a:lnSpc>
              <a:spcBef>
                <a:spcPts val="1000"/>
              </a:spcBef>
              <a:spcAft>
                <a:spcPts val="0"/>
              </a:spcAft>
              <a:buSzPts val="2400"/>
              <a:buFont typeface="Trebuchet MS"/>
              <a:buChar char="•"/>
            </a:pPr>
            <a:r>
              <a:rPr lang="en-US" sz="2400">
                <a:latin typeface="Trebuchet MS"/>
                <a:ea typeface="Trebuchet MS"/>
                <a:cs typeface="Trebuchet MS"/>
                <a:sym typeface="Trebuchet MS"/>
              </a:rPr>
              <a:t>Consider their students as they identify high impact instructional strategies when planning for </a:t>
            </a:r>
            <a:r>
              <a:rPr lang="en-US" sz="2400">
                <a:solidFill>
                  <a:schemeClr val="dk1"/>
                </a:solidFill>
                <a:latin typeface="Trebuchet MS"/>
                <a:ea typeface="Trebuchet MS"/>
                <a:cs typeface="Trebuchet MS"/>
                <a:sym typeface="Trebuchet MS"/>
              </a:rPr>
              <a:t>BFI</a:t>
            </a:r>
            <a:r>
              <a:rPr lang="en-US" sz="2400">
                <a:latin typeface="Trebuchet MS"/>
                <a:ea typeface="Trebuchet MS"/>
                <a:cs typeface="Trebuchet MS"/>
                <a:sym typeface="Trebuchet MS"/>
              </a:rPr>
              <a:t>. </a:t>
            </a:r>
            <a:endParaRPr sz="2400">
              <a:latin typeface="Trebuchet MS"/>
              <a:ea typeface="Trebuchet MS"/>
              <a:cs typeface="Trebuchet MS"/>
              <a:sym typeface="Trebuchet MS"/>
            </a:endParaRPr>
          </a:p>
          <a:p>
            <a:pPr marL="285750" marR="0" lvl="0" indent="-311150" algn="l" rtl="0">
              <a:lnSpc>
                <a:spcPct val="100000"/>
              </a:lnSpc>
              <a:spcBef>
                <a:spcPts val="1000"/>
              </a:spcBef>
              <a:spcAft>
                <a:spcPts val="0"/>
              </a:spcAft>
              <a:buSzPts val="2400"/>
              <a:buFont typeface="Trebuchet MS"/>
              <a:buChar char="•"/>
            </a:pPr>
            <a:r>
              <a:rPr lang="en-US" sz="2400">
                <a:latin typeface="Trebuchet MS"/>
                <a:ea typeface="Trebuchet MS"/>
                <a:cs typeface="Trebuchet MS"/>
                <a:sym typeface="Trebuchet MS"/>
              </a:rPr>
              <a:t>Apply the design principles of BFI to instructional planning.</a:t>
            </a:r>
            <a:endParaRPr sz="2400">
              <a:latin typeface="Trebuchet MS"/>
              <a:ea typeface="Trebuchet MS"/>
              <a:cs typeface="Trebuchet MS"/>
              <a:sym typeface="Trebuchet MS"/>
            </a:endParaRPr>
          </a:p>
          <a:p>
            <a:pPr marL="0" marR="0" lvl="0" indent="0" algn="l" rtl="0">
              <a:lnSpc>
                <a:spcPct val="100000"/>
              </a:lnSpc>
              <a:spcBef>
                <a:spcPts val="1000"/>
              </a:spcBef>
              <a:spcAft>
                <a:spcPts val="0"/>
              </a:spcAft>
              <a:buNone/>
            </a:pP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1700">
              <a:latin typeface="Calibri"/>
              <a:ea typeface="Calibri"/>
              <a:cs typeface="Calibri"/>
              <a:sym typeface="Calibri"/>
            </a:endParaRPr>
          </a:p>
          <a:p>
            <a:pPr marL="0" marR="0" lvl="0" indent="0" algn="l" rtl="0">
              <a:lnSpc>
                <a:spcPct val="100000"/>
              </a:lnSpc>
              <a:spcBef>
                <a:spcPts val="0"/>
              </a:spcBef>
              <a:spcAft>
                <a:spcPts val="0"/>
              </a:spcAft>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1414375" y="36180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sz="3600" i="0" u="none" strike="noStrike" cap="none">
              <a:solidFill>
                <a:srgbClr val="000000"/>
              </a:solidFill>
              <a:latin typeface="Trebuchet MS"/>
              <a:ea typeface="Trebuchet MS"/>
              <a:cs typeface="Trebuchet MS"/>
              <a:sym typeface="Trebuchet MS"/>
            </a:endParaRPr>
          </a:p>
        </p:txBody>
      </p:sp>
      <p:grpSp>
        <p:nvGrpSpPr>
          <p:cNvPr id="158" name="Google Shape;158;p29"/>
          <p:cNvGrpSpPr/>
          <p:nvPr/>
        </p:nvGrpSpPr>
        <p:grpSpPr>
          <a:xfrm>
            <a:off x="-19330" y="0"/>
            <a:ext cx="1433700" cy="1433700"/>
            <a:chOff x="87840" y="134578"/>
            <a:chExt cx="1433700" cy="1433700"/>
          </a:xfrm>
        </p:grpSpPr>
        <p:sp>
          <p:nvSpPr>
            <p:cNvPr id="159" name="Google Shape;159;p2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0" name="Google Shape;160;p2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61" name="Google Shape;161;p29"/>
          <p:cNvSpPr txBox="1"/>
          <p:nvPr/>
        </p:nvSpPr>
        <p:spPr>
          <a:xfrm>
            <a:off x="383100" y="1424964"/>
            <a:ext cx="8377800" cy="51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Best, First Instruction includes deliberate planning, enactment, and reflection. These elements are high impact instruction. Planning high impact instruction means teachers develop accessible, equitable, and flexible learning opportunities to meet the changing needs of a diverse student population.  </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High impact instruction includes:  </a:t>
            </a:r>
            <a:endParaRPr sz="2400">
              <a:latin typeface="Trebuchet MS"/>
              <a:ea typeface="Trebuchet MS"/>
              <a:cs typeface="Trebuchet MS"/>
              <a:sym typeface="Trebuchet MS"/>
            </a:endParaRPr>
          </a:p>
          <a:p>
            <a:pPr marL="914400" lvl="0" indent="-381000" algn="l" rtl="0">
              <a:lnSpc>
                <a:spcPct val="100000"/>
              </a:lnSpc>
              <a:spcBef>
                <a:spcPts val="1000"/>
              </a:spcBef>
              <a:spcAft>
                <a:spcPts val="0"/>
              </a:spcAft>
              <a:buSzPts val="2400"/>
              <a:buFont typeface="Trebuchet MS"/>
              <a:buChar char="●"/>
            </a:pPr>
            <a:r>
              <a:rPr lang="en-US" sz="2400">
                <a:latin typeface="Trebuchet MS"/>
                <a:ea typeface="Trebuchet MS"/>
                <a:cs typeface="Trebuchet MS"/>
                <a:sym typeface="Trebuchet MS"/>
              </a:rPr>
              <a:t>Culturally Responsive Teaching </a:t>
            </a:r>
            <a:endParaRPr sz="2400">
              <a:latin typeface="Trebuchet MS"/>
              <a:ea typeface="Trebuchet MS"/>
              <a:cs typeface="Trebuchet MS"/>
              <a:sym typeface="Trebuchet MS"/>
            </a:endParaRPr>
          </a:p>
          <a:p>
            <a:pPr marL="914400" lvl="0" indent="-381000" algn="l" rtl="0">
              <a:lnSpc>
                <a:spcPct val="100000"/>
              </a:lnSpc>
              <a:spcBef>
                <a:spcPts val="0"/>
              </a:spcBef>
              <a:spcAft>
                <a:spcPts val="0"/>
              </a:spcAft>
              <a:buSzPts val="2400"/>
              <a:buFont typeface="Trebuchet MS"/>
              <a:buChar char="●"/>
            </a:pPr>
            <a:r>
              <a:rPr lang="en-US" sz="2400">
                <a:latin typeface="Trebuchet MS"/>
                <a:ea typeface="Trebuchet MS"/>
                <a:cs typeface="Trebuchet MS"/>
                <a:sym typeface="Trebuchet MS"/>
              </a:rPr>
              <a:t>High Impact Planning</a:t>
            </a:r>
            <a:endParaRPr sz="2400">
              <a:latin typeface="Trebuchet MS"/>
              <a:ea typeface="Trebuchet MS"/>
              <a:cs typeface="Trebuchet MS"/>
              <a:sym typeface="Trebuchet MS"/>
            </a:endParaRPr>
          </a:p>
          <a:p>
            <a:pPr marL="914400" lvl="0" indent="-381000" algn="l" rtl="0">
              <a:lnSpc>
                <a:spcPct val="100000"/>
              </a:lnSpc>
              <a:spcBef>
                <a:spcPts val="0"/>
              </a:spcBef>
              <a:spcAft>
                <a:spcPts val="0"/>
              </a:spcAft>
              <a:buSzPts val="2400"/>
              <a:buFont typeface="Trebuchet MS"/>
              <a:buChar char="●"/>
            </a:pPr>
            <a:r>
              <a:rPr lang="en-US" sz="2400">
                <a:latin typeface="Trebuchet MS"/>
                <a:ea typeface="Trebuchet MS"/>
                <a:cs typeface="Trebuchet MS"/>
                <a:sym typeface="Trebuchet MS"/>
              </a:rPr>
              <a:t>Student Learning Considerations </a:t>
            </a:r>
            <a:endParaRPr sz="2400">
              <a:latin typeface="Trebuchet MS"/>
              <a:ea typeface="Trebuchet MS"/>
              <a:cs typeface="Trebuchet MS"/>
              <a:sym typeface="Trebuchet MS"/>
            </a:endParaRPr>
          </a:p>
          <a:p>
            <a:pPr marL="914400" lvl="0" indent="-368300" algn="l" rtl="0">
              <a:lnSpc>
                <a:spcPct val="100000"/>
              </a:lnSpc>
              <a:spcBef>
                <a:spcPts val="0"/>
              </a:spcBef>
              <a:spcAft>
                <a:spcPts val="0"/>
              </a:spcAft>
              <a:buSzPts val="2200"/>
              <a:buFont typeface="Trebuchet MS"/>
              <a:buChar char="●"/>
            </a:pPr>
            <a:r>
              <a:rPr lang="en-US" sz="2400">
                <a:latin typeface="Trebuchet MS"/>
                <a:ea typeface="Trebuchet MS"/>
                <a:cs typeface="Trebuchet MS"/>
                <a:sym typeface="Trebuchet MS"/>
              </a:rPr>
              <a:t>Teacher Instructional Practices</a:t>
            </a:r>
            <a:r>
              <a:rPr lang="en-US" sz="2200">
                <a:latin typeface="Trebuchet MS"/>
                <a:ea typeface="Trebuchet MS"/>
                <a:cs typeface="Trebuchet MS"/>
                <a:sym typeface="Trebuchet MS"/>
              </a:rPr>
              <a:t> </a:t>
            </a:r>
            <a:endParaRPr sz="2200">
              <a:latin typeface="Trebuchet MS"/>
              <a:ea typeface="Trebuchet MS"/>
              <a:cs typeface="Trebuchet MS"/>
              <a:sym typeface="Trebuchet MS"/>
            </a:endParaRPr>
          </a:p>
        </p:txBody>
      </p:sp>
      <p:pic>
        <p:nvPicPr>
          <p:cNvPr id="162" name="Google Shape;162;p29"/>
          <p:cNvPicPr preferRelativeResize="0"/>
          <p:nvPr/>
        </p:nvPicPr>
        <p:blipFill>
          <a:blip r:embed="rId4">
            <a:alphaModFix/>
          </a:blip>
          <a:stretch>
            <a:fillRect/>
          </a:stretch>
        </p:blipFill>
        <p:spPr>
          <a:xfrm flipH="1">
            <a:off x="6624450" y="3636450"/>
            <a:ext cx="1914975" cy="2253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1414375" y="311700"/>
            <a:ext cx="7600500" cy="81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latin typeface="Trebuchet MS"/>
                <a:ea typeface="Trebuchet MS"/>
                <a:cs typeface="Trebuchet MS"/>
                <a:sym typeface="Trebuchet MS"/>
              </a:rPr>
              <a:t>High Impact Instructional Planning</a:t>
            </a:r>
            <a:endParaRPr sz="3600" i="0" u="none" strike="noStrike" cap="none">
              <a:solidFill>
                <a:srgbClr val="000000"/>
              </a:solidFill>
              <a:latin typeface="Trebuchet MS"/>
              <a:ea typeface="Trebuchet MS"/>
              <a:cs typeface="Trebuchet MS"/>
              <a:sym typeface="Trebuchet MS"/>
            </a:endParaRPr>
          </a:p>
        </p:txBody>
      </p:sp>
      <p:grpSp>
        <p:nvGrpSpPr>
          <p:cNvPr id="168" name="Google Shape;168;p30"/>
          <p:cNvGrpSpPr/>
          <p:nvPr/>
        </p:nvGrpSpPr>
        <p:grpSpPr>
          <a:xfrm>
            <a:off x="-19330" y="0"/>
            <a:ext cx="1433700" cy="1433700"/>
            <a:chOff x="87840" y="134578"/>
            <a:chExt cx="1433700" cy="1433700"/>
          </a:xfrm>
        </p:grpSpPr>
        <p:sp>
          <p:nvSpPr>
            <p:cNvPr id="169" name="Google Shape;169;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0" name="Google Shape;170;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71" name="Google Shape;171;p30"/>
          <p:cNvSpPr/>
          <p:nvPr/>
        </p:nvSpPr>
        <p:spPr>
          <a:xfrm rot="534141">
            <a:off x="-7560" y="3206165"/>
            <a:ext cx="9557777"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FFFFFF"/>
                </a:solidFill>
                <a:latin typeface="Calibri"/>
                <a:ea typeface="Calibri"/>
                <a:cs typeface="Calibri"/>
                <a:sym typeface="Calibri"/>
              </a:rPr>
              <a:t>Where are your gaps? Your overlaps? </a:t>
            </a:r>
            <a:r>
              <a:rPr lang="en-US" sz="3600" b="1" i="1" u="none" strike="noStrike" cap="none">
                <a:solidFill>
                  <a:srgbClr val="FFFFFF"/>
                </a:solidFill>
                <a:latin typeface="Calibri"/>
                <a:ea typeface="Calibri"/>
                <a:cs typeface="Calibri"/>
                <a:sym typeface="Calibri"/>
              </a:rPr>
              <a:t>Why?</a:t>
            </a:r>
            <a:endParaRPr sz="3600" b="1" i="0" u="none" strike="noStrike" cap="none">
              <a:solidFill>
                <a:srgbClr val="FFFFFF"/>
              </a:solidFill>
              <a:latin typeface="Calibri"/>
              <a:ea typeface="Calibri"/>
              <a:cs typeface="Calibri"/>
              <a:sym typeface="Calibri"/>
            </a:endParaRPr>
          </a:p>
        </p:txBody>
      </p:sp>
      <p:sp>
        <p:nvSpPr>
          <p:cNvPr id="172" name="Google Shape;172;p30"/>
          <p:cNvSpPr txBox="1"/>
          <p:nvPr/>
        </p:nvSpPr>
        <p:spPr>
          <a:xfrm>
            <a:off x="2352675" y="1385587"/>
            <a:ext cx="60198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Today, you will ask yourself and others:</a:t>
            </a:r>
            <a:endParaRPr/>
          </a:p>
        </p:txBody>
      </p:sp>
      <p:sp>
        <p:nvSpPr>
          <p:cNvPr id="173" name="Google Shape;173;p30"/>
          <p:cNvSpPr txBox="1"/>
          <p:nvPr/>
        </p:nvSpPr>
        <p:spPr>
          <a:xfrm>
            <a:off x="389025" y="1433700"/>
            <a:ext cx="8378100" cy="49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The second element of high impact instruction is to intentionally plan for teaching and student learning. </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Resources you can use include: </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914400" lvl="0" indent="-381000" algn="l" rtl="0">
              <a:lnSpc>
                <a:spcPct val="200000"/>
              </a:lnSpc>
              <a:spcBef>
                <a:spcPts val="0"/>
              </a:spcBef>
              <a:spcAft>
                <a:spcPts val="0"/>
              </a:spcAft>
              <a:buSzPts val="2400"/>
              <a:buFont typeface="Trebuchet MS"/>
              <a:buAutoNum type="arabicPeriod"/>
            </a:pPr>
            <a:r>
              <a:rPr lang="en-US" sz="2400">
                <a:latin typeface="Trebuchet MS"/>
                <a:ea typeface="Trebuchet MS"/>
                <a:cs typeface="Trebuchet MS"/>
                <a:sym typeface="Trebuchet MS"/>
              </a:rPr>
              <a:t>The Colorado Academic Standards; and </a:t>
            </a:r>
            <a:endParaRPr sz="2400">
              <a:latin typeface="Trebuchet MS"/>
              <a:ea typeface="Trebuchet MS"/>
              <a:cs typeface="Trebuchet MS"/>
              <a:sym typeface="Trebuchet MS"/>
            </a:endParaRPr>
          </a:p>
          <a:p>
            <a:pPr marL="914400" lvl="0" indent="-381000" algn="l" rtl="0">
              <a:lnSpc>
                <a:spcPct val="200000"/>
              </a:lnSpc>
              <a:spcBef>
                <a:spcPts val="0"/>
              </a:spcBef>
              <a:spcAft>
                <a:spcPts val="0"/>
              </a:spcAft>
              <a:buSzPts val="2400"/>
              <a:buFont typeface="Trebuchet MS"/>
              <a:buAutoNum type="arabicPeriod"/>
            </a:pPr>
            <a:r>
              <a:rPr lang="en-US" sz="2400">
                <a:latin typeface="Trebuchet MS"/>
                <a:ea typeface="Trebuchet MS"/>
                <a:cs typeface="Trebuchet MS"/>
                <a:sym typeface="Trebuchet MS"/>
              </a:rPr>
              <a:t>District or school curriculum maps; and/or</a:t>
            </a:r>
            <a:endParaRPr sz="2400">
              <a:latin typeface="Trebuchet MS"/>
              <a:ea typeface="Trebuchet MS"/>
              <a:cs typeface="Trebuchet MS"/>
              <a:sym typeface="Trebuchet MS"/>
            </a:endParaRPr>
          </a:p>
          <a:p>
            <a:pPr marL="914400" lvl="0" indent="-381000" algn="l" rtl="0">
              <a:lnSpc>
                <a:spcPct val="200000"/>
              </a:lnSpc>
              <a:spcBef>
                <a:spcPts val="0"/>
              </a:spcBef>
              <a:spcAft>
                <a:spcPts val="0"/>
              </a:spcAft>
              <a:buSzPts val="2400"/>
              <a:buFont typeface="Trebuchet MS"/>
              <a:buAutoNum type="arabicPeriod"/>
            </a:pPr>
            <a:r>
              <a:rPr lang="en-US" sz="2400">
                <a:latin typeface="Trebuchet MS"/>
                <a:ea typeface="Trebuchet MS"/>
                <a:cs typeface="Trebuchet MS"/>
                <a:sym typeface="Trebuchet MS"/>
              </a:rPr>
              <a:t>Content level instructional materials </a:t>
            </a:r>
            <a:endParaRPr sz="2400">
              <a:latin typeface="Trebuchet MS"/>
              <a:ea typeface="Trebuchet MS"/>
              <a:cs typeface="Trebuchet MS"/>
              <a:sym typeface="Trebuchet MS"/>
            </a:endParaRPr>
          </a:p>
        </p:txBody>
      </p:sp>
      <p:pic>
        <p:nvPicPr>
          <p:cNvPr id="174" name="Google Shape;174;p30"/>
          <p:cNvPicPr preferRelativeResize="0"/>
          <p:nvPr/>
        </p:nvPicPr>
        <p:blipFill>
          <a:blip r:embed="rId4">
            <a:alphaModFix/>
          </a:blip>
          <a:stretch>
            <a:fillRect/>
          </a:stretch>
        </p:blipFill>
        <p:spPr>
          <a:xfrm>
            <a:off x="7257250" y="3599200"/>
            <a:ext cx="1509774" cy="130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1421625" y="104700"/>
            <a:ext cx="7729500" cy="1071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latin typeface="Trebuchet MS"/>
                <a:ea typeface="Trebuchet MS"/>
                <a:cs typeface="Trebuchet MS"/>
                <a:sym typeface="Trebuchet MS"/>
              </a:rPr>
              <a:t>High Impact Instructional Planning - Standards </a:t>
            </a:r>
            <a:endParaRPr sz="3600" i="0" u="none" strike="noStrike" cap="none">
              <a:solidFill>
                <a:srgbClr val="000000"/>
              </a:solidFill>
              <a:latin typeface="Trebuchet MS"/>
              <a:ea typeface="Trebuchet MS"/>
              <a:cs typeface="Trebuchet MS"/>
              <a:sym typeface="Trebuchet MS"/>
            </a:endParaRPr>
          </a:p>
        </p:txBody>
      </p:sp>
      <p:grpSp>
        <p:nvGrpSpPr>
          <p:cNvPr id="180" name="Google Shape;180;p31"/>
          <p:cNvGrpSpPr/>
          <p:nvPr/>
        </p:nvGrpSpPr>
        <p:grpSpPr>
          <a:xfrm>
            <a:off x="-19330" y="0"/>
            <a:ext cx="1433700" cy="1433700"/>
            <a:chOff x="87840" y="134578"/>
            <a:chExt cx="1433700" cy="1433700"/>
          </a:xfrm>
        </p:grpSpPr>
        <p:sp>
          <p:nvSpPr>
            <p:cNvPr id="181" name="Google Shape;181;p3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2" name="Google Shape;182;p3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83" name="Google Shape;183;p31"/>
          <p:cNvSpPr/>
          <p:nvPr/>
        </p:nvSpPr>
        <p:spPr>
          <a:xfrm rot="534122">
            <a:off x="-7495" y="3206136"/>
            <a:ext cx="9557628" cy="6461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FFFFFF"/>
                </a:solidFill>
                <a:latin typeface="Calibri"/>
                <a:ea typeface="Calibri"/>
                <a:cs typeface="Calibri"/>
                <a:sym typeface="Calibri"/>
              </a:rPr>
              <a:t>Where are your gaps? Your overlaps? </a:t>
            </a:r>
            <a:r>
              <a:rPr lang="en-US" sz="3600" b="1" i="1" u="none" strike="noStrike" cap="none">
                <a:solidFill>
                  <a:srgbClr val="FFFFFF"/>
                </a:solidFill>
                <a:latin typeface="Calibri"/>
                <a:ea typeface="Calibri"/>
                <a:cs typeface="Calibri"/>
                <a:sym typeface="Calibri"/>
              </a:rPr>
              <a:t>Why?</a:t>
            </a:r>
            <a:endParaRPr sz="3600" b="1" i="0" u="none" strike="noStrike" cap="none">
              <a:solidFill>
                <a:srgbClr val="FFFFFF"/>
              </a:solidFill>
              <a:latin typeface="Calibri"/>
              <a:ea typeface="Calibri"/>
              <a:cs typeface="Calibri"/>
              <a:sym typeface="Calibri"/>
            </a:endParaRPr>
          </a:p>
        </p:txBody>
      </p:sp>
      <p:sp>
        <p:nvSpPr>
          <p:cNvPr id="184" name="Google Shape;184;p31"/>
          <p:cNvSpPr txBox="1"/>
          <p:nvPr/>
        </p:nvSpPr>
        <p:spPr>
          <a:xfrm>
            <a:off x="2352675" y="1385587"/>
            <a:ext cx="6019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Today, you will ask yourself and others:</a:t>
            </a:r>
            <a:endParaRPr/>
          </a:p>
        </p:txBody>
      </p:sp>
      <p:sp>
        <p:nvSpPr>
          <p:cNvPr id="185" name="Google Shape;185;p31"/>
          <p:cNvSpPr txBox="1"/>
          <p:nvPr/>
        </p:nvSpPr>
        <p:spPr>
          <a:xfrm>
            <a:off x="222425" y="1433700"/>
            <a:ext cx="8544600" cy="49425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p:txBody>
      </p:sp>
      <p:pic>
        <p:nvPicPr>
          <p:cNvPr id="186" name="Google Shape;186;p31"/>
          <p:cNvPicPr preferRelativeResize="0"/>
          <p:nvPr/>
        </p:nvPicPr>
        <p:blipFill>
          <a:blip r:embed="rId4">
            <a:alphaModFix/>
          </a:blip>
          <a:stretch>
            <a:fillRect/>
          </a:stretch>
        </p:blipFill>
        <p:spPr>
          <a:xfrm>
            <a:off x="193850" y="1433700"/>
            <a:ext cx="8756301" cy="5424300"/>
          </a:xfrm>
          <a:prstGeom prst="rect">
            <a:avLst/>
          </a:prstGeom>
          <a:noFill/>
          <a:ln>
            <a:noFill/>
          </a:ln>
        </p:spPr>
      </p:pic>
      <p:pic>
        <p:nvPicPr>
          <p:cNvPr id="187" name="Google Shape;187;p31"/>
          <p:cNvPicPr preferRelativeResize="0"/>
          <p:nvPr/>
        </p:nvPicPr>
        <p:blipFill>
          <a:blip r:embed="rId5">
            <a:alphaModFix/>
          </a:blip>
          <a:stretch>
            <a:fillRect/>
          </a:stretch>
        </p:blipFill>
        <p:spPr>
          <a:xfrm>
            <a:off x="7180038" y="4587913"/>
            <a:ext cx="1457325" cy="143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1414375" y="127200"/>
            <a:ext cx="7666200" cy="102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latin typeface="Trebuchet MS"/>
                <a:ea typeface="Trebuchet MS"/>
                <a:cs typeface="Trebuchet MS"/>
                <a:sym typeface="Trebuchet MS"/>
              </a:rPr>
              <a:t>High Impact Instructional Planning - </a:t>
            </a:r>
            <a:endParaRPr sz="36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US" sz="3600">
                <a:latin typeface="Trebuchet MS"/>
                <a:ea typeface="Trebuchet MS"/>
                <a:cs typeface="Trebuchet MS"/>
                <a:sym typeface="Trebuchet MS"/>
              </a:rPr>
              <a:t>Colorado Essential Skills </a:t>
            </a:r>
            <a:endParaRPr sz="3600" i="0" u="none" strike="noStrike" cap="none">
              <a:solidFill>
                <a:srgbClr val="000000"/>
              </a:solidFill>
              <a:latin typeface="Trebuchet MS"/>
              <a:ea typeface="Trebuchet MS"/>
              <a:cs typeface="Trebuchet MS"/>
              <a:sym typeface="Trebuchet MS"/>
            </a:endParaRPr>
          </a:p>
        </p:txBody>
      </p:sp>
      <p:grpSp>
        <p:nvGrpSpPr>
          <p:cNvPr id="193" name="Google Shape;193;p32"/>
          <p:cNvGrpSpPr/>
          <p:nvPr/>
        </p:nvGrpSpPr>
        <p:grpSpPr>
          <a:xfrm>
            <a:off x="-19330" y="0"/>
            <a:ext cx="1433700" cy="1433700"/>
            <a:chOff x="87840" y="134578"/>
            <a:chExt cx="1433700" cy="1433700"/>
          </a:xfrm>
        </p:grpSpPr>
        <p:sp>
          <p:nvSpPr>
            <p:cNvPr id="194" name="Google Shape;194;p3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5" name="Google Shape;195;p3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96" name="Google Shape;196;p32"/>
          <p:cNvSpPr/>
          <p:nvPr/>
        </p:nvSpPr>
        <p:spPr>
          <a:xfrm rot="534122">
            <a:off x="-7495" y="3206136"/>
            <a:ext cx="9557628" cy="6461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FFFFFF"/>
                </a:solidFill>
                <a:latin typeface="Calibri"/>
                <a:ea typeface="Calibri"/>
                <a:cs typeface="Calibri"/>
                <a:sym typeface="Calibri"/>
              </a:rPr>
              <a:t>Where are your gaps? Your overlaps? </a:t>
            </a:r>
            <a:r>
              <a:rPr lang="en-US" sz="3600" b="1" i="1" u="none" strike="noStrike" cap="none">
                <a:solidFill>
                  <a:srgbClr val="FFFFFF"/>
                </a:solidFill>
                <a:latin typeface="Calibri"/>
                <a:ea typeface="Calibri"/>
                <a:cs typeface="Calibri"/>
                <a:sym typeface="Calibri"/>
              </a:rPr>
              <a:t>Why?</a:t>
            </a:r>
            <a:endParaRPr sz="3600" b="1" i="0" u="none" strike="noStrike" cap="none">
              <a:solidFill>
                <a:srgbClr val="FFFFFF"/>
              </a:solidFill>
              <a:latin typeface="Calibri"/>
              <a:ea typeface="Calibri"/>
              <a:cs typeface="Calibri"/>
              <a:sym typeface="Calibri"/>
            </a:endParaRPr>
          </a:p>
        </p:txBody>
      </p:sp>
      <p:sp>
        <p:nvSpPr>
          <p:cNvPr id="197" name="Google Shape;197;p32"/>
          <p:cNvSpPr txBox="1"/>
          <p:nvPr/>
        </p:nvSpPr>
        <p:spPr>
          <a:xfrm>
            <a:off x="2352675" y="1385587"/>
            <a:ext cx="6019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Today, you will ask yourself and others:</a:t>
            </a:r>
            <a:endParaRPr/>
          </a:p>
        </p:txBody>
      </p:sp>
      <p:sp>
        <p:nvSpPr>
          <p:cNvPr id="198" name="Google Shape;198;p32"/>
          <p:cNvSpPr txBox="1"/>
          <p:nvPr/>
        </p:nvSpPr>
        <p:spPr>
          <a:xfrm>
            <a:off x="222425" y="1433700"/>
            <a:ext cx="8544600" cy="49425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p:txBody>
      </p:sp>
      <p:pic>
        <p:nvPicPr>
          <p:cNvPr id="199" name="Google Shape;199;p32"/>
          <p:cNvPicPr preferRelativeResize="0"/>
          <p:nvPr/>
        </p:nvPicPr>
        <p:blipFill>
          <a:blip r:embed="rId4">
            <a:alphaModFix/>
          </a:blip>
          <a:stretch>
            <a:fillRect/>
          </a:stretch>
        </p:blipFill>
        <p:spPr>
          <a:xfrm>
            <a:off x="7004278" y="2518428"/>
            <a:ext cx="1845275" cy="1821150"/>
          </a:xfrm>
          <a:prstGeom prst="rect">
            <a:avLst/>
          </a:prstGeom>
          <a:noFill/>
          <a:ln>
            <a:noFill/>
          </a:ln>
        </p:spPr>
      </p:pic>
      <p:sp>
        <p:nvSpPr>
          <p:cNvPr id="200" name="Google Shape;200;p32"/>
          <p:cNvSpPr txBox="1"/>
          <p:nvPr/>
        </p:nvSpPr>
        <p:spPr>
          <a:xfrm>
            <a:off x="556900" y="1433575"/>
            <a:ext cx="7666200" cy="52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Trebuchet MS"/>
                <a:ea typeface="Trebuchet MS"/>
                <a:cs typeface="Trebuchet MS"/>
                <a:sym typeface="Trebuchet MS"/>
              </a:rPr>
              <a:t>In every content area, the Academic Context and Connections - the “why” of the standards - includes statements related to the Colorado Essential Skills. </a:t>
            </a:r>
            <a:endParaRPr sz="1900">
              <a:latin typeface="Trebuchet MS"/>
              <a:ea typeface="Trebuchet MS"/>
              <a:cs typeface="Trebuchet MS"/>
              <a:sym typeface="Trebuchet MS"/>
            </a:endParaRPr>
          </a:p>
          <a:p>
            <a:pPr marL="0" lvl="0" indent="0" algn="l" rtl="0">
              <a:spcBef>
                <a:spcPts val="0"/>
              </a:spcBef>
              <a:spcAft>
                <a:spcPts val="0"/>
              </a:spcAft>
              <a:buNone/>
            </a:pPr>
            <a:endParaRPr sz="1900">
              <a:latin typeface="Trebuchet MS"/>
              <a:ea typeface="Trebuchet MS"/>
              <a:cs typeface="Trebuchet MS"/>
              <a:sym typeface="Trebuchet MS"/>
            </a:endParaRPr>
          </a:p>
          <a:p>
            <a:pPr marL="0" lvl="0" indent="0" algn="l" rtl="0">
              <a:spcBef>
                <a:spcPts val="0"/>
              </a:spcBef>
              <a:spcAft>
                <a:spcPts val="0"/>
              </a:spcAft>
              <a:buNone/>
            </a:pPr>
            <a:r>
              <a:rPr lang="en-US" sz="1900">
                <a:latin typeface="Trebuchet MS"/>
                <a:ea typeface="Trebuchet MS"/>
                <a:cs typeface="Trebuchet MS"/>
                <a:sym typeface="Trebuchet MS"/>
              </a:rPr>
              <a:t>The Colorado Essential Skills include: </a:t>
            </a:r>
            <a:endParaRPr sz="1900">
              <a:latin typeface="Trebuchet MS"/>
              <a:ea typeface="Trebuchet MS"/>
              <a:cs typeface="Trebuchet MS"/>
              <a:sym typeface="Trebuchet MS"/>
            </a:endParaRPr>
          </a:p>
          <a:p>
            <a:pPr marL="457200" lvl="0" indent="-349250" algn="l" rtl="0">
              <a:spcBef>
                <a:spcPts val="0"/>
              </a:spcBef>
              <a:spcAft>
                <a:spcPts val="0"/>
              </a:spcAft>
              <a:buClr>
                <a:schemeClr val="dk1"/>
              </a:buClr>
              <a:buSzPts val="1900"/>
              <a:buFont typeface="Trebuchet MS"/>
              <a:buChar char="●"/>
            </a:pPr>
            <a:r>
              <a:rPr lang="en-US" sz="1900">
                <a:latin typeface="Trebuchet MS"/>
                <a:ea typeface="Trebuchet MS"/>
                <a:cs typeface="Trebuchet MS"/>
                <a:sym typeface="Trebuchet MS"/>
              </a:rPr>
              <a:t>creative and innovation skills;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critical-thinking and problem solving skills;</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communication and collaboration skills;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social and cultural awareness;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civic engagement;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initiative and self-direction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flexibility;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productivity and accountability </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character and leadership</a:t>
            </a:r>
            <a:endParaRPr sz="1900">
              <a:latin typeface="Trebuchet MS"/>
              <a:ea typeface="Trebuchet MS"/>
              <a:cs typeface="Trebuchet MS"/>
              <a:sym typeface="Trebuchet MS"/>
            </a:endParaRPr>
          </a:p>
          <a:p>
            <a:pPr marL="457200" lvl="0" indent="-349250" algn="l" rtl="0">
              <a:spcBef>
                <a:spcPts val="0"/>
              </a:spcBef>
              <a:spcAft>
                <a:spcPts val="0"/>
              </a:spcAft>
              <a:buSzPts val="1900"/>
              <a:buFont typeface="Trebuchet MS"/>
              <a:buChar char="●"/>
            </a:pPr>
            <a:r>
              <a:rPr lang="en-US" sz="1900">
                <a:latin typeface="Trebuchet MS"/>
                <a:ea typeface="Trebuchet MS"/>
                <a:cs typeface="Trebuchet MS"/>
                <a:sym typeface="Trebuchet MS"/>
              </a:rPr>
              <a:t>the ability to use the information and communication technologies to find, evaluate, create, and communicate information</a:t>
            </a:r>
            <a:endParaRPr sz="19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1414375" y="152400"/>
            <a:ext cx="7729500" cy="1097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000">
                <a:latin typeface="Trebuchet MS"/>
                <a:ea typeface="Trebuchet MS"/>
                <a:cs typeface="Trebuchet MS"/>
                <a:sym typeface="Trebuchet MS"/>
              </a:rPr>
              <a:t>High Impact Instructional Planning - Curriculum Maps and Other Resources </a:t>
            </a:r>
            <a:endParaRPr sz="3000">
              <a:latin typeface="Trebuchet MS"/>
              <a:ea typeface="Trebuchet MS"/>
              <a:cs typeface="Trebuchet MS"/>
              <a:sym typeface="Trebuchet MS"/>
            </a:endParaRPr>
          </a:p>
        </p:txBody>
      </p:sp>
      <p:sp>
        <p:nvSpPr>
          <p:cNvPr id="207" name="Google Shape;207;p3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Clr>
                <a:srgbClr val="000000"/>
              </a:buClr>
              <a:buSzPts val="2400"/>
              <a:buChar char="●"/>
            </a:pPr>
            <a:r>
              <a:rPr lang="en-US">
                <a:solidFill>
                  <a:srgbClr val="000000"/>
                </a:solidFill>
              </a:rPr>
              <a:t>Consult district or school curriculum maps that may assist in your instructional planning.  </a:t>
            </a:r>
            <a:endParaRPr>
              <a:solidFill>
                <a:srgbClr val="000000"/>
              </a:solidFill>
            </a:endParaRPr>
          </a:p>
          <a:p>
            <a:pPr marL="457200" lvl="0" indent="0" algn="l" rtl="0">
              <a:lnSpc>
                <a:spcPct val="100000"/>
              </a:lnSpc>
              <a:spcBef>
                <a:spcPts val="1000"/>
              </a:spcBef>
              <a:spcAft>
                <a:spcPts val="0"/>
              </a:spcAft>
              <a:buNone/>
            </a:pPr>
            <a:endParaRPr>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a:solidFill>
                  <a:srgbClr val="000000"/>
                </a:solidFill>
              </a:rPr>
              <a:t>Double check to make sure that curriculum maps include all of the standards.</a:t>
            </a:r>
            <a:endParaRPr>
              <a:solidFill>
                <a:srgbClr val="000000"/>
              </a:solidFill>
            </a:endParaRPr>
          </a:p>
          <a:p>
            <a:pPr marL="457200" lvl="0" indent="0" algn="l" rtl="0">
              <a:lnSpc>
                <a:spcPct val="100000"/>
              </a:lnSpc>
              <a:spcBef>
                <a:spcPts val="1000"/>
              </a:spcBef>
              <a:spcAft>
                <a:spcPts val="0"/>
              </a:spcAft>
              <a:buNone/>
            </a:pPr>
            <a:r>
              <a:rPr lang="en-US">
                <a:solidFill>
                  <a:srgbClr val="000000"/>
                </a:solidFill>
              </a:rPr>
              <a:t> </a:t>
            </a:r>
            <a:endParaRPr>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a:solidFill>
                  <a:srgbClr val="000000"/>
                </a:solidFill>
              </a:rPr>
              <a:t>Instructional materials and teaching guides can also provide assistance to planning, as long as they are learning focused.  </a:t>
            </a:r>
            <a:endParaRPr>
              <a:solidFill>
                <a:srgbClr val="000000"/>
              </a:solidFill>
            </a:endParaRPr>
          </a:p>
        </p:txBody>
      </p:sp>
      <p:grpSp>
        <p:nvGrpSpPr>
          <p:cNvPr id="208" name="Google Shape;208;p33"/>
          <p:cNvGrpSpPr/>
          <p:nvPr/>
        </p:nvGrpSpPr>
        <p:grpSpPr>
          <a:xfrm>
            <a:off x="-19330" y="0"/>
            <a:ext cx="1433700" cy="1433700"/>
            <a:chOff x="87840" y="134578"/>
            <a:chExt cx="1433700" cy="1433700"/>
          </a:xfrm>
        </p:grpSpPr>
        <p:sp>
          <p:nvSpPr>
            <p:cNvPr id="209" name="Google Shape;209;p3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0" name="Google Shape;210;p3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1414375" y="314700"/>
            <a:ext cx="7577100" cy="80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Student Learning Considerations</a:t>
            </a:r>
            <a:endParaRPr sz="3600"/>
          </a:p>
        </p:txBody>
      </p:sp>
      <p:sp>
        <p:nvSpPr>
          <p:cNvPr id="217" name="Google Shape;217;p34"/>
          <p:cNvSpPr txBox="1">
            <a:spLocks noGrp="1"/>
          </p:cNvSpPr>
          <p:nvPr>
            <p:ph type="body" idx="1"/>
          </p:nvPr>
        </p:nvSpPr>
        <p:spPr>
          <a:xfrm>
            <a:off x="628650" y="1463052"/>
            <a:ext cx="7886700" cy="51342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000"/>
              </a:spcBef>
              <a:spcAft>
                <a:spcPts val="0"/>
              </a:spcAft>
              <a:buClr>
                <a:srgbClr val="000000"/>
              </a:buClr>
              <a:buSzPts val="2400"/>
              <a:buChar char="●"/>
            </a:pPr>
            <a:r>
              <a:rPr lang="en-US">
                <a:solidFill>
                  <a:srgbClr val="000000"/>
                </a:solidFill>
              </a:rPr>
              <a:t>How can you plan with intentionality so that the focus of instruction is on active student learning?</a:t>
            </a:r>
            <a:endParaRPr>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a:solidFill>
                  <a:srgbClr val="000000"/>
                </a:solidFill>
              </a:rPr>
              <a:t>Students are given opportunities to plan and organize, monitor their own work, direct their own learning, and to self-reflect along the way. </a:t>
            </a:r>
            <a:endParaRPr>
              <a:solidFill>
                <a:srgbClr val="000000"/>
              </a:solidFill>
            </a:endParaRPr>
          </a:p>
          <a:p>
            <a:pPr marL="457200" lvl="0" indent="-381000" algn="l" rtl="0">
              <a:lnSpc>
                <a:spcPct val="100000"/>
              </a:lnSpc>
              <a:spcBef>
                <a:spcPts val="1000"/>
              </a:spcBef>
              <a:spcAft>
                <a:spcPts val="1000"/>
              </a:spcAft>
              <a:buClr>
                <a:srgbClr val="000000"/>
              </a:buClr>
              <a:buSzPts val="2400"/>
              <a:buChar char="●"/>
            </a:pPr>
            <a:r>
              <a:rPr lang="en-US">
                <a:solidFill>
                  <a:srgbClr val="000000"/>
                </a:solidFill>
              </a:rPr>
              <a:t>When we provide students with time and space to be aware of their own knowledge and their own thinking, student ownership increases.</a:t>
            </a:r>
            <a:endParaRPr b="1">
              <a:solidFill>
                <a:srgbClr val="000000"/>
              </a:solidFill>
            </a:endParaRPr>
          </a:p>
        </p:txBody>
      </p:sp>
      <p:grpSp>
        <p:nvGrpSpPr>
          <p:cNvPr id="218" name="Google Shape;218;p34"/>
          <p:cNvGrpSpPr/>
          <p:nvPr/>
        </p:nvGrpSpPr>
        <p:grpSpPr>
          <a:xfrm>
            <a:off x="-19330" y="0"/>
            <a:ext cx="1433700" cy="1433700"/>
            <a:chOff x="87840" y="134578"/>
            <a:chExt cx="1433700" cy="1433700"/>
          </a:xfrm>
        </p:grpSpPr>
        <p:sp>
          <p:nvSpPr>
            <p:cNvPr id="219" name="Google Shape;219;p3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0" name="Google Shape;220;p3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21" name="Google Shape;221;p34"/>
          <p:cNvPicPr preferRelativeResize="0"/>
          <p:nvPr/>
        </p:nvPicPr>
        <p:blipFill>
          <a:blip r:embed="rId4">
            <a:alphaModFix/>
          </a:blip>
          <a:stretch>
            <a:fillRect/>
          </a:stretch>
        </p:blipFill>
        <p:spPr>
          <a:xfrm>
            <a:off x="3466050" y="4749850"/>
            <a:ext cx="2211900" cy="193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1414375" y="280800"/>
            <a:ext cx="7441500" cy="87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High Impact Instructional Strategies </a:t>
            </a:r>
            <a:endParaRPr sz="3600">
              <a:latin typeface="Trebuchet MS"/>
              <a:ea typeface="Trebuchet MS"/>
              <a:cs typeface="Trebuchet MS"/>
              <a:sym typeface="Trebuchet MS"/>
            </a:endParaRPr>
          </a:p>
        </p:txBody>
      </p:sp>
      <p:grpSp>
        <p:nvGrpSpPr>
          <p:cNvPr id="228" name="Google Shape;228;p35"/>
          <p:cNvGrpSpPr/>
          <p:nvPr/>
        </p:nvGrpSpPr>
        <p:grpSpPr>
          <a:xfrm>
            <a:off x="-19330" y="0"/>
            <a:ext cx="1433700" cy="1433700"/>
            <a:chOff x="87840" y="134578"/>
            <a:chExt cx="1433700" cy="1433700"/>
          </a:xfrm>
        </p:grpSpPr>
        <p:sp>
          <p:nvSpPr>
            <p:cNvPr id="229" name="Google Shape;229;p3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0" name="Google Shape;230;p3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31" name="Google Shape;231;p35"/>
          <p:cNvSpPr txBox="1"/>
          <p:nvPr/>
        </p:nvSpPr>
        <p:spPr>
          <a:xfrm>
            <a:off x="416700" y="1433700"/>
            <a:ext cx="8647200" cy="50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High Impact Instructional Strategies are tools to increase active learning in every content area.</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Most strategies may fall into these categories (Knight, 2013): </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Thinking prompts (cues, advanced organizers, nonlinguistic representations) </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Questioning (posing problems) </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Stories (to clarify and reinforce learning; allow students to express their point of view) </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Cooperative learning (learning is mediated through peers) </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Authentic learning (relevant applications of learning)</a:t>
            </a:r>
            <a:endParaRPr sz="2400">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latin typeface="Trebuchet MS"/>
                <a:ea typeface="Trebuchet MS"/>
                <a:cs typeface="Trebuchet MS"/>
                <a:sym typeface="Trebuchet MS"/>
              </a:rPr>
              <a:t>Disciplinary Literacy (engaging in the academic discipline through reading and writing)  </a:t>
            </a:r>
            <a:endParaRPr sz="24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On-screen Show (4:3)</PresentationFormat>
  <Paragraphs>305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Noto Sans Symbols</vt:lpstr>
      <vt:lpstr>Calibri</vt:lpstr>
      <vt:lpstr>PT Sans Narrow</vt:lpstr>
      <vt:lpstr>Trebuchet MS</vt:lpstr>
      <vt:lpstr>Light Blue to Green Theme</vt:lpstr>
      <vt:lpstr>Light Blue to Green Theme</vt:lpstr>
      <vt:lpstr>PowerPoint Presentation</vt:lpstr>
      <vt:lpstr>Goals and Objectives</vt:lpstr>
      <vt:lpstr>Introduction</vt:lpstr>
      <vt:lpstr>High Impact Instructional Planning</vt:lpstr>
      <vt:lpstr>High Impact Instructional Planning - Standards </vt:lpstr>
      <vt:lpstr>High Impact Instructional Planning -  Colorado Essential Skills </vt:lpstr>
      <vt:lpstr>High Impact Instructional Planning - Curriculum Maps and Other Resources </vt:lpstr>
      <vt:lpstr>Student Learning Considerations</vt:lpstr>
      <vt:lpstr>High Impact Instructional Strategies </vt:lpstr>
      <vt:lpstr>High Impact Instructional Strategies - Thinking Prompts</vt:lpstr>
      <vt:lpstr>High Impact Instructional Strategies - Questioning </vt:lpstr>
      <vt:lpstr>High Impact Instructional Strategies - Stories</vt:lpstr>
      <vt:lpstr>High Impact Instructional Strategies - Cooperative Learning </vt:lpstr>
      <vt:lpstr>High Impact Instructional Strategies - Authentic Learning</vt:lpstr>
      <vt:lpstr>High Impact Instructional Strategies - Disciplinary Literacy</vt:lpstr>
      <vt:lpstr>High Impact Instructional Strategies - Application </vt:lpstr>
      <vt:lpstr>Assessment: Exit Ticket </vt:lpstr>
      <vt:lpstr>Questions, Comments, &amp;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Joanna</dc:creator>
  <cp:lastModifiedBy>Bruno, Joanna</cp:lastModifiedBy>
  <cp:revision>1</cp:revision>
  <dcterms:modified xsi:type="dcterms:W3CDTF">2019-06-20T14:42:07Z</dcterms:modified>
</cp:coreProperties>
</file>