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embeddedFontLst>
    <p:embeddedFont>
      <p:font typeface="PT Sans Narrow"/>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TSansNarrow-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PTSansNarrow-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2" name="Google Shape;72;p1: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3" name="Google Shape;73;p1: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6/1/2018</a:t>
            </a:r>
            <a:endParaRPr b="0" i="0" sz="1200" u="none" cap="none" strike="noStrike">
              <a:solidFill>
                <a:schemeClr val="dk1"/>
              </a:solidFill>
              <a:latin typeface="Calibri"/>
              <a:ea typeface="Calibri"/>
              <a:cs typeface="Calibri"/>
              <a:sym typeface="Calibri"/>
            </a:endParaRPr>
          </a:p>
        </p:txBody>
      </p:sp>
      <p:sp>
        <p:nvSpPr>
          <p:cNvPr id="74" name="Google Shape;74;p1: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75" name="Google Shape;7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13aa7cab4_1_7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413aa7cab4_1_7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Explain:</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The Standards Review Committees revised standards in 16 content areas and developed new standards in 1 content area (computer science) over the past 1 ½ years!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a:p>
            <a:pPr indent="-215436" lvl="0" marL="291636" marR="0" rtl="0" algn="l">
              <a:spcBef>
                <a:spcPts val="0"/>
              </a:spcBef>
              <a:spcAft>
                <a:spcPts val="0"/>
              </a:spcAft>
              <a:buClr>
                <a:schemeClr val="dk1"/>
              </a:buClr>
              <a:buSzPts val="1200"/>
              <a:buFont typeface="Arial"/>
              <a:buNone/>
            </a:pPr>
            <a:r>
              <a:t/>
            </a:r>
            <a:endParaRPr/>
          </a:p>
        </p:txBody>
      </p:sp>
      <p:sp>
        <p:nvSpPr>
          <p:cNvPr id="167" name="Google Shape;167;g413aa7cab4_1_7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latin typeface="Trebuchet MS"/>
                <a:ea typeface="Trebuchet MS"/>
                <a:cs typeface="Trebuchet MS"/>
                <a:sym typeface="Trebuchet MS"/>
              </a:rPr>
              <a:t>Explain:</a:t>
            </a:r>
            <a:endParaRPr>
              <a:latin typeface="Trebuchet MS"/>
              <a:ea typeface="Trebuchet MS"/>
              <a:cs typeface="Trebuchet MS"/>
              <a:sym typeface="Trebuchet MS"/>
            </a:endParaRPr>
          </a:p>
          <a:p>
            <a:pPr indent="0" lvl="0" marL="0" marR="0" rtl="0" algn="l">
              <a:spcBef>
                <a:spcPts val="0"/>
              </a:spcBef>
              <a:spcAft>
                <a:spcPts val="0"/>
              </a:spcAft>
              <a:buNone/>
            </a:pPr>
            <a:r>
              <a:rPr lang="en-US">
                <a:latin typeface="Trebuchet MS"/>
                <a:ea typeface="Trebuchet MS"/>
                <a:cs typeface="Trebuchet MS"/>
                <a:sym typeface="Trebuchet MS"/>
              </a:rPr>
              <a:t>School </a:t>
            </a:r>
            <a:r>
              <a:rPr lang="en-US">
                <a:latin typeface="Trebuchet MS"/>
                <a:ea typeface="Trebuchet MS"/>
                <a:cs typeface="Trebuchet MS"/>
                <a:sym typeface="Trebuchet MS"/>
              </a:rPr>
              <a:t>districts</a:t>
            </a:r>
            <a:r>
              <a:rPr lang="en-US">
                <a:latin typeface="Trebuchet MS"/>
                <a:ea typeface="Trebuchet MS"/>
                <a:cs typeface="Trebuchet MS"/>
                <a:sym typeface="Trebuchet MS"/>
              </a:rPr>
              <a:t> have 2 years to implement the revised 2020 CAS.  Full implementation of the 2020 CAS begins in the 2020-2021 school year.  Notice that the CMAS will reflect the revised CAS in the Spring of 2021 test administration.</a:t>
            </a:r>
            <a:endParaRPr>
              <a:latin typeface="Trebuchet MS"/>
              <a:ea typeface="Trebuchet MS"/>
              <a:cs typeface="Trebuchet MS"/>
              <a:sym typeface="Trebuchet MS"/>
            </a:endParaRPr>
          </a:p>
          <a:p>
            <a:pPr indent="0" lvl="0" marL="0" marR="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3 min]</a:t>
            </a:r>
            <a:endParaRPr>
              <a:latin typeface="Trebuchet MS"/>
              <a:ea typeface="Trebuchet MS"/>
              <a:cs typeface="Trebuchet MS"/>
              <a:sym typeface="Trebuchet MS"/>
            </a:endParaRPr>
          </a:p>
        </p:txBody>
      </p:sp>
      <p:sp>
        <p:nvSpPr>
          <p:cNvPr id="212" name="Google Shape;212;p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3" name="Google Shape;213;p6:notes"/>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dk1"/>
                </a:solidFill>
                <a:latin typeface="Calibri"/>
                <a:ea typeface="Calibri"/>
                <a:cs typeface="Calibri"/>
                <a:sym typeface="Calibri"/>
              </a:rPr>
              <a:t>6/4/2018</a:t>
            </a:r>
            <a:endParaRPr b="0" i="0" sz="1200" u="none" cap="none" strike="noStrike">
              <a:solidFill>
                <a:schemeClr val="dk1"/>
              </a:solidFill>
              <a:latin typeface="Calibri"/>
              <a:ea typeface="Calibri"/>
              <a:cs typeface="Calibri"/>
              <a:sym typeface="Calibri"/>
            </a:endParaRPr>
          </a:p>
        </p:txBody>
      </p:sp>
      <p:sp>
        <p:nvSpPr>
          <p:cNvPr id="214" name="Google Shape;214;p6:notes"/>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15" name="Google Shape;21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13aa7cab4_1_8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413aa7cab4_1_85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13aa7cab4_1_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4" name="Google Shape;84;g413aa7cab4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[Estimated time: 1 min]</a:t>
            </a:r>
            <a:endParaRPr>
              <a:latin typeface="Trebuchet MS"/>
              <a:ea typeface="Trebuchet MS"/>
              <a:cs typeface="Trebuchet MS"/>
              <a:sym typeface="Trebuchet MS"/>
            </a:endParaRPr>
          </a:p>
        </p:txBody>
      </p:sp>
      <p:sp>
        <p:nvSpPr>
          <p:cNvPr id="85" name="Google Shape;85;g413aa7cab4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[Estimated time: 5 min]</a:t>
            </a:r>
            <a:endParaRPr>
              <a:latin typeface="Trebuchet MS"/>
              <a:ea typeface="Trebuchet MS"/>
              <a:cs typeface="Trebuchet MS"/>
              <a:sym typeface="Trebuchet MS"/>
            </a:endParaRPr>
          </a:p>
        </p:txBody>
      </p:sp>
      <p:sp>
        <p:nvSpPr>
          <p:cNvPr id="95" name="Google Shape;95;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Trebuchet MS"/>
                <a:ea typeface="Trebuchet MS"/>
                <a:cs typeface="Trebuchet MS"/>
                <a:sym typeface="Trebuchet MS"/>
              </a:rPr>
              <a:t>As part of the revision process, the public was asked, on 2 occasions, to provide feedback on the standards via an online system.  CDE received thousands of comments regarding the standards.</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The State Board of Education (SBE) was presented with the proposed revised standards for approval.  By June 2018, all content area standards had been approved by the SBE.</a:t>
            </a:r>
            <a:endParaRPr>
              <a:latin typeface="Trebuchet MS"/>
              <a:ea typeface="Trebuchet MS"/>
              <a:cs typeface="Trebuchet MS"/>
              <a:sym typeface="Trebuchet MS"/>
            </a:endParaRPr>
          </a:p>
          <a:p>
            <a:pPr indent="0" lvl="0" marL="0" rtl="0" algn="l">
              <a:spcBef>
                <a:spcPts val="0"/>
              </a:spcBef>
              <a:spcAft>
                <a:spcPts val="0"/>
              </a:spcAft>
              <a:buNone/>
            </a:pPr>
            <a:r>
              <a:t/>
            </a:r>
            <a:endParaRPr>
              <a:latin typeface="Trebuchet MS"/>
              <a:ea typeface="Trebuchet MS"/>
              <a:cs typeface="Trebuchet MS"/>
              <a:sym typeface="Trebuchet MS"/>
            </a:endParaRPr>
          </a:p>
          <a:p>
            <a:pPr indent="0" lvl="0" marL="0" rtl="0" algn="l">
              <a:spcBef>
                <a:spcPts val="0"/>
              </a:spcBef>
              <a:spcAft>
                <a:spcPts val="0"/>
              </a:spcAft>
              <a:buNone/>
            </a:pPr>
            <a:r>
              <a:rPr lang="en-US">
                <a:latin typeface="Trebuchet MS"/>
                <a:ea typeface="Trebuchet MS"/>
                <a:cs typeface="Trebuchet MS"/>
                <a:sym typeface="Trebuchet MS"/>
              </a:rPr>
              <a:t>[Estimated time: 2 min]</a:t>
            </a:r>
            <a:endParaRPr>
              <a:latin typeface="Trebuchet MS"/>
              <a:ea typeface="Trebuchet MS"/>
              <a:cs typeface="Trebuchet MS"/>
              <a:sym typeface="Trebuchet MS"/>
            </a:endParaRPr>
          </a:p>
        </p:txBody>
      </p:sp>
      <p:sp>
        <p:nvSpPr>
          <p:cNvPr id="104" name="Google Shape;104;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13aa7cab4_1_5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13aa7cab4_1_5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p>
        </p:txBody>
      </p:sp>
      <p:sp>
        <p:nvSpPr>
          <p:cNvPr id="117" name="Google Shape;117;g413aa7cab4_1_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413aa7cab4_1_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413aa7cab4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p>
        </p:txBody>
      </p:sp>
      <p:sp>
        <p:nvSpPr>
          <p:cNvPr id="127" name="Google Shape;127;g413aa7cab4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413aa7cab4_1_6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413aa7cab4_1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p>
        </p:txBody>
      </p:sp>
      <p:sp>
        <p:nvSpPr>
          <p:cNvPr id="137" name="Google Shape;137;g413aa7cab4_1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413aa7cab4_1_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413aa7cab4_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Transparent: </a:t>
            </a:r>
            <a:r>
              <a:rPr lang="en-US">
                <a:latin typeface="Trebuchet MS"/>
                <a:ea typeface="Trebuchet MS"/>
                <a:cs typeface="Trebuchet MS"/>
                <a:sym typeface="Trebuchet MS"/>
              </a:rPr>
              <a:t>The department will make every attempt to ensure the decisions and processes for the standards review and revision process are public.</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Inclusive: </a:t>
            </a:r>
            <a:r>
              <a:rPr lang="en-US">
                <a:latin typeface="Trebuchet MS"/>
                <a:ea typeface="Trebuchet MS"/>
                <a:cs typeface="Trebuchet MS"/>
                <a:sym typeface="Trebuchet MS"/>
              </a:rPr>
              <a:t>The department will strive to engage key stakeholders in each phase of the standards review and revision process. The review process will include substantial and frequent opportunities for the public to weigh in on every standard.</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Research-informed: </a:t>
            </a:r>
            <a:r>
              <a:rPr lang="en-US">
                <a:latin typeface="Trebuchet MS"/>
                <a:ea typeface="Trebuchet MS"/>
                <a:cs typeface="Trebuchet MS"/>
                <a:sym typeface="Trebuchet MS"/>
              </a:rPr>
              <a:t>Throughout the standards review and revision process, the department will base its recommendations on research, lessons learned from other states, and objective, third-party reviews of the Colorado Academic Standards.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Consistent: </a:t>
            </a:r>
            <a:r>
              <a:rPr lang="en-US">
                <a:latin typeface="Trebuchet MS"/>
                <a:ea typeface="Trebuchet MS"/>
                <a:cs typeface="Trebuchet MS"/>
                <a:sym typeface="Trebuchet MS"/>
              </a:rPr>
              <a:t>The standards review and revision process will be consistent with statutory requirements and with past standards reviews.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Substantive: </a:t>
            </a:r>
            <a:r>
              <a:rPr lang="en-US">
                <a:latin typeface="Trebuchet MS"/>
                <a:ea typeface="Trebuchet MS"/>
                <a:cs typeface="Trebuchet MS"/>
                <a:sym typeface="Trebuchet MS"/>
              </a:rPr>
              <a:t>The standards review and revision process will focus on the substance of the actual standards themselves.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rPr b="1" lang="en-US">
                <a:latin typeface="Trebuchet MS"/>
                <a:ea typeface="Trebuchet MS"/>
                <a:cs typeface="Trebuchet MS"/>
                <a:sym typeface="Trebuchet MS"/>
              </a:rPr>
              <a:t>Improvement-oriented: </a:t>
            </a:r>
            <a:r>
              <a:rPr lang="en-US">
                <a:latin typeface="Trebuchet MS"/>
                <a:ea typeface="Trebuchet MS"/>
                <a:cs typeface="Trebuchet MS"/>
                <a:sym typeface="Trebuchet MS"/>
              </a:rPr>
              <a:t>The purpose of the standards review and revision process is to improve what exists today rather than start from scratch. The review process will improve Colorado’s current standards based on the feedback of Colorado educators, education leaders, parents, students, community and business leaders, and higher education leaders.</a:t>
            </a:r>
            <a:endParaRPr>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latin typeface="Trebuchet MS"/>
              <a:ea typeface="Trebuchet MS"/>
              <a:cs typeface="Trebuchet MS"/>
              <a:sym typeface="Trebuchet MS"/>
            </a:endParaRPr>
          </a:p>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4 min]</a:t>
            </a:r>
            <a:endParaRPr>
              <a:latin typeface="Trebuchet MS"/>
              <a:ea typeface="Trebuchet MS"/>
              <a:cs typeface="Trebuchet MS"/>
              <a:sym typeface="Trebuchet MS"/>
            </a:endParaRPr>
          </a:p>
          <a:p>
            <a:pPr indent="0" lvl="0" marL="0" rtl="0" algn="l">
              <a:spcBef>
                <a:spcPts val="0"/>
              </a:spcBef>
              <a:spcAft>
                <a:spcPts val="0"/>
              </a:spcAft>
              <a:buNone/>
            </a:pPr>
            <a:r>
              <a:t/>
            </a:r>
            <a:endParaRPr/>
          </a:p>
        </p:txBody>
      </p:sp>
      <p:sp>
        <p:nvSpPr>
          <p:cNvPr id="147" name="Google Shape;147;g413aa7cab4_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413aa7cab4_1_4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413aa7cab4_1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latin typeface="Trebuchet MS"/>
                <a:ea typeface="Trebuchet MS"/>
                <a:cs typeface="Trebuchet MS"/>
                <a:sym typeface="Trebuchet MS"/>
              </a:rPr>
              <a:t>[Estimated time: 2 min]</a:t>
            </a:r>
            <a:endParaRPr/>
          </a:p>
        </p:txBody>
      </p:sp>
      <p:sp>
        <p:nvSpPr>
          <p:cNvPr id="157" name="Google Shape;157;g413aa7cab4_1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pic>
        <p:nvPicPr>
          <p:cNvPr id="16" name="Google Shape;16;p2"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17" name="Google Shape;17;p2"/>
          <p:cNvSpPr txBox="1"/>
          <p:nvPr>
            <p:ph type="ctrTitle"/>
          </p:nvPr>
        </p:nvSpPr>
        <p:spPr>
          <a:xfrm>
            <a:off x="685800" y="3355923"/>
            <a:ext cx="7772400" cy="1526927"/>
          </a:xfrm>
          <a:prstGeom prst="rect">
            <a:avLst/>
          </a:prstGeom>
          <a:noFill/>
          <a:ln>
            <a:noFill/>
          </a:ln>
        </p:spPr>
        <p:txBody>
          <a:bodyPr anchorCtr="0" anchor="t" bIns="0" lIns="0" spcFirstLastPara="1" rIns="0" wrap="square" tIns="0"/>
          <a:lstStyle>
            <a:lvl1pPr lvl="0" marR="0" rtl="0" algn="ctr">
              <a:lnSpc>
                <a:spcPct val="90000"/>
              </a:lnSpc>
              <a:spcBef>
                <a:spcPts val="0"/>
              </a:spcBef>
              <a:spcAft>
                <a:spcPts val="0"/>
              </a:spcAft>
              <a:buClr>
                <a:schemeClr val="dk1"/>
              </a:buClr>
              <a:buSzPts val="5400"/>
              <a:buFont typeface="Arial"/>
              <a:buNone/>
              <a:defRPr b="0" i="0" sz="5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 name="Google Shape;18;p2"/>
          <p:cNvSpPr txBox="1"/>
          <p:nvPr>
            <p:ph idx="1" type="subTitle"/>
          </p:nvPr>
        </p:nvSpPr>
        <p:spPr>
          <a:xfrm>
            <a:off x="1143000" y="5093063"/>
            <a:ext cx="6858000" cy="443429"/>
          </a:xfrm>
          <a:prstGeom prst="rect">
            <a:avLst/>
          </a:prstGeom>
          <a:noFill/>
          <a:ln>
            <a:noFill/>
          </a:ln>
        </p:spPr>
        <p:txBody>
          <a:bodyPr anchorCtr="0" anchor="t" bIns="45700" lIns="91425" spcFirstLastPara="1" rIns="91425" wrap="square" tIns="45700"/>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Trebuchet MS"/>
                <a:ea typeface="Trebuchet MS"/>
                <a:cs typeface="Trebuchet MS"/>
                <a:sym typeface="Trebuchet MS"/>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0" name="Google Shape;20;p2" title="Colorado Department of Education logo"/>
          <p:cNvPicPr preferRelativeResize="0"/>
          <p:nvPr/>
        </p:nvPicPr>
        <p:blipFill rotWithShape="1">
          <a:blip r:embed="rId3">
            <a:alphaModFix/>
          </a:blip>
          <a:srcRect b="0" l="0" r="0" t="0"/>
          <a:stretch/>
        </p:blipFill>
        <p:spPr>
          <a:xfrm>
            <a:off x="2326382" y="1746979"/>
            <a:ext cx="4491235" cy="8190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57" name="Shape 57"/>
        <p:cNvGrpSpPr/>
        <p:nvPr/>
      </p:nvGrpSpPr>
      <p:grpSpPr>
        <a:xfrm>
          <a:off x="0" y="0"/>
          <a:ext cx="0" cy="0"/>
          <a:chOff x="0" y="0"/>
          <a:chExt cx="0" cy="0"/>
        </a:xfrm>
      </p:grpSpPr>
      <p:sp>
        <p:nvSpPr>
          <p:cNvPr id="58" name="Google Shape;58;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oto Sans Symbols"/>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Google Shape;60;p11"/>
          <p:cNvSpPr txBox="1"/>
          <p:nvPr/>
        </p:nvSpPr>
        <p:spPr>
          <a:xfrm>
            <a:off x="-8330" y="6602864"/>
            <a:ext cx="28956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b="1" i="0" lang="en-US" sz="800" u="none" cap="none" strike="noStrike">
                <a:solidFill>
                  <a:srgbClr val="45454C"/>
                </a:solidFill>
                <a:latin typeface="Calibri"/>
                <a:ea typeface="Calibri"/>
                <a:cs typeface="Calibri"/>
                <a:sym typeface="Calibri"/>
              </a:rPr>
              <a:t>‹#›</a:t>
            </a:fld>
            <a:endParaRPr b="1" i="0" sz="800" u="none" cap="none" strike="noStrike">
              <a:solidFill>
                <a:srgbClr val="45454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61" name="Shape 61"/>
        <p:cNvGrpSpPr/>
        <p:nvPr/>
      </p:nvGrpSpPr>
      <p:grpSpPr>
        <a:xfrm>
          <a:off x="0" y="0"/>
          <a:ext cx="0" cy="0"/>
          <a:chOff x="0" y="0"/>
          <a:chExt cx="0" cy="0"/>
        </a:xfrm>
      </p:grpSpPr>
      <p:sp>
        <p:nvSpPr>
          <p:cNvPr id="62" name="Google Shape;62;p12"/>
          <p:cNvSpPr txBox="1"/>
          <p:nvPr>
            <p:ph idx="1" type="body"/>
          </p:nvPr>
        </p:nvSpPr>
        <p:spPr>
          <a:xfrm>
            <a:off x="311700" y="5640967"/>
            <a:ext cx="5998800" cy="7983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1"/>
              </a:buClr>
              <a:buSzPts val="2400"/>
              <a:buFont typeface="PT Sans Narrow"/>
              <a:buNone/>
              <a:defRPr b="0" i="0" sz="2400" u="none" cap="none" strike="noStrike">
                <a:solidFill>
                  <a:schemeClr val="dk1"/>
                </a:solidFill>
                <a:latin typeface="PT Sans Narrow"/>
                <a:ea typeface="PT Sans Narrow"/>
                <a:cs typeface="PT Sans Narrow"/>
                <a:sym typeface="PT Sans Narrow"/>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4" name="Shape 64"/>
        <p:cNvGrpSpPr/>
        <p:nvPr/>
      </p:nvGrpSpPr>
      <p:grpSpPr>
        <a:xfrm>
          <a:off x="0" y="0"/>
          <a:ext cx="0" cy="0"/>
          <a:chOff x="0" y="0"/>
          <a:chExt cx="0" cy="0"/>
        </a:xfrm>
      </p:grpSpPr>
      <p:sp>
        <p:nvSpPr>
          <p:cNvPr id="65" name="Google Shape;65;p13"/>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66" name="Google Shape;66;p1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Google Shape;68;p1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p:cSld name="Section Divider - Blue">
    <p:spTree>
      <p:nvGrpSpPr>
        <p:cNvPr id="21" name="Shape 21"/>
        <p:cNvGrpSpPr/>
        <p:nvPr/>
      </p:nvGrpSpPr>
      <p:grpSpPr>
        <a:xfrm>
          <a:off x="0" y="0"/>
          <a:ext cx="0" cy="0"/>
          <a:chOff x="0" y="0"/>
          <a:chExt cx="0" cy="0"/>
        </a:xfrm>
      </p:grpSpPr>
      <p:pic>
        <p:nvPicPr>
          <p:cNvPr id="22" name="Google Shape;22;p3" title="Blue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3" name="Google Shape;23;p3"/>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24" name="Google Shape;24;p3"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25" name="Google Shape;25;p3"/>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type="obj">
  <p:cSld name="OBJECT">
    <p:spTree>
      <p:nvGrpSpPr>
        <p:cNvPr id="26" name="Shape 26"/>
        <p:cNvGrpSpPr/>
        <p:nvPr/>
      </p:nvGrpSpPr>
      <p:grpSpPr>
        <a:xfrm>
          <a:off x="0" y="0"/>
          <a:ext cx="0" cy="0"/>
          <a:chOff x="0" y="0"/>
          <a:chExt cx="0" cy="0"/>
        </a:xfrm>
      </p:grpSpPr>
      <p:pic>
        <p:nvPicPr>
          <p:cNvPr id="27" name="Google Shape;27;p4"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28" name="Google Shape;28;p4"/>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4"/>
          <p:cNvSpPr txBox="1"/>
          <p:nvPr>
            <p:ph idx="1" type="body"/>
          </p:nvPr>
        </p:nvSpPr>
        <p:spPr>
          <a:xfrm>
            <a:off x="628650" y="1463040"/>
            <a:ext cx="7886700"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rgbClr val="5C6670"/>
              </a:buClr>
              <a:buSzPts val="2400"/>
              <a:buFont typeface="Arial"/>
              <a:buNone/>
              <a:defRPr b="0" i="0" sz="2400" u="none" cap="none" strike="noStrike">
                <a:solidFill>
                  <a:srgbClr val="5C6670"/>
                </a:solidFill>
                <a:latin typeface="Trebuchet MS"/>
                <a:ea typeface="Trebuchet MS"/>
                <a:cs typeface="Trebuchet MS"/>
                <a:sym typeface="Trebuchet MS"/>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0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17500" lvl="4" marL="22860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Google Shape;30;p4"/>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31" name="Google Shape;31;p4"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274320"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4" name="Google Shape;34;p5" title="Header graphic"/>
          <p:cNvPicPr preferRelativeResize="0"/>
          <p:nvPr/>
        </p:nvPicPr>
        <p:blipFill rotWithShape="1">
          <a:blip r:embed="rId2">
            <a:alphaModFix/>
          </a:blip>
          <a:srcRect b="0" l="0" r="0" t="0"/>
          <a:stretch/>
        </p:blipFill>
        <p:spPr>
          <a:xfrm>
            <a:off x="0" y="0"/>
            <a:ext cx="9144000" cy="1257300"/>
          </a:xfrm>
          <a:prstGeom prst="rect">
            <a:avLst/>
          </a:prstGeom>
          <a:noFill/>
          <a:ln>
            <a:noFill/>
          </a:ln>
        </p:spPr>
      </p:pic>
      <p:sp>
        <p:nvSpPr>
          <p:cNvPr id="35" name="Google Shape;35;p5"/>
          <p:cNvSpPr txBox="1"/>
          <p:nvPr>
            <p:ph type="title"/>
          </p:nvPr>
        </p:nvSpPr>
        <p:spPr>
          <a:xfrm>
            <a:off x="274320" y="274320"/>
            <a:ext cx="7886700" cy="710141"/>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Clr>
                <a:srgbClr val="000000"/>
              </a:buClr>
              <a:buSzPts val="2400"/>
              <a:buFont typeface="Arial"/>
              <a:buNone/>
              <a:defRPr b="0" i="0" sz="24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6" name="Google Shape;36;p5"/>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5"/>
          <p:cNvSpPr txBox="1"/>
          <p:nvPr>
            <p:ph idx="2" type="body"/>
          </p:nvPr>
        </p:nvSpPr>
        <p:spPr>
          <a:xfrm>
            <a:off x="4736254" y="1463040"/>
            <a:ext cx="4011083" cy="4351338"/>
          </a:xfrm>
          <a:prstGeom prst="rect">
            <a:avLst/>
          </a:prstGeom>
          <a:noFill/>
          <a:ln>
            <a:noFill/>
          </a:ln>
        </p:spPr>
        <p:txBody>
          <a:bodyPr anchorCtr="0" anchor="t" bIns="0" lIns="0" spcFirstLastPara="1" rIns="0" wrap="square" tIns="0"/>
          <a:lstStyle>
            <a:lvl1pPr indent="-228600" lvl="0" marL="457200" marR="0" rtl="0" algn="l">
              <a:lnSpc>
                <a:spcPct val="10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55600" lvl="1" marL="9144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 name="Google Shape;38;p5" title="CDE logo"/>
          <p:cNvPicPr preferRelativeResize="0"/>
          <p:nvPr/>
        </p:nvPicPr>
        <p:blipFill rotWithShape="1">
          <a:blip r:embed="rId3">
            <a:alphaModFix/>
          </a:blip>
          <a:srcRect b="0" l="0" r="0" t="0"/>
          <a:stretch/>
        </p:blipFill>
        <p:spPr>
          <a:xfrm>
            <a:off x="8000973" y="6225630"/>
            <a:ext cx="1028753" cy="55882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green">
  <p:cSld name="Section Divider - green">
    <p:spTree>
      <p:nvGrpSpPr>
        <p:cNvPr id="39" name="Shape 39"/>
        <p:cNvGrpSpPr/>
        <p:nvPr/>
      </p:nvGrpSpPr>
      <p:grpSpPr>
        <a:xfrm>
          <a:off x="0" y="0"/>
          <a:ext cx="0" cy="0"/>
          <a:chOff x="0" y="0"/>
          <a:chExt cx="0" cy="0"/>
        </a:xfrm>
      </p:grpSpPr>
      <p:pic>
        <p:nvPicPr>
          <p:cNvPr id="40" name="Google Shape;40;p6" titl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1" name="Google Shape;41;p6"/>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 name="Google Shape;42;p6"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3" name="Google Shape;43;p6"/>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divider - blue to green">
  <p:cSld name="Section divider - blue to green">
    <p:spTree>
      <p:nvGrpSpPr>
        <p:cNvPr id="44" name="Shape 44"/>
        <p:cNvGrpSpPr/>
        <p:nvPr/>
      </p:nvGrpSpPr>
      <p:grpSpPr>
        <a:xfrm>
          <a:off x="0" y="0"/>
          <a:ext cx="0" cy="0"/>
          <a:chOff x="0" y="0"/>
          <a:chExt cx="0" cy="0"/>
        </a:xfrm>
      </p:grpSpPr>
      <p:pic>
        <p:nvPicPr>
          <p:cNvPr id="45" name="Google Shape;45;p7" title="Blue-green background"/>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46" name="Google Shape;46;p7"/>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7" name="Google Shape;47;p7"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
        <p:nvSpPr>
          <p:cNvPr id="48" name="Google Shape;48;p7"/>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9" name="Shape 49"/>
        <p:cNvGrpSpPr/>
        <p:nvPr/>
      </p:nvGrpSpPr>
      <p:grpSpPr>
        <a:xfrm>
          <a:off x="0" y="0"/>
          <a:ext cx="0" cy="0"/>
          <a:chOff x="0" y="0"/>
          <a:chExt cx="0" cy="0"/>
        </a:xfrm>
      </p:grpSpPr>
      <p:pic>
        <p:nvPicPr>
          <p:cNvPr id="50" name="Google Shape;50;p8" title="Blue background for 2018 goals"/>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Google Shape;51;p8"/>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chemeClr val="lt1"/>
                </a:solidFill>
                <a:latin typeface="Calibri"/>
                <a:ea typeface="Calibri"/>
                <a:cs typeface="Calibri"/>
                <a:sym typeface="Calibri"/>
              </a:defRPr>
            </a:lvl1pPr>
            <a:lvl2pPr indent="0" lvl="1" marL="0" marR="0" rtl="0" algn="ctr">
              <a:spcBef>
                <a:spcPts val="0"/>
              </a:spcBef>
              <a:buNone/>
              <a:defRPr b="0" i="0" sz="1200" u="none" cap="none" strike="noStrike">
                <a:solidFill>
                  <a:schemeClr val="lt1"/>
                </a:solidFill>
                <a:latin typeface="Calibri"/>
                <a:ea typeface="Calibri"/>
                <a:cs typeface="Calibri"/>
                <a:sym typeface="Calibri"/>
              </a:defRPr>
            </a:lvl2pPr>
            <a:lvl3pPr indent="0" lvl="2" marL="0" marR="0" rtl="0" algn="ctr">
              <a:spcBef>
                <a:spcPts val="0"/>
              </a:spcBef>
              <a:buNone/>
              <a:defRPr b="0" i="0" sz="1200" u="none" cap="none" strike="noStrike">
                <a:solidFill>
                  <a:schemeClr val="lt1"/>
                </a:solidFill>
                <a:latin typeface="Calibri"/>
                <a:ea typeface="Calibri"/>
                <a:cs typeface="Calibri"/>
                <a:sym typeface="Calibri"/>
              </a:defRPr>
            </a:lvl3pPr>
            <a:lvl4pPr indent="0" lvl="3" marL="0" marR="0" rtl="0" algn="ctr">
              <a:spcBef>
                <a:spcPts val="0"/>
              </a:spcBef>
              <a:buNone/>
              <a:defRPr b="0" i="0" sz="1200" u="none" cap="none" strike="noStrike">
                <a:solidFill>
                  <a:schemeClr val="lt1"/>
                </a:solidFill>
                <a:latin typeface="Calibri"/>
                <a:ea typeface="Calibri"/>
                <a:cs typeface="Calibri"/>
                <a:sym typeface="Calibri"/>
              </a:defRPr>
            </a:lvl4pPr>
            <a:lvl5pPr indent="0" lvl="4" marL="0" marR="0" rtl="0" algn="ctr">
              <a:spcBef>
                <a:spcPts val="0"/>
              </a:spcBef>
              <a:buNone/>
              <a:defRPr b="0" i="0" sz="1200" u="none" cap="none" strike="noStrike">
                <a:solidFill>
                  <a:schemeClr val="lt1"/>
                </a:solidFill>
                <a:latin typeface="Calibri"/>
                <a:ea typeface="Calibri"/>
                <a:cs typeface="Calibri"/>
                <a:sym typeface="Calibri"/>
              </a:defRPr>
            </a:lvl5pPr>
            <a:lvl6pPr indent="0" lvl="5" marL="0" marR="0" rtl="0" algn="ctr">
              <a:spcBef>
                <a:spcPts val="0"/>
              </a:spcBef>
              <a:buNone/>
              <a:defRPr b="0" i="0" sz="1200" u="none" cap="none" strike="noStrike">
                <a:solidFill>
                  <a:schemeClr val="lt1"/>
                </a:solidFill>
                <a:latin typeface="Calibri"/>
                <a:ea typeface="Calibri"/>
                <a:cs typeface="Calibri"/>
                <a:sym typeface="Calibri"/>
              </a:defRPr>
            </a:lvl6pPr>
            <a:lvl7pPr indent="0" lvl="6" marL="0" marR="0" rtl="0" algn="ctr">
              <a:spcBef>
                <a:spcPts val="0"/>
              </a:spcBef>
              <a:buNone/>
              <a:defRPr b="0" i="0" sz="1200" u="none" cap="none" strike="noStrike">
                <a:solidFill>
                  <a:schemeClr val="lt1"/>
                </a:solidFill>
                <a:latin typeface="Calibri"/>
                <a:ea typeface="Calibri"/>
                <a:cs typeface="Calibri"/>
                <a:sym typeface="Calibri"/>
              </a:defRPr>
            </a:lvl7pPr>
            <a:lvl8pPr indent="0" lvl="7" marL="0" marR="0" rtl="0" algn="ctr">
              <a:spcBef>
                <a:spcPts val="0"/>
              </a:spcBef>
              <a:buNone/>
              <a:defRPr b="0" i="0" sz="1200" u="none" cap="none" strike="noStrike">
                <a:solidFill>
                  <a:schemeClr val="lt1"/>
                </a:solidFill>
                <a:latin typeface="Calibri"/>
                <a:ea typeface="Calibri"/>
                <a:cs typeface="Calibri"/>
                <a:sym typeface="Calibri"/>
              </a:defRPr>
            </a:lvl8pPr>
            <a:lvl9pPr indent="0" lvl="8" marL="0" marR="0" rtl="0" algn="ctr">
              <a:spcBef>
                <a:spcPts val="0"/>
              </a:spcBef>
              <a:buNone/>
              <a:defRPr b="0" i="0" sz="12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2" name="Google Shape;52;p8"/>
          <p:cNvSpPr txBox="1"/>
          <p:nvPr>
            <p:ph type="ctrTitle"/>
          </p:nvPr>
        </p:nvSpPr>
        <p:spPr>
          <a:xfrm>
            <a:off x="685800" y="2062163"/>
            <a:ext cx="7772400" cy="2387600"/>
          </a:xfrm>
          <a:prstGeom prst="rect">
            <a:avLst/>
          </a:prstGeom>
          <a:noFill/>
          <a:ln>
            <a:noFill/>
          </a:ln>
        </p:spPr>
        <p:txBody>
          <a:bodyPr anchorCtr="0" anchor="ctr" bIns="0" lIns="0" spcFirstLastPara="1" rIns="0" wrap="square" tIns="0"/>
          <a:lstStyle>
            <a:lvl1pPr lvl="0" marR="0" rtl="0" algn="ctr">
              <a:lnSpc>
                <a:spcPct val="90000"/>
              </a:lnSpc>
              <a:spcBef>
                <a:spcPts val="0"/>
              </a:spcBef>
              <a:spcAft>
                <a:spcPts val="0"/>
              </a:spcAft>
              <a:buClr>
                <a:schemeClr val="lt1"/>
              </a:buClr>
              <a:buSzPts val="5400"/>
              <a:buFont typeface="Arial"/>
              <a:buNone/>
              <a:defRPr b="0" i="0" sz="5400" u="none" cap="none" strike="noStrik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53" name="Google Shape;53;p8" title="CDE logo"/>
          <p:cNvPicPr preferRelativeResize="0"/>
          <p:nvPr/>
        </p:nvPicPr>
        <p:blipFill rotWithShape="1">
          <a:blip r:embed="rId3">
            <a:alphaModFix/>
          </a:blip>
          <a:srcRect b="0" l="0" r="0" t="0"/>
          <a:stretch/>
        </p:blipFill>
        <p:spPr>
          <a:xfrm>
            <a:off x="8036964" y="6246435"/>
            <a:ext cx="975232" cy="5297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with page number" type="blank">
  <p:cSld name="BLANK">
    <p:spTree>
      <p:nvGrpSpPr>
        <p:cNvPr id="54" name="Shape 54"/>
        <p:cNvGrpSpPr/>
        <p:nvPr/>
      </p:nvGrpSpPr>
      <p:grpSpPr>
        <a:xfrm>
          <a:off x="0" y="0"/>
          <a:ext cx="0" cy="0"/>
          <a:chOff x="0" y="0"/>
          <a:chExt cx="0" cy="0"/>
        </a:xfrm>
      </p:grpSpPr>
      <p:sp>
        <p:nvSpPr>
          <p:cNvPr id="55" name="Google Shape;55;p9"/>
          <p:cNvSpPr txBox="1"/>
          <p:nvPr>
            <p:ph idx="12" type="sldNum"/>
          </p:nvPr>
        </p:nvSpPr>
        <p:spPr>
          <a:xfrm>
            <a:off x="274320" y="6356351"/>
            <a:ext cx="467783"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0" marR="0" rtl="0" algn="ctr">
              <a:spcBef>
                <a:spcPts val="0"/>
              </a:spcBef>
              <a:buNone/>
              <a:defRPr b="0" i="0" sz="1200" u="none" cap="none" strike="noStrike">
                <a:solidFill>
                  <a:srgbClr val="888888"/>
                </a:solidFill>
                <a:latin typeface="Calibri"/>
                <a:ea typeface="Calibri"/>
                <a:cs typeface="Calibri"/>
                <a:sym typeface="Calibri"/>
              </a:defRPr>
            </a:lvl2pPr>
            <a:lvl3pPr indent="0" lvl="2" marL="0" marR="0" rtl="0" algn="ctr">
              <a:spcBef>
                <a:spcPts val="0"/>
              </a:spcBef>
              <a:buNone/>
              <a:defRPr b="0" i="0" sz="1200" u="none" cap="none" strike="noStrike">
                <a:solidFill>
                  <a:srgbClr val="888888"/>
                </a:solidFill>
                <a:latin typeface="Calibri"/>
                <a:ea typeface="Calibri"/>
                <a:cs typeface="Calibri"/>
                <a:sym typeface="Calibri"/>
              </a:defRPr>
            </a:lvl3pPr>
            <a:lvl4pPr indent="0" lvl="3" marL="0" marR="0" rtl="0" algn="ctr">
              <a:spcBef>
                <a:spcPts val="0"/>
              </a:spcBef>
              <a:buNone/>
              <a:defRPr b="0" i="0" sz="1200" u="none" cap="none" strike="noStrike">
                <a:solidFill>
                  <a:srgbClr val="888888"/>
                </a:solidFill>
                <a:latin typeface="Calibri"/>
                <a:ea typeface="Calibri"/>
                <a:cs typeface="Calibri"/>
                <a:sym typeface="Calibri"/>
              </a:defRPr>
            </a:lvl4pPr>
            <a:lvl5pPr indent="0" lvl="4" marL="0" marR="0" rtl="0" algn="ctr">
              <a:spcBef>
                <a:spcPts val="0"/>
              </a:spcBef>
              <a:buNone/>
              <a:defRPr b="0" i="0" sz="1200" u="none" cap="none" strike="noStrike">
                <a:solidFill>
                  <a:srgbClr val="888888"/>
                </a:solidFill>
                <a:latin typeface="Calibri"/>
                <a:ea typeface="Calibri"/>
                <a:cs typeface="Calibri"/>
                <a:sym typeface="Calibri"/>
              </a:defRPr>
            </a:lvl5pPr>
            <a:lvl6pPr indent="0" lvl="5" marL="0" marR="0" rtl="0" algn="ctr">
              <a:spcBef>
                <a:spcPts val="0"/>
              </a:spcBef>
              <a:buNone/>
              <a:defRPr b="0" i="0" sz="1200" u="none" cap="none" strike="noStrike">
                <a:solidFill>
                  <a:srgbClr val="888888"/>
                </a:solidFill>
                <a:latin typeface="Calibri"/>
                <a:ea typeface="Calibri"/>
                <a:cs typeface="Calibri"/>
                <a:sym typeface="Calibri"/>
              </a:defRPr>
            </a:lvl6pPr>
            <a:lvl7pPr indent="0" lvl="6" marL="0" marR="0" rtl="0" algn="ctr">
              <a:spcBef>
                <a:spcPts val="0"/>
              </a:spcBef>
              <a:buNone/>
              <a:defRPr b="0" i="0" sz="1200" u="none" cap="none" strike="noStrike">
                <a:solidFill>
                  <a:srgbClr val="888888"/>
                </a:solidFill>
                <a:latin typeface="Calibri"/>
                <a:ea typeface="Calibri"/>
                <a:cs typeface="Calibri"/>
                <a:sym typeface="Calibri"/>
              </a:defRPr>
            </a:lvl7pPr>
            <a:lvl8pPr indent="0" lvl="7" marL="0" marR="0" rtl="0" algn="ctr">
              <a:spcBef>
                <a:spcPts val="0"/>
              </a:spcBef>
              <a:buNone/>
              <a:defRPr b="0" i="0" sz="1200" u="none" cap="none" strike="noStrike">
                <a:solidFill>
                  <a:srgbClr val="888888"/>
                </a:solidFill>
                <a:latin typeface="Calibri"/>
                <a:ea typeface="Calibri"/>
                <a:cs typeface="Calibri"/>
                <a:sym typeface="Calibri"/>
              </a:defRPr>
            </a:lvl8pPr>
            <a:lvl9pPr indent="0" lvl="8" marL="0" marR="0" rtl="0" algn="ctr">
              <a:spcBef>
                <a:spcPts val="0"/>
              </a:spcBef>
              <a:buNone/>
              <a:defRPr b="0" i="0" sz="1200" u="none" cap="none" strike="noStrike">
                <a:solidFill>
                  <a:srgbClr val="888888"/>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 no page number">
  <p:cSld name="Blank - no page number">
    <p:spTree>
      <p:nvGrpSpPr>
        <p:cNvPr id="56" name="Shape 5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1" Type="http://schemas.openxmlformats.org/officeDocument/2006/relationships/image" Target="../media/image10.png"/><Relationship Id="rId10"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image" Target="../media/image16.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9.png"/><Relationship Id="rId8"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pic>
        <p:nvPicPr>
          <p:cNvPr id="77" name="Google Shape;77;p14"/>
          <p:cNvPicPr preferRelativeResize="0"/>
          <p:nvPr/>
        </p:nvPicPr>
        <p:blipFill>
          <a:blip r:embed="rId3">
            <a:alphaModFix/>
          </a:blip>
          <a:stretch>
            <a:fillRect/>
          </a:stretch>
        </p:blipFill>
        <p:spPr>
          <a:xfrm rot="-980794">
            <a:off x="226675" y="2475274"/>
            <a:ext cx="2133075" cy="1344774"/>
          </a:xfrm>
          <a:prstGeom prst="rect">
            <a:avLst/>
          </a:prstGeom>
          <a:noFill/>
          <a:ln>
            <a:noFill/>
          </a:ln>
        </p:spPr>
      </p:pic>
      <p:grpSp>
        <p:nvGrpSpPr>
          <p:cNvPr id="78" name="Google Shape;78;p14"/>
          <p:cNvGrpSpPr/>
          <p:nvPr/>
        </p:nvGrpSpPr>
        <p:grpSpPr>
          <a:xfrm>
            <a:off x="-5" y="0"/>
            <a:ext cx="1433609" cy="1433609"/>
            <a:chOff x="87840" y="134578"/>
            <a:chExt cx="1433609" cy="1433609"/>
          </a:xfrm>
        </p:grpSpPr>
        <p:sp>
          <p:nvSpPr>
            <p:cNvPr id="79" name="Google Shape;79;p14"/>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80" name="Google Shape;80;p14"/>
            <p:cNvPicPr preferRelativeResize="0"/>
            <p:nvPr/>
          </p:nvPicPr>
          <p:blipFill rotWithShape="1">
            <a:blip r:embed="rId4">
              <a:alphaModFix/>
            </a:blip>
            <a:srcRect b="0" l="0" r="0" t="0"/>
            <a:stretch/>
          </p:blipFill>
          <p:spPr>
            <a:xfrm>
              <a:off x="118809" y="134578"/>
              <a:ext cx="1371670" cy="1371670"/>
            </a:xfrm>
            <a:prstGeom prst="rect">
              <a:avLst/>
            </a:prstGeom>
            <a:noFill/>
            <a:ln>
              <a:noFill/>
            </a:ln>
          </p:spPr>
        </p:pic>
      </p:grpSp>
      <p:sp>
        <p:nvSpPr>
          <p:cNvPr id="81" name="Google Shape;81;p14"/>
          <p:cNvSpPr txBox="1"/>
          <p:nvPr/>
        </p:nvSpPr>
        <p:spPr>
          <a:xfrm>
            <a:off x="1303800" y="2745850"/>
            <a:ext cx="6536400" cy="274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Module 3: </a:t>
            </a:r>
            <a:endParaRPr sz="4800">
              <a:solidFill>
                <a:schemeClr val="dk1"/>
              </a:solidFill>
              <a:latin typeface="Trebuchet MS"/>
              <a:ea typeface="Trebuchet MS"/>
              <a:cs typeface="Trebuchet MS"/>
              <a:sym typeface="Trebuchet MS"/>
            </a:endParaRPr>
          </a:p>
          <a:p>
            <a:pPr indent="0" lvl="0" marL="0" rtl="0" algn="ctr">
              <a:spcBef>
                <a:spcPts val="0"/>
              </a:spcBef>
              <a:spcAft>
                <a:spcPts val="0"/>
              </a:spcAft>
              <a:buNone/>
            </a:pPr>
            <a:r>
              <a:rPr lang="en-US" sz="4800">
                <a:solidFill>
                  <a:schemeClr val="dk1"/>
                </a:solidFill>
                <a:latin typeface="Trebuchet MS"/>
                <a:ea typeface="Trebuchet MS"/>
                <a:cs typeface="Trebuchet MS"/>
                <a:sym typeface="Trebuchet MS"/>
              </a:rPr>
              <a:t>The Birds &amp; the Bees of the Colorado Academic Standards</a:t>
            </a:r>
            <a:endParaRPr sz="4800">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23"/>
          <p:cNvSpPr/>
          <p:nvPr/>
        </p:nvSpPr>
        <p:spPr>
          <a:xfrm>
            <a:off x="1143001" y="890201"/>
            <a:ext cx="138600" cy="2769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70" name="Google Shape;170;p23"/>
          <p:cNvSpPr/>
          <p:nvPr/>
        </p:nvSpPr>
        <p:spPr>
          <a:xfrm>
            <a:off x="4278331" y="2253564"/>
            <a:ext cx="5874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1" name="Google Shape;171;p23"/>
          <p:cNvSpPr/>
          <p:nvPr/>
        </p:nvSpPr>
        <p:spPr>
          <a:xfrm>
            <a:off x="4390540" y="3117958"/>
            <a:ext cx="3630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2" name="Google Shape;172;p23"/>
          <p:cNvSpPr/>
          <p:nvPr/>
        </p:nvSpPr>
        <p:spPr>
          <a:xfrm>
            <a:off x="4438630" y="3775183"/>
            <a:ext cx="2667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3" name="Google Shape;173;p23"/>
          <p:cNvSpPr/>
          <p:nvPr/>
        </p:nvSpPr>
        <p:spPr>
          <a:xfrm>
            <a:off x="4472294" y="4389546"/>
            <a:ext cx="199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r>
              <a:rPr b="1" lang="en-US" sz="825">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4" name="Google Shape;174;p23"/>
          <p:cNvSpPr/>
          <p:nvPr/>
        </p:nvSpPr>
        <p:spPr>
          <a:xfrm>
            <a:off x="4470690" y="4996764"/>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5" name="Google Shape;175;p23"/>
          <p:cNvSpPr/>
          <p:nvPr/>
        </p:nvSpPr>
        <p:spPr>
          <a:xfrm>
            <a:off x="1143000" y="5457245"/>
            <a:ext cx="298800" cy="415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US" sz="900">
                <a:solidFill>
                  <a:srgbClr val="000000"/>
                </a:solidFill>
                <a:latin typeface="Arial"/>
                <a:ea typeface="Arial"/>
                <a:cs typeface="Arial"/>
                <a:sym typeface="Arial"/>
              </a:rPr>
              <a:t>     </a:t>
            </a:r>
            <a:endParaRPr sz="675">
              <a:solidFill>
                <a:srgbClr val="000000"/>
              </a:solidFill>
              <a:latin typeface="Arial"/>
              <a:ea typeface="Arial"/>
              <a:cs typeface="Arial"/>
              <a:sym typeface="Arial"/>
            </a:endParaRPr>
          </a:p>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176" name="Google Shape;176;p23"/>
          <p:cNvSpPr/>
          <p:nvPr/>
        </p:nvSpPr>
        <p:spPr>
          <a:xfrm>
            <a:off x="4470690" y="6989870"/>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7" name="Google Shape;177;p23"/>
          <p:cNvSpPr/>
          <p:nvPr/>
        </p:nvSpPr>
        <p:spPr>
          <a:xfrm>
            <a:off x="4454660" y="7568514"/>
            <a:ext cx="2346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8" name="Google Shape;178;p23"/>
          <p:cNvSpPr/>
          <p:nvPr/>
        </p:nvSpPr>
        <p:spPr>
          <a:xfrm>
            <a:off x="4470690" y="8118582"/>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79" name="Google Shape;179;p23"/>
          <p:cNvSpPr/>
          <p:nvPr/>
        </p:nvSpPr>
        <p:spPr>
          <a:xfrm>
            <a:off x="1257301" y="1004501"/>
            <a:ext cx="138600" cy="2769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350">
              <a:solidFill>
                <a:srgbClr val="000000"/>
              </a:solidFill>
              <a:latin typeface="Calibri"/>
              <a:ea typeface="Calibri"/>
              <a:cs typeface="Calibri"/>
              <a:sym typeface="Calibri"/>
            </a:endParaRPr>
          </a:p>
        </p:txBody>
      </p:sp>
      <p:sp>
        <p:nvSpPr>
          <p:cNvPr id="180" name="Google Shape;180;p23"/>
          <p:cNvSpPr/>
          <p:nvPr/>
        </p:nvSpPr>
        <p:spPr>
          <a:xfrm>
            <a:off x="4392631" y="2367864"/>
            <a:ext cx="5874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1" name="Google Shape;181;p23"/>
          <p:cNvSpPr/>
          <p:nvPr/>
        </p:nvSpPr>
        <p:spPr>
          <a:xfrm>
            <a:off x="4504840" y="3232258"/>
            <a:ext cx="3630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2" name="Google Shape;182;p23"/>
          <p:cNvSpPr/>
          <p:nvPr/>
        </p:nvSpPr>
        <p:spPr>
          <a:xfrm>
            <a:off x="4552930" y="3889483"/>
            <a:ext cx="2667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3" name="Google Shape;183;p23"/>
          <p:cNvSpPr/>
          <p:nvPr/>
        </p:nvSpPr>
        <p:spPr>
          <a:xfrm>
            <a:off x="4586594" y="4503846"/>
            <a:ext cx="199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r>
              <a:rPr b="1" lang="en-US" sz="825">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4" name="Google Shape;184;p23"/>
          <p:cNvSpPr/>
          <p:nvPr/>
        </p:nvSpPr>
        <p:spPr>
          <a:xfrm>
            <a:off x="4584990" y="5111064"/>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5" name="Google Shape;185;p23"/>
          <p:cNvSpPr/>
          <p:nvPr/>
        </p:nvSpPr>
        <p:spPr>
          <a:xfrm>
            <a:off x="1257300" y="5571545"/>
            <a:ext cx="298800" cy="415500"/>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US" sz="900">
                <a:solidFill>
                  <a:srgbClr val="000000"/>
                </a:solidFill>
                <a:latin typeface="Arial"/>
                <a:ea typeface="Arial"/>
                <a:cs typeface="Arial"/>
                <a:sym typeface="Arial"/>
              </a:rPr>
              <a:t>     </a:t>
            </a:r>
            <a:endParaRPr sz="675">
              <a:solidFill>
                <a:srgbClr val="000000"/>
              </a:solidFill>
              <a:latin typeface="Arial"/>
              <a:ea typeface="Arial"/>
              <a:cs typeface="Arial"/>
              <a:sym typeface="Arial"/>
            </a:endParaRPr>
          </a:p>
          <a:p>
            <a:pPr indent="0" lvl="0" marL="0" marR="0" rtl="0" algn="l">
              <a:spcBef>
                <a:spcPts val="0"/>
              </a:spcBef>
              <a:spcAft>
                <a:spcPts val="0"/>
              </a:spcAft>
              <a:buNone/>
            </a:pPr>
            <a:r>
              <a:t/>
            </a:r>
            <a:endParaRPr sz="1350">
              <a:solidFill>
                <a:srgbClr val="000000"/>
              </a:solidFill>
              <a:latin typeface="Arial"/>
              <a:ea typeface="Arial"/>
              <a:cs typeface="Arial"/>
              <a:sym typeface="Arial"/>
            </a:endParaRPr>
          </a:p>
        </p:txBody>
      </p:sp>
      <p:sp>
        <p:nvSpPr>
          <p:cNvPr id="186" name="Google Shape;186;p23"/>
          <p:cNvSpPr/>
          <p:nvPr/>
        </p:nvSpPr>
        <p:spPr>
          <a:xfrm>
            <a:off x="4584990" y="7104170"/>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7" name="Google Shape;187;p23"/>
          <p:cNvSpPr/>
          <p:nvPr/>
        </p:nvSpPr>
        <p:spPr>
          <a:xfrm>
            <a:off x="4568960" y="7682814"/>
            <a:ext cx="2346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sp>
        <p:nvSpPr>
          <p:cNvPr id="188" name="Google Shape;188;p23"/>
          <p:cNvSpPr/>
          <p:nvPr/>
        </p:nvSpPr>
        <p:spPr>
          <a:xfrm>
            <a:off x="4584990" y="8232882"/>
            <a:ext cx="202500" cy="207600"/>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900">
                <a:solidFill>
                  <a:srgbClr val="000000"/>
                </a:solidFill>
                <a:latin typeface="Arial"/>
                <a:ea typeface="Arial"/>
                <a:cs typeface="Arial"/>
                <a:sym typeface="Arial"/>
              </a:rPr>
              <a:t>  </a:t>
            </a:r>
            <a:endParaRPr sz="1350">
              <a:solidFill>
                <a:srgbClr val="000000"/>
              </a:solidFill>
              <a:latin typeface="Arial"/>
              <a:ea typeface="Arial"/>
              <a:cs typeface="Arial"/>
              <a:sym typeface="Arial"/>
            </a:endParaRPr>
          </a:p>
        </p:txBody>
      </p:sp>
      <p:grpSp>
        <p:nvGrpSpPr>
          <p:cNvPr id="189" name="Google Shape;189;p23"/>
          <p:cNvGrpSpPr/>
          <p:nvPr/>
        </p:nvGrpSpPr>
        <p:grpSpPr>
          <a:xfrm>
            <a:off x="181735" y="1329420"/>
            <a:ext cx="8581265" cy="4634856"/>
            <a:chOff x="181735" y="1329420"/>
            <a:chExt cx="8581265" cy="4634856"/>
          </a:xfrm>
        </p:grpSpPr>
        <p:pic>
          <p:nvPicPr>
            <p:cNvPr descr="content area icon for reading, writing, and communicating" id="190" name="Google Shape;190;p23"/>
            <p:cNvPicPr preferRelativeResize="0"/>
            <p:nvPr/>
          </p:nvPicPr>
          <p:blipFill rotWithShape="1">
            <a:blip r:embed="rId3">
              <a:alphaModFix/>
            </a:blip>
            <a:srcRect b="0" l="0" r="0" t="0"/>
            <a:stretch/>
          </p:blipFill>
          <p:spPr>
            <a:xfrm>
              <a:off x="6968443" y="4097232"/>
              <a:ext cx="1794557" cy="1557913"/>
            </a:xfrm>
            <a:prstGeom prst="rect">
              <a:avLst/>
            </a:prstGeom>
            <a:noFill/>
            <a:ln>
              <a:noFill/>
            </a:ln>
          </p:spPr>
        </p:pic>
        <p:pic>
          <p:nvPicPr>
            <p:cNvPr descr="content area icon for mathematics" id="191" name="Google Shape;191;p23"/>
            <p:cNvPicPr preferRelativeResize="0"/>
            <p:nvPr/>
          </p:nvPicPr>
          <p:blipFill rotWithShape="1">
            <a:blip r:embed="rId4">
              <a:alphaModFix/>
            </a:blip>
            <a:srcRect b="0" l="0" r="0" t="0"/>
            <a:stretch/>
          </p:blipFill>
          <p:spPr>
            <a:xfrm>
              <a:off x="6817839" y="2103541"/>
              <a:ext cx="1811482" cy="1575203"/>
            </a:xfrm>
            <a:prstGeom prst="rect">
              <a:avLst/>
            </a:prstGeom>
            <a:noFill/>
            <a:ln>
              <a:noFill/>
            </a:ln>
          </p:spPr>
        </p:pic>
        <p:sp>
          <p:nvSpPr>
            <p:cNvPr id="192" name="Google Shape;192;p23"/>
            <p:cNvSpPr txBox="1"/>
            <p:nvPr/>
          </p:nvSpPr>
          <p:spPr>
            <a:xfrm>
              <a:off x="1464002" y="1329420"/>
              <a:ext cx="6286500" cy="1338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700">
                  <a:solidFill>
                    <a:srgbClr val="548135"/>
                  </a:solidFill>
                  <a:latin typeface="Trebuchet MS"/>
                  <a:ea typeface="Trebuchet MS"/>
                  <a:cs typeface="Trebuchet MS"/>
                  <a:sym typeface="Trebuchet MS"/>
                </a:rPr>
                <a:t>8</a:t>
              </a:r>
              <a:r>
                <a:rPr lang="en-US" sz="2700">
                  <a:solidFill>
                    <a:srgbClr val="000000"/>
                  </a:solidFill>
                  <a:latin typeface="Trebuchet MS"/>
                  <a:ea typeface="Trebuchet MS"/>
                  <a:cs typeface="Trebuchet MS"/>
                  <a:sym typeface="Trebuchet MS"/>
                </a:rPr>
                <a:t> Sets of Standards/</a:t>
              </a:r>
              <a:r>
                <a:rPr lang="en-US" sz="2700">
                  <a:solidFill>
                    <a:srgbClr val="0070C0"/>
                  </a:solidFill>
                  <a:latin typeface="Trebuchet MS"/>
                  <a:ea typeface="Trebuchet MS"/>
                  <a:cs typeface="Trebuchet MS"/>
                  <a:sym typeface="Trebuchet MS"/>
                </a:rPr>
                <a:t>16</a:t>
              </a:r>
              <a:r>
                <a:rPr lang="en-US" sz="2700">
                  <a:solidFill>
                    <a:srgbClr val="000000"/>
                  </a:solidFill>
                  <a:latin typeface="Trebuchet MS"/>
                  <a:ea typeface="Trebuchet MS"/>
                  <a:cs typeface="Trebuchet MS"/>
                  <a:sym typeface="Trebuchet MS"/>
                </a:rPr>
                <a:t> </a:t>
              </a:r>
              <a:r>
                <a:rPr lang="en-US" sz="2700">
                  <a:latin typeface="Trebuchet MS"/>
                  <a:ea typeface="Trebuchet MS"/>
                  <a:cs typeface="Trebuchet MS"/>
                  <a:sym typeface="Trebuchet MS"/>
                </a:rPr>
                <a:t>Content Areas</a:t>
              </a:r>
              <a:r>
                <a:rPr lang="en-US" sz="2700">
                  <a:solidFill>
                    <a:srgbClr val="000000"/>
                  </a:solidFill>
                  <a:latin typeface="Trebuchet MS"/>
                  <a:ea typeface="Trebuchet MS"/>
                  <a:cs typeface="Trebuchet MS"/>
                  <a:sym typeface="Trebuchet MS"/>
                </a:rPr>
                <a:t> 			</a:t>
              </a:r>
              <a:endParaRPr/>
            </a:p>
            <a:p>
              <a:pPr indent="0" lvl="0" marL="0" marR="0" rtl="0" algn="l">
                <a:spcBef>
                  <a:spcPts val="0"/>
                </a:spcBef>
                <a:spcAft>
                  <a:spcPts val="0"/>
                </a:spcAft>
                <a:buNone/>
              </a:pPr>
              <a:r>
                <a:t/>
              </a:r>
              <a:endParaRPr sz="2700">
                <a:solidFill>
                  <a:srgbClr val="000000"/>
                </a:solidFill>
                <a:latin typeface="Trebuchet MS"/>
                <a:ea typeface="Trebuchet MS"/>
                <a:cs typeface="Trebuchet MS"/>
                <a:sym typeface="Trebuchet MS"/>
              </a:endParaRPr>
            </a:p>
          </p:txBody>
        </p:sp>
        <p:pic>
          <p:nvPicPr>
            <p:cNvPr descr="content area icon for visual and performing arts" id="193" name="Google Shape;193;p23"/>
            <p:cNvPicPr preferRelativeResize="0"/>
            <p:nvPr/>
          </p:nvPicPr>
          <p:blipFill rotWithShape="1">
            <a:blip r:embed="rId5">
              <a:alphaModFix/>
            </a:blip>
            <a:srcRect b="0" l="0" r="0" t="0"/>
            <a:stretch/>
          </p:blipFill>
          <p:spPr>
            <a:xfrm>
              <a:off x="190821" y="1920281"/>
              <a:ext cx="1536994" cy="1694186"/>
            </a:xfrm>
            <a:prstGeom prst="rect">
              <a:avLst/>
            </a:prstGeom>
            <a:noFill/>
            <a:ln>
              <a:noFill/>
            </a:ln>
          </p:spPr>
        </p:pic>
        <p:pic>
          <p:nvPicPr>
            <p:cNvPr descr="content area icon for comprehensive health and physical education" id="194" name="Google Shape;194;p23"/>
            <p:cNvPicPr preferRelativeResize="0"/>
            <p:nvPr/>
          </p:nvPicPr>
          <p:blipFill rotWithShape="1">
            <a:blip r:embed="rId6">
              <a:alphaModFix/>
            </a:blip>
            <a:srcRect b="0" l="0" r="0" t="0"/>
            <a:stretch/>
          </p:blipFill>
          <p:spPr>
            <a:xfrm>
              <a:off x="2956765" y="3252147"/>
              <a:ext cx="1747385" cy="1516598"/>
            </a:xfrm>
            <a:prstGeom prst="rect">
              <a:avLst/>
            </a:prstGeom>
            <a:noFill/>
            <a:ln>
              <a:noFill/>
            </a:ln>
          </p:spPr>
        </p:pic>
        <p:pic>
          <p:nvPicPr>
            <p:cNvPr descr="content area icon for computer science" id="195" name="Google Shape;195;p23"/>
            <p:cNvPicPr preferRelativeResize="0"/>
            <p:nvPr/>
          </p:nvPicPr>
          <p:blipFill rotWithShape="1">
            <a:blip r:embed="rId7">
              <a:alphaModFix/>
            </a:blip>
            <a:srcRect b="0" l="0" r="0" t="0"/>
            <a:stretch/>
          </p:blipFill>
          <p:spPr>
            <a:xfrm>
              <a:off x="4313409" y="2075449"/>
              <a:ext cx="1900611" cy="1651036"/>
            </a:xfrm>
            <a:prstGeom prst="rect">
              <a:avLst/>
            </a:prstGeom>
            <a:noFill/>
            <a:ln>
              <a:noFill/>
            </a:ln>
          </p:spPr>
        </p:pic>
        <p:pic>
          <p:nvPicPr>
            <p:cNvPr descr="content area icon for science" id="196" name="Google Shape;196;p23"/>
            <p:cNvPicPr preferRelativeResize="0"/>
            <p:nvPr/>
          </p:nvPicPr>
          <p:blipFill rotWithShape="1">
            <a:blip r:embed="rId8">
              <a:alphaModFix/>
            </a:blip>
            <a:srcRect b="0" l="0" r="0" t="0"/>
            <a:stretch/>
          </p:blipFill>
          <p:spPr>
            <a:xfrm>
              <a:off x="5610201" y="3148161"/>
              <a:ext cx="1885596" cy="1642295"/>
            </a:xfrm>
            <a:prstGeom prst="rect">
              <a:avLst/>
            </a:prstGeom>
            <a:noFill/>
            <a:ln>
              <a:noFill/>
            </a:ln>
          </p:spPr>
        </p:pic>
        <p:pic>
          <p:nvPicPr>
            <p:cNvPr descr="content area icon for social studies" id="197" name="Google Shape;197;p23"/>
            <p:cNvPicPr preferRelativeResize="0"/>
            <p:nvPr/>
          </p:nvPicPr>
          <p:blipFill rotWithShape="1">
            <a:blip r:embed="rId9">
              <a:alphaModFix/>
            </a:blip>
            <a:srcRect b="0" l="0" r="0" t="0"/>
            <a:stretch/>
          </p:blipFill>
          <p:spPr>
            <a:xfrm>
              <a:off x="181735" y="3969308"/>
              <a:ext cx="1775195" cy="1535843"/>
            </a:xfrm>
            <a:prstGeom prst="rect">
              <a:avLst/>
            </a:prstGeom>
            <a:noFill/>
            <a:ln>
              <a:noFill/>
            </a:ln>
          </p:spPr>
        </p:pic>
        <p:pic>
          <p:nvPicPr>
            <p:cNvPr descr="content area icon for world languages" id="198" name="Google Shape;198;p23"/>
            <p:cNvPicPr preferRelativeResize="0"/>
            <p:nvPr/>
          </p:nvPicPr>
          <p:blipFill rotWithShape="1">
            <a:blip r:embed="rId10">
              <a:alphaModFix/>
            </a:blip>
            <a:srcRect b="0" l="0" r="0" t="0"/>
            <a:stretch/>
          </p:blipFill>
          <p:spPr>
            <a:xfrm>
              <a:off x="4448041" y="4183341"/>
              <a:ext cx="1877132" cy="1626846"/>
            </a:xfrm>
            <a:prstGeom prst="rect">
              <a:avLst/>
            </a:prstGeom>
            <a:noFill/>
            <a:ln>
              <a:noFill/>
            </a:ln>
          </p:spPr>
        </p:pic>
        <p:sp>
          <p:nvSpPr>
            <p:cNvPr id="199" name="Google Shape;199;p23"/>
            <p:cNvSpPr/>
            <p:nvPr/>
          </p:nvSpPr>
          <p:spPr>
            <a:xfrm>
              <a:off x="1031214" y="4923276"/>
              <a:ext cx="1897200" cy="1041000"/>
            </a:xfrm>
            <a:prstGeom prst="leftArrowCallout">
              <a:avLst>
                <a:gd fmla="val 8688" name="adj1"/>
                <a:gd fmla="val 31525" name="adj2"/>
                <a:gd fmla="val 65780" name="adj3"/>
                <a:gd fmla="val 64977" name="adj4"/>
              </a:avLst>
            </a:prstGeom>
            <a:solidFill>
              <a:schemeClr val="lt1"/>
            </a:solidFill>
            <a:ln cap="flat" cmpd="sng" w="25400">
              <a:solidFill>
                <a:srgbClr val="9E5484"/>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200">
                  <a:solidFill>
                    <a:srgbClr val="44546A"/>
                  </a:solidFill>
                  <a:latin typeface="Calibri"/>
                  <a:ea typeface="Calibri"/>
                  <a:cs typeface="Calibri"/>
                  <a:sym typeface="Calibri"/>
                </a:rPr>
                <a:t>History</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Geography</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Economics</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Civics</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Financial Literacy</a:t>
              </a:r>
              <a:endParaRPr/>
            </a:p>
          </p:txBody>
        </p:sp>
        <p:grpSp>
          <p:nvGrpSpPr>
            <p:cNvPr id="200" name="Google Shape;200;p23"/>
            <p:cNvGrpSpPr/>
            <p:nvPr/>
          </p:nvGrpSpPr>
          <p:grpSpPr>
            <a:xfrm>
              <a:off x="932183" y="3079799"/>
              <a:ext cx="1623375" cy="954000"/>
              <a:chOff x="766989" y="3026599"/>
              <a:chExt cx="2164500" cy="1272000"/>
            </a:xfrm>
          </p:grpSpPr>
          <p:sp>
            <p:nvSpPr>
              <p:cNvPr id="201" name="Google Shape;201;p23"/>
              <p:cNvSpPr/>
              <p:nvPr/>
            </p:nvSpPr>
            <p:spPr>
              <a:xfrm>
                <a:off x="766989" y="3026599"/>
                <a:ext cx="2164500" cy="1272000"/>
              </a:xfrm>
              <a:prstGeom prst="leftArrowCallout">
                <a:avLst>
                  <a:gd fmla="val 11950" name="adj1"/>
                  <a:gd fmla="val 25000" name="adj2"/>
                  <a:gd fmla="val 73937" name="adj3"/>
                  <a:gd fmla="val 64977" name="adj4"/>
                </a:avLst>
              </a:prstGeom>
              <a:solidFill>
                <a:schemeClr val="lt1"/>
              </a:solidFill>
              <a:ln cap="flat" cmpd="sng" w="25400">
                <a:solidFill>
                  <a:srgbClr val="395E89"/>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rPr lang="en-US" sz="1200">
                    <a:solidFill>
                      <a:srgbClr val="44546A"/>
                    </a:solidFill>
                    <a:latin typeface="Calibri"/>
                    <a:ea typeface="Calibri"/>
                    <a:cs typeface="Calibri"/>
                    <a:sym typeface="Calibri"/>
                  </a:rPr>
                  <a:t>Drama/ Theatre</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Dance</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Music</a:t>
                </a:r>
                <a:endParaRPr/>
              </a:p>
              <a:p>
                <a:pPr indent="0" lvl="0" marL="0" marR="0" rtl="0" algn="ctr">
                  <a:spcBef>
                    <a:spcPts val="0"/>
                  </a:spcBef>
                  <a:spcAft>
                    <a:spcPts val="0"/>
                  </a:spcAft>
                  <a:buNone/>
                </a:pPr>
                <a:r>
                  <a:rPr lang="en-US" sz="1200">
                    <a:solidFill>
                      <a:srgbClr val="44546A"/>
                    </a:solidFill>
                    <a:latin typeface="Calibri"/>
                    <a:ea typeface="Calibri"/>
                    <a:cs typeface="Calibri"/>
                    <a:sym typeface="Calibri"/>
                  </a:rPr>
                  <a:t>Visual Arts</a:t>
                </a:r>
                <a:endParaRPr/>
              </a:p>
            </p:txBody>
          </p:sp>
          <p:sp>
            <p:nvSpPr>
              <p:cNvPr id="202" name="Google Shape;202;p23"/>
              <p:cNvSpPr/>
              <p:nvPr/>
            </p:nvSpPr>
            <p:spPr>
              <a:xfrm>
                <a:off x="1177957" y="3319935"/>
                <a:ext cx="515400" cy="7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Trebuchet MS"/>
                    <a:ea typeface="Trebuchet MS"/>
                    <a:cs typeface="Trebuchet MS"/>
                    <a:sym typeface="Trebuchet MS"/>
                  </a:rPr>
                  <a:t>4</a:t>
                </a:r>
                <a:endParaRPr sz="3000">
                  <a:solidFill>
                    <a:srgbClr val="0070C0"/>
                  </a:solidFill>
                  <a:latin typeface="Calibri"/>
                  <a:ea typeface="Calibri"/>
                  <a:cs typeface="Calibri"/>
                  <a:sym typeface="Calibri"/>
                </a:endParaRPr>
              </a:p>
            </p:txBody>
          </p:sp>
        </p:grpSp>
        <p:sp>
          <p:nvSpPr>
            <p:cNvPr id="203" name="Google Shape;203;p23"/>
            <p:cNvSpPr/>
            <p:nvPr/>
          </p:nvSpPr>
          <p:spPr>
            <a:xfrm>
              <a:off x="1363801" y="5160798"/>
              <a:ext cx="3867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Trebuchet MS"/>
                  <a:ea typeface="Trebuchet MS"/>
                  <a:cs typeface="Trebuchet MS"/>
                  <a:sym typeface="Trebuchet MS"/>
                </a:rPr>
                <a:t>5</a:t>
              </a:r>
              <a:endParaRPr sz="3000">
                <a:solidFill>
                  <a:srgbClr val="0070C0"/>
                </a:solidFill>
                <a:latin typeface="Calibri"/>
                <a:ea typeface="Calibri"/>
                <a:cs typeface="Calibri"/>
                <a:sym typeface="Calibri"/>
              </a:endParaRPr>
            </a:p>
          </p:txBody>
        </p:sp>
        <p:sp>
          <p:nvSpPr>
            <p:cNvPr id="204" name="Google Shape;204;p23"/>
            <p:cNvSpPr/>
            <p:nvPr/>
          </p:nvSpPr>
          <p:spPr>
            <a:xfrm>
              <a:off x="3192314" y="3036939"/>
              <a:ext cx="386700" cy="554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000">
                  <a:solidFill>
                    <a:srgbClr val="0070C0"/>
                  </a:solidFill>
                  <a:latin typeface="Trebuchet MS"/>
                  <a:ea typeface="Trebuchet MS"/>
                  <a:cs typeface="Trebuchet MS"/>
                  <a:sym typeface="Trebuchet MS"/>
                </a:rPr>
                <a:t>2</a:t>
              </a:r>
              <a:endParaRPr sz="3000">
                <a:solidFill>
                  <a:srgbClr val="0070C0"/>
                </a:solidFill>
                <a:latin typeface="Calibri"/>
                <a:ea typeface="Calibri"/>
                <a:cs typeface="Calibri"/>
                <a:sym typeface="Calibri"/>
              </a:endParaRPr>
            </a:p>
          </p:txBody>
        </p:sp>
      </p:grpSp>
      <p:grpSp>
        <p:nvGrpSpPr>
          <p:cNvPr id="205" name="Google Shape;205;p23"/>
          <p:cNvGrpSpPr/>
          <p:nvPr/>
        </p:nvGrpSpPr>
        <p:grpSpPr>
          <a:xfrm>
            <a:off x="-5" y="0"/>
            <a:ext cx="1433700" cy="1433700"/>
            <a:chOff x="87840" y="134578"/>
            <a:chExt cx="1433700" cy="1433700"/>
          </a:xfrm>
        </p:grpSpPr>
        <p:sp>
          <p:nvSpPr>
            <p:cNvPr id="206" name="Google Shape;206;p23"/>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07" name="Google Shape;207;p23"/>
            <p:cNvPicPr preferRelativeResize="0"/>
            <p:nvPr/>
          </p:nvPicPr>
          <p:blipFill rotWithShape="1">
            <a:blip r:embed="rId11">
              <a:alphaModFix/>
            </a:blip>
            <a:srcRect b="0" l="0" r="0" t="0"/>
            <a:stretch/>
          </p:blipFill>
          <p:spPr>
            <a:xfrm>
              <a:off x="118809" y="134578"/>
              <a:ext cx="1371670" cy="1371670"/>
            </a:xfrm>
            <a:prstGeom prst="rect">
              <a:avLst/>
            </a:prstGeom>
            <a:noFill/>
            <a:ln>
              <a:noFill/>
            </a:ln>
          </p:spPr>
        </p:pic>
      </p:grpSp>
      <p:sp>
        <p:nvSpPr>
          <p:cNvPr id="208" name="Google Shape;208;p23"/>
          <p:cNvSpPr txBox="1"/>
          <p:nvPr>
            <p:ph type="title"/>
          </p:nvPr>
        </p:nvSpPr>
        <p:spPr>
          <a:xfrm>
            <a:off x="1463999" y="361800"/>
            <a:ext cx="62160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Standards Final Approval</a:t>
            </a:r>
            <a:endParaRPr sz="3600">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24"/>
          <p:cNvSpPr txBox="1"/>
          <p:nvPr>
            <p:ph type="title"/>
          </p:nvPr>
        </p:nvSpPr>
        <p:spPr>
          <a:xfrm>
            <a:off x="1550653" y="361758"/>
            <a:ext cx="74205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240"/>
              <a:buFont typeface="Arial"/>
              <a:buNone/>
            </a:pPr>
            <a:r>
              <a:rPr lang="en-US" sz="3600">
                <a:latin typeface="Trebuchet MS"/>
                <a:ea typeface="Trebuchet MS"/>
                <a:cs typeface="Trebuchet MS"/>
                <a:sym typeface="Trebuchet MS"/>
              </a:rPr>
              <a:t>Implementation Timeline</a:t>
            </a:r>
            <a:endParaRPr i="0" sz="3600" u="none" cap="none" strike="noStrike">
              <a:solidFill>
                <a:srgbClr val="000000"/>
              </a:solidFill>
              <a:latin typeface="Trebuchet MS"/>
              <a:ea typeface="Trebuchet MS"/>
              <a:cs typeface="Trebuchet MS"/>
              <a:sym typeface="Trebuchet MS"/>
            </a:endParaRPr>
          </a:p>
        </p:txBody>
      </p:sp>
      <p:grpSp>
        <p:nvGrpSpPr>
          <p:cNvPr id="218" name="Google Shape;218;p24"/>
          <p:cNvGrpSpPr/>
          <p:nvPr/>
        </p:nvGrpSpPr>
        <p:grpSpPr>
          <a:xfrm>
            <a:off x="56870" y="0"/>
            <a:ext cx="1433609" cy="1433609"/>
            <a:chOff x="87840" y="134578"/>
            <a:chExt cx="1433609" cy="1433609"/>
          </a:xfrm>
        </p:grpSpPr>
        <p:sp>
          <p:nvSpPr>
            <p:cNvPr id="219" name="Google Shape;219;p24"/>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20" name="Google Shape;220;p24"/>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
        <p:nvSpPr>
          <p:cNvPr id="221" name="Google Shape;221;p24"/>
          <p:cNvSpPr/>
          <p:nvPr/>
        </p:nvSpPr>
        <p:spPr>
          <a:xfrm>
            <a:off x="1707179" y="3320815"/>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4"/>
          <p:cNvSpPr/>
          <p:nvPr/>
        </p:nvSpPr>
        <p:spPr>
          <a:xfrm>
            <a:off x="2746004" y="3320815"/>
            <a:ext cx="66300" cy="576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4"/>
          <p:cNvSpPr/>
          <p:nvPr/>
        </p:nvSpPr>
        <p:spPr>
          <a:xfrm rot="-711236">
            <a:off x="6934075" y="3907843"/>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4"/>
          <p:cNvSpPr/>
          <p:nvPr/>
        </p:nvSpPr>
        <p:spPr>
          <a:xfrm flipH="1" rot="711236">
            <a:off x="5356137" y="3907843"/>
            <a:ext cx="1350909" cy="57662"/>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 name="Google Shape;225;p24"/>
          <p:cNvGrpSpPr/>
          <p:nvPr/>
        </p:nvGrpSpPr>
        <p:grpSpPr>
          <a:xfrm>
            <a:off x="5601523" y="3945094"/>
            <a:ext cx="2436144" cy="1965452"/>
            <a:chOff x="5796625" y="2541798"/>
            <a:chExt cx="1712700" cy="1230715"/>
          </a:xfrm>
        </p:grpSpPr>
        <p:sp>
          <p:nvSpPr>
            <p:cNvPr id="226" name="Google Shape;226;p24"/>
            <p:cNvSpPr/>
            <p:nvPr/>
          </p:nvSpPr>
          <p:spPr>
            <a:xfrm rot="-1789476">
              <a:off x="6572742" y="2571072"/>
              <a:ext cx="160451" cy="160451"/>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4"/>
            <p:cNvSpPr txBox="1"/>
            <p:nvPr/>
          </p:nvSpPr>
          <p:spPr>
            <a:xfrm>
              <a:off x="6296628" y="2735587"/>
              <a:ext cx="8733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a:solidFill>
                    <a:srgbClr val="5E5E5E"/>
                  </a:solidFill>
                  <a:latin typeface="Trebuchet MS"/>
                  <a:ea typeface="Trebuchet MS"/>
                  <a:cs typeface="Trebuchet MS"/>
                  <a:sym typeface="Trebuchet MS"/>
                </a:rPr>
                <a:t>2021- Spring</a:t>
              </a:r>
              <a:endParaRPr b="1">
                <a:solidFill>
                  <a:srgbClr val="5E5E5E"/>
                </a:solidFill>
                <a:latin typeface="Trebuchet MS"/>
                <a:ea typeface="Trebuchet MS"/>
                <a:cs typeface="Trebuchet MS"/>
                <a:sym typeface="Trebuchet MS"/>
              </a:endParaRPr>
            </a:p>
          </p:txBody>
        </p:sp>
        <p:sp>
          <p:nvSpPr>
            <p:cNvPr id="228" name="Google Shape;228;p24"/>
            <p:cNvSpPr/>
            <p:nvPr/>
          </p:nvSpPr>
          <p:spPr>
            <a:xfrm>
              <a:off x="5796625" y="3069013"/>
              <a:ext cx="1712700" cy="7035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29" name="Google Shape;229;p24"/>
            <p:cNvSpPr txBox="1"/>
            <p:nvPr/>
          </p:nvSpPr>
          <p:spPr>
            <a:xfrm>
              <a:off x="5840882" y="3194087"/>
              <a:ext cx="1624200" cy="536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a:solidFill>
                    <a:srgbClr val="5E5E5E"/>
                  </a:solidFill>
                  <a:latin typeface="Trebuchet MS"/>
                  <a:ea typeface="Trebuchet MS"/>
                  <a:cs typeface="Trebuchet MS"/>
                  <a:sym typeface="Trebuchet MS"/>
                </a:rPr>
                <a:t>State assessments reflect revisions to the CAS</a:t>
              </a:r>
              <a:endParaRPr>
                <a:solidFill>
                  <a:srgbClr val="5E5E5E"/>
                </a:solidFill>
                <a:latin typeface="Trebuchet MS"/>
                <a:ea typeface="Trebuchet MS"/>
                <a:cs typeface="Trebuchet MS"/>
                <a:sym typeface="Trebuchet MS"/>
              </a:endParaRPr>
            </a:p>
          </p:txBody>
        </p:sp>
        <p:sp>
          <p:nvSpPr>
            <p:cNvPr id="230" name="Google Shape;230;p24"/>
            <p:cNvSpPr/>
            <p:nvPr/>
          </p:nvSpPr>
          <p:spPr>
            <a:xfrm>
              <a:off x="6607975" y="3004364"/>
              <a:ext cx="90000" cy="675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1" name="Google Shape;231;p24"/>
          <p:cNvSpPr/>
          <p:nvPr/>
        </p:nvSpPr>
        <p:spPr>
          <a:xfrm rot="-710704">
            <a:off x="3786461" y="3843015"/>
            <a:ext cx="1360674" cy="76730"/>
          </a:xfrm>
          <a:prstGeom prst="roundRect">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2" name="Google Shape;232;p24"/>
          <p:cNvGrpSpPr/>
          <p:nvPr/>
        </p:nvGrpSpPr>
        <p:grpSpPr>
          <a:xfrm>
            <a:off x="3989064" y="1994714"/>
            <a:ext cx="2543663" cy="1645439"/>
            <a:chOff x="4306514" y="1001691"/>
            <a:chExt cx="2026500" cy="1216141"/>
          </a:xfrm>
        </p:grpSpPr>
        <p:sp>
          <p:nvSpPr>
            <p:cNvPr id="233" name="Google Shape;233;p24"/>
            <p:cNvSpPr txBox="1"/>
            <p:nvPr/>
          </p:nvSpPr>
          <p:spPr>
            <a:xfrm>
              <a:off x="4755795" y="1941832"/>
              <a:ext cx="9462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a:solidFill>
                    <a:srgbClr val="5E5E5E"/>
                  </a:solidFill>
                  <a:latin typeface="Trebuchet MS"/>
                  <a:ea typeface="Trebuchet MS"/>
                  <a:cs typeface="Trebuchet MS"/>
                  <a:sym typeface="Trebuchet MS"/>
                </a:rPr>
                <a:t>2020 - Fall</a:t>
              </a:r>
              <a:endParaRPr b="1">
                <a:solidFill>
                  <a:srgbClr val="5E5E5E"/>
                </a:solidFill>
                <a:latin typeface="Trebuchet MS"/>
                <a:ea typeface="Trebuchet MS"/>
                <a:cs typeface="Trebuchet MS"/>
                <a:sym typeface="Trebuchet MS"/>
              </a:endParaRPr>
            </a:p>
          </p:txBody>
        </p:sp>
        <p:sp>
          <p:nvSpPr>
            <p:cNvPr id="234" name="Google Shape;234;p24"/>
            <p:cNvSpPr/>
            <p:nvPr/>
          </p:nvSpPr>
          <p:spPr>
            <a:xfrm>
              <a:off x="4306514" y="1001691"/>
              <a:ext cx="2026500" cy="909000"/>
            </a:xfrm>
            <a:prstGeom prst="roundRect">
              <a:avLst>
                <a:gd fmla="val 4485"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35" name="Google Shape;235;p24"/>
            <p:cNvSpPr/>
            <p:nvPr/>
          </p:nvSpPr>
          <p:spPr>
            <a:xfrm rot="10800000">
              <a:off x="5274770" y="1888378"/>
              <a:ext cx="90000" cy="101400"/>
            </a:xfrm>
            <a:prstGeom prst="triangle">
              <a:avLst>
                <a:gd fmla="val 2338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4"/>
            <p:cNvSpPr txBox="1"/>
            <p:nvPr/>
          </p:nvSpPr>
          <p:spPr>
            <a:xfrm>
              <a:off x="4387814" y="1223069"/>
              <a:ext cx="1863900" cy="642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US">
                  <a:solidFill>
                    <a:srgbClr val="5E5E5E"/>
                  </a:solidFill>
                  <a:latin typeface="Trebuchet MS"/>
                  <a:ea typeface="Trebuchet MS"/>
                  <a:cs typeface="Trebuchet MS"/>
                  <a:sym typeface="Trebuchet MS"/>
                </a:rPr>
                <a:t>Districts implement </a:t>
              </a:r>
              <a:endParaRPr>
                <a:solidFill>
                  <a:srgbClr val="5E5E5E"/>
                </a:solidFill>
                <a:latin typeface="Trebuchet MS"/>
                <a:ea typeface="Trebuchet MS"/>
                <a:cs typeface="Trebuchet MS"/>
                <a:sym typeface="Trebuchet MS"/>
              </a:endParaRPr>
            </a:p>
            <a:p>
              <a:pPr indent="0" lvl="0" marL="0" rtl="0" algn="ctr">
                <a:lnSpc>
                  <a:spcPct val="115000"/>
                </a:lnSpc>
                <a:spcBef>
                  <a:spcPts val="0"/>
                </a:spcBef>
                <a:spcAft>
                  <a:spcPts val="1600"/>
                </a:spcAft>
                <a:buNone/>
              </a:pPr>
              <a:r>
                <a:rPr lang="en-US">
                  <a:solidFill>
                    <a:srgbClr val="5E5E5E"/>
                  </a:solidFill>
                  <a:latin typeface="Trebuchet MS"/>
                  <a:ea typeface="Trebuchet MS"/>
                  <a:cs typeface="Trebuchet MS"/>
                  <a:sym typeface="Trebuchet MS"/>
                </a:rPr>
                <a:t>2020 CAS</a:t>
              </a:r>
              <a:endParaRPr>
                <a:solidFill>
                  <a:srgbClr val="5E5E5E"/>
                </a:solidFill>
                <a:latin typeface="Trebuchet MS"/>
                <a:ea typeface="Trebuchet MS"/>
                <a:cs typeface="Trebuchet MS"/>
                <a:sym typeface="Trebuchet MS"/>
              </a:endParaRPr>
            </a:p>
          </p:txBody>
        </p:sp>
      </p:grpSp>
      <p:sp>
        <p:nvSpPr>
          <p:cNvPr id="237" name="Google Shape;237;p24"/>
          <p:cNvSpPr/>
          <p:nvPr/>
        </p:nvSpPr>
        <p:spPr>
          <a:xfrm flipH="1" rot="832683">
            <a:off x="1716240" y="3683307"/>
            <a:ext cx="1871121" cy="91782"/>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8" name="Google Shape;238;p24"/>
          <p:cNvGrpSpPr/>
          <p:nvPr/>
        </p:nvGrpSpPr>
        <p:grpSpPr>
          <a:xfrm>
            <a:off x="2329537" y="3785907"/>
            <a:ext cx="2712060" cy="2124652"/>
            <a:chOff x="2957537" y="2358439"/>
            <a:chExt cx="1712700" cy="1330402"/>
          </a:xfrm>
        </p:grpSpPr>
        <p:sp>
          <p:nvSpPr>
            <p:cNvPr id="239" name="Google Shape;239;p24"/>
            <p:cNvSpPr txBox="1"/>
            <p:nvPr/>
          </p:nvSpPr>
          <p:spPr>
            <a:xfrm>
              <a:off x="3407684" y="2652901"/>
              <a:ext cx="8124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a:solidFill>
                    <a:srgbClr val="701C7F"/>
                  </a:solidFill>
                  <a:latin typeface="Trebuchet MS"/>
                  <a:ea typeface="Trebuchet MS"/>
                  <a:cs typeface="Trebuchet MS"/>
                  <a:sym typeface="Trebuchet MS"/>
                </a:rPr>
                <a:t>2019 - 2020</a:t>
              </a:r>
              <a:endParaRPr b="1">
                <a:solidFill>
                  <a:srgbClr val="701C7F"/>
                </a:solidFill>
                <a:latin typeface="Trebuchet MS"/>
                <a:ea typeface="Trebuchet MS"/>
                <a:cs typeface="Trebuchet MS"/>
                <a:sym typeface="Trebuchet MS"/>
              </a:endParaRPr>
            </a:p>
          </p:txBody>
        </p:sp>
        <p:sp>
          <p:nvSpPr>
            <p:cNvPr id="240" name="Google Shape;240;p24"/>
            <p:cNvSpPr/>
            <p:nvPr/>
          </p:nvSpPr>
          <p:spPr>
            <a:xfrm rot="-1789476">
              <a:off x="3733661" y="2387713"/>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4"/>
            <p:cNvSpPr/>
            <p:nvPr/>
          </p:nvSpPr>
          <p:spPr>
            <a:xfrm>
              <a:off x="2957537" y="2985341"/>
              <a:ext cx="1712700" cy="703500"/>
            </a:xfrm>
            <a:prstGeom prst="roundRect">
              <a:avLst>
                <a:gd fmla="val 4485"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2" name="Google Shape;242;p24"/>
            <p:cNvSpPr/>
            <p:nvPr/>
          </p:nvSpPr>
          <p:spPr>
            <a:xfrm>
              <a:off x="3768887" y="2928894"/>
              <a:ext cx="90000" cy="67500"/>
            </a:xfrm>
            <a:prstGeom prst="triangle">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4"/>
          <p:cNvGrpSpPr/>
          <p:nvPr/>
        </p:nvGrpSpPr>
        <p:grpSpPr>
          <a:xfrm>
            <a:off x="255846" y="1433612"/>
            <a:ext cx="2718740" cy="2223362"/>
            <a:chOff x="1637475" y="1219942"/>
            <a:chExt cx="1712700" cy="1218080"/>
          </a:xfrm>
        </p:grpSpPr>
        <p:sp>
          <p:nvSpPr>
            <p:cNvPr id="244" name="Google Shape;244;p24"/>
            <p:cNvSpPr/>
            <p:nvPr/>
          </p:nvSpPr>
          <p:spPr>
            <a:xfrm>
              <a:off x="1637475" y="1219942"/>
              <a:ext cx="1712700" cy="703500"/>
            </a:xfrm>
            <a:prstGeom prst="roundRect">
              <a:avLst>
                <a:gd fmla="val 4485"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5" name="Google Shape;245;p24"/>
            <p:cNvSpPr txBox="1"/>
            <p:nvPr/>
          </p:nvSpPr>
          <p:spPr>
            <a:xfrm>
              <a:off x="2144544" y="1985297"/>
              <a:ext cx="696900" cy="2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a:solidFill>
                    <a:srgbClr val="701C7F"/>
                  </a:solidFill>
                  <a:latin typeface="Trebuchet MS"/>
                  <a:ea typeface="Trebuchet MS"/>
                  <a:cs typeface="Trebuchet MS"/>
                  <a:sym typeface="Trebuchet MS"/>
                </a:rPr>
                <a:t>2018-2019</a:t>
              </a:r>
              <a:endParaRPr b="1">
                <a:solidFill>
                  <a:srgbClr val="701C7F"/>
                </a:solidFill>
                <a:latin typeface="Trebuchet MS"/>
                <a:ea typeface="Trebuchet MS"/>
                <a:cs typeface="Trebuchet MS"/>
                <a:sym typeface="Trebuchet MS"/>
              </a:endParaRPr>
            </a:p>
          </p:txBody>
        </p:sp>
        <p:sp>
          <p:nvSpPr>
            <p:cNvPr id="246" name="Google Shape;246;p24"/>
            <p:cNvSpPr/>
            <p:nvPr/>
          </p:nvSpPr>
          <p:spPr>
            <a:xfrm rot="10800000">
              <a:off x="2448800" y="1919036"/>
              <a:ext cx="90000" cy="67500"/>
            </a:xfrm>
            <a:prstGeom prst="triangle">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4"/>
            <p:cNvSpPr/>
            <p:nvPr/>
          </p:nvSpPr>
          <p:spPr>
            <a:xfrm rot="-1789476">
              <a:off x="2412765" y="2248297"/>
              <a:ext cx="160451" cy="160451"/>
            </a:xfrm>
            <a:prstGeom prst="ellipse">
              <a:avLst/>
            </a:prstGeom>
            <a:solidFill>
              <a:srgbClr val="FFFFFF"/>
            </a:solidFill>
            <a:ln cap="flat" cmpd="sng" w="38100">
              <a:solidFill>
                <a:srgbClr val="701C7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8" name="Google Shape;248;p24"/>
          <p:cNvSpPr txBox="1"/>
          <p:nvPr/>
        </p:nvSpPr>
        <p:spPr>
          <a:xfrm>
            <a:off x="301938" y="1507625"/>
            <a:ext cx="2543700" cy="116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a:solidFill>
                  <a:srgbClr val="FFFFFF"/>
                </a:solidFill>
                <a:latin typeface="Trebuchet MS"/>
                <a:ea typeface="Trebuchet MS"/>
                <a:cs typeface="Trebuchet MS"/>
                <a:sym typeface="Trebuchet MS"/>
              </a:rPr>
              <a:t>District Transition:              1.  review and revise local standards ; 2. revise local curriculum</a:t>
            </a:r>
            <a:endParaRPr>
              <a:solidFill>
                <a:srgbClr val="FFFFFF"/>
              </a:solidFill>
              <a:latin typeface="Trebuchet MS"/>
              <a:ea typeface="Trebuchet MS"/>
              <a:cs typeface="Trebuchet MS"/>
              <a:sym typeface="Trebuchet MS"/>
            </a:endParaRPr>
          </a:p>
        </p:txBody>
      </p:sp>
      <p:sp>
        <p:nvSpPr>
          <p:cNvPr id="249" name="Google Shape;249;p24"/>
          <p:cNvSpPr/>
          <p:nvPr/>
        </p:nvSpPr>
        <p:spPr>
          <a:xfrm flipH="1" rot="-781139">
            <a:off x="-60860" y="3636457"/>
            <a:ext cx="1586069" cy="94987"/>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4"/>
          <p:cNvSpPr/>
          <p:nvPr/>
        </p:nvSpPr>
        <p:spPr>
          <a:xfrm rot="-1966745">
            <a:off x="5138020" y="3645433"/>
            <a:ext cx="235500" cy="249553"/>
          </a:xfrm>
          <a:prstGeom prst="ellipse">
            <a:avLst/>
          </a:prstGeom>
          <a:solidFill>
            <a:srgbClr val="FFFFFF"/>
          </a:solid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4"/>
          <p:cNvSpPr txBox="1"/>
          <p:nvPr/>
        </p:nvSpPr>
        <p:spPr>
          <a:xfrm>
            <a:off x="2413700" y="4790375"/>
            <a:ext cx="2543700" cy="1160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US">
                <a:solidFill>
                  <a:srgbClr val="FFFFFF"/>
                </a:solidFill>
                <a:latin typeface="Trebuchet MS"/>
                <a:ea typeface="Trebuchet MS"/>
                <a:cs typeface="Trebuchet MS"/>
                <a:sym typeface="Trebuchet MS"/>
              </a:rPr>
              <a:t>District Transition:              1.  review and revise local standards ; 2. revise local curriculum</a:t>
            </a:r>
            <a:endParaRPr>
              <a:solidFill>
                <a:srgbClr val="FFFFFF"/>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25"/>
          <p:cNvSpPr txBox="1"/>
          <p:nvPr>
            <p:ph type="title"/>
          </p:nvPr>
        </p:nvSpPr>
        <p:spPr>
          <a:xfrm>
            <a:off x="1490475" y="353150"/>
            <a:ext cx="7653600" cy="7101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000"/>
              <a:buFont typeface="Arial"/>
              <a:buNone/>
            </a:pPr>
            <a:r>
              <a:rPr lang="en-US" sz="4000">
                <a:latin typeface="Trebuchet MS"/>
                <a:ea typeface="Trebuchet MS"/>
                <a:cs typeface="Trebuchet MS"/>
                <a:sym typeface="Trebuchet MS"/>
              </a:rPr>
              <a:t>Before leaving, are there any...</a:t>
            </a:r>
            <a:endParaRPr i="0" sz="4000" u="none" cap="none" strike="noStrike">
              <a:solidFill>
                <a:srgbClr val="000000"/>
              </a:solidFill>
              <a:latin typeface="Trebuchet MS"/>
              <a:ea typeface="Trebuchet MS"/>
              <a:cs typeface="Trebuchet MS"/>
              <a:sym typeface="Trebuchet MS"/>
            </a:endParaRPr>
          </a:p>
        </p:txBody>
      </p:sp>
      <p:grpSp>
        <p:nvGrpSpPr>
          <p:cNvPr id="257" name="Google Shape;257;p25"/>
          <p:cNvGrpSpPr/>
          <p:nvPr/>
        </p:nvGrpSpPr>
        <p:grpSpPr>
          <a:xfrm>
            <a:off x="0" y="0"/>
            <a:ext cx="1433700" cy="1433700"/>
            <a:chOff x="87840" y="134578"/>
            <a:chExt cx="1433700" cy="1433700"/>
          </a:xfrm>
        </p:grpSpPr>
        <p:sp>
          <p:nvSpPr>
            <p:cNvPr id="258" name="Google Shape;258;p2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259" name="Google Shape;259;p2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260" name="Google Shape;260;p25"/>
          <p:cNvPicPr preferRelativeResize="0"/>
          <p:nvPr/>
        </p:nvPicPr>
        <p:blipFill>
          <a:blip r:embed="rId4">
            <a:alphaModFix/>
          </a:blip>
          <a:stretch>
            <a:fillRect/>
          </a:stretch>
        </p:blipFill>
        <p:spPr>
          <a:xfrm>
            <a:off x="2135750" y="1385225"/>
            <a:ext cx="3946550" cy="3946550"/>
          </a:xfrm>
          <a:prstGeom prst="rect">
            <a:avLst/>
          </a:prstGeom>
          <a:noFill/>
          <a:ln>
            <a:noFill/>
          </a:ln>
        </p:spPr>
      </p:pic>
      <p:sp>
        <p:nvSpPr>
          <p:cNvPr id="261" name="Google Shape;261;p25"/>
          <p:cNvSpPr txBox="1"/>
          <p:nvPr/>
        </p:nvSpPr>
        <p:spPr>
          <a:xfrm>
            <a:off x="819750" y="5423625"/>
            <a:ext cx="7504500" cy="91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Please contact your Content Specialist in the Office of Standards and Instructional Support for additional information. Refer to the Standards Implementation guide for contact information.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5"/>
          <p:cNvSpPr txBox="1"/>
          <p:nvPr>
            <p:ph type="title"/>
          </p:nvPr>
        </p:nvSpPr>
        <p:spPr>
          <a:xfrm>
            <a:off x="1576224" y="361800"/>
            <a:ext cx="65664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Goals &amp; Objectives</a:t>
            </a:r>
            <a:endParaRPr sz="3600">
              <a:latin typeface="Trebuchet MS"/>
              <a:ea typeface="Trebuchet MS"/>
              <a:cs typeface="Trebuchet MS"/>
              <a:sym typeface="Trebuchet MS"/>
            </a:endParaRPr>
          </a:p>
        </p:txBody>
      </p:sp>
      <p:sp>
        <p:nvSpPr>
          <p:cNvPr id="88" name="Google Shape;88;p15"/>
          <p:cNvSpPr txBox="1"/>
          <p:nvPr>
            <p:ph idx="1" type="body"/>
          </p:nvPr>
        </p:nvSpPr>
        <p:spPr>
          <a:xfrm>
            <a:off x="3926750" y="1463050"/>
            <a:ext cx="4588800" cy="4351200"/>
          </a:xfrm>
          <a:prstGeom prst="rect">
            <a:avLst/>
          </a:prstGeom>
        </p:spPr>
        <p:txBody>
          <a:bodyPr anchorCtr="0" anchor="t" bIns="0" lIns="0" spcFirstLastPara="1" rIns="0" wrap="square" tIns="0">
            <a:noAutofit/>
          </a:bodyPr>
          <a:lstStyle/>
          <a:p>
            <a:pPr indent="-342900" lvl="0" marL="457200" rtl="0" algn="l">
              <a:lnSpc>
                <a:spcPct val="115000"/>
              </a:lnSpc>
              <a:spcBef>
                <a:spcPts val="1000"/>
              </a:spcBef>
              <a:spcAft>
                <a:spcPts val="0"/>
              </a:spcAft>
              <a:buClr>
                <a:srgbClr val="595959"/>
              </a:buClr>
              <a:buSzPts val="1800"/>
              <a:buChar char="●"/>
            </a:pPr>
            <a:r>
              <a:rPr lang="en-US">
                <a:solidFill>
                  <a:srgbClr val="595959"/>
                </a:solidFill>
              </a:rPr>
              <a:t>Provide an overview of the standards review and revision process</a:t>
            </a:r>
            <a:endParaRPr>
              <a:solidFill>
                <a:srgbClr val="595959"/>
              </a:solidFill>
            </a:endParaRPr>
          </a:p>
          <a:p>
            <a:pPr indent="-342900" lvl="0" marL="457200" rtl="0" algn="l">
              <a:lnSpc>
                <a:spcPct val="115000"/>
              </a:lnSpc>
              <a:spcBef>
                <a:spcPts val="0"/>
              </a:spcBef>
              <a:spcAft>
                <a:spcPts val="0"/>
              </a:spcAft>
              <a:buClr>
                <a:srgbClr val="595959"/>
              </a:buClr>
              <a:buSzPts val="1800"/>
              <a:buChar char="●"/>
            </a:pPr>
            <a:r>
              <a:rPr lang="en-US">
                <a:solidFill>
                  <a:srgbClr val="595959"/>
                </a:solidFill>
              </a:rPr>
              <a:t>Review the high level plan for implementation support</a:t>
            </a:r>
            <a:endParaRPr>
              <a:solidFill>
                <a:srgbClr val="595959"/>
              </a:solidFill>
            </a:endParaRPr>
          </a:p>
          <a:p>
            <a:pPr indent="0" lvl="0" marL="0" rtl="0" algn="l">
              <a:lnSpc>
                <a:spcPct val="115000"/>
              </a:lnSpc>
              <a:spcBef>
                <a:spcPts val="1000"/>
              </a:spcBef>
              <a:spcAft>
                <a:spcPts val="0"/>
              </a:spcAft>
              <a:buClr>
                <a:schemeClr val="dk1"/>
              </a:buClr>
              <a:buSzPts val="1100"/>
              <a:buFont typeface="Arial"/>
              <a:buNone/>
            </a:pPr>
            <a:r>
              <a:t/>
            </a:r>
            <a:endParaRPr>
              <a:solidFill>
                <a:schemeClr val="dk1"/>
              </a:solidFill>
            </a:endParaRPr>
          </a:p>
          <a:p>
            <a:pPr indent="0" lvl="0" marL="0" rtl="0" algn="l">
              <a:spcBef>
                <a:spcPts val="1000"/>
              </a:spcBef>
              <a:spcAft>
                <a:spcPts val="0"/>
              </a:spcAft>
              <a:buNone/>
            </a:pPr>
            <a:r>
              <a:t/>
            </a:r>
            <a:endParaRPr/>
          </a:p>
        </p:txBody>
      </p:sp>
      <p:grpSp>
        <p:nvGrpSpPr>
          <p:cNvPr id="89" name="Google Shape;89;p15"/>
          <p:cNvGrpSpPr/>
          <p:nvPr/>
        </p:nvGrpSpPr>
        <p:grpSpPr>
          <a:xfrm>
            <a:off x="-5" y="0"/>
            <a:ext cx="1433700" cy="1433700"/>
            <a:chOff x="87840" y="134578"/>
            <a:chExt cx="1433700" cy="1433700"/>
          </a:xfrm>
        </p:grpSpPr>
        <p:sp>
          <p:nvSpPr>
            <p:cNvPr id="90" name="Google Shape;90;p15"/>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91" name="Google Shape;91;p15"/>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92" name="Google Shape;92;p15"/>
          <p:cNvPicPr preferRelativeResize="0"/>
          <p:nvPr/>
        </p:nvPicPr>
        <p:blipFill>
          <a:blip r:embed="rId4">
            <a:alphaModFix/>
          </a:blip>
          <a:stretch>
            <a:fillRect/>
          </a:stretch>
        </p:blipFill>
        <p:spPr>
          <a:xfrm>
            <a:off x="357525" y="2021825"/>
            <a:ext cx="3233652" cy="32336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Google Shape;97;p16"/>
          <p:cNvSpPr txBox="1"/>
          <p:nvPr>
            <p:ph type="title"/>
          </p:nvPr>
        </p:nvSpPr>
        <p:spPr>
          <a:xfrm>
            <a:off x="1617075" y="321050"/>
            <a:ext cx="7020300" cy="7101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Trebuchet MS"/>
                <a:ea typeface="Trebuchet MS"/>
                <a:cs typeface="Trebuchet MS"/>
                <a:sym typeface="Trebuchet MS"/>
              </a:rPr>
              <a:t>History of CAP4K &amp; the CAS</a:t>
            </a:r>
            <a:endParaRPr i="0" sz="3600" u="none" cap="none" strike="noStrike">
              <a:solidFill>
                <a:srgbClr val="000000"/>
              </a:solidFill>
              <a:latin typeface="Trebuchet MS"/>
              <a:ea typeface="Trebuchet MS"/>
              <a:cs typeface="Trebuchet MS"/>
              <a:sym typeface="Trebuchet MS"/>
            </a:endParaRPr>
          </a:p>
        </p:txBody>
      </p:sp>
      <p:sp>
        <p:nvSpPr>
          <p:cNvPr id="98" name="Google Shape;98;p16"/>
          <p:cNvSpPr txBox="1"/>
          <p:nvPr>
            <p:ph idx="1" type="body"/>
          </p:nvPr>
        </p:nvSpPr>
        <p:spPr>
          <a:xfrm>
            <a:off x="506850" y="1433600"/>
            <a:ext cx="8130300" cy="5257200"/>
          </a:xfrm>
          <a:prstGeom prst="rect">
            <a:avLst/>
          </a:prstGeom>
          <a:noFill/>
          <a:ln>
            <a:noFill/>
          </a:ln>
        </p:spPr>
        <p:txBody>
          <a:bodyPr anchorCtr="0" anchor="t" bIns="0" lIns="0" spcFirstLastPara="1" rIns="0" wrap="square" tIns="0">
            <a:noAutofit/>
          </a:bodyPr>
          <a:lstStyle/>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2008: </a:t>
            </a:r>
            <a:r>
              <a:rPr lang="en-US" sz="2200">
                <a:solidFill>
                  <a:srgbClr val="5C6670"/>
                </a:solidFill>
                <a:latin typeface="Calibri"/>
                <a:ea typeface="Calibri"/>
                <a:cs typeface="Calibri"/>
                <a:sym typeface="Calibri"/>
              </a:rPr>
              <a:t>CAP4K passes; school readiness and postsecondary workforce readiness defined by the State Board of Education</a:t>
            </a:r>
            <a:endParaRPr sz="2200">
              <a:solidFill>
                <a:srgbClr val="5C6670"/>
              </a:solidFill>
              <a:latin typeface="Calibri"/>
              <a:ea typeface="Calibri"/>
              <a:cs typeface="Calibri"/>
              <a:sym typeface="Calibri"/>
            </a:endParaRPr>
          </a:p>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2009:  </a:t>
            </a:r>
            <a:r>
              <a:rPr lang="en-US" sz="2200">
                <a:solidFill>
                  <a:srgbClr val="5C6670"/>
                </a:solidFill>
                <a:latin typeface="Calibri"/>
                <a:ea typeface="Calibri"/>
                <a:cs typeface="Calibri"/>
                <a:sym typeface="Calibri"/>
              </a:rPr>
              <a:t>Standards revision process conducted; new standards adopted in all ten content areas (called the Colorado Academic Standards)</a:t>
            </a:r>
            <a:endParaRPr sz="2200">
              <a:solidFill>
                <a:srgbClr val="5C6670"/>
              </a:solidFill>
              <a:latin typeface="Calibri"/>
              <a:ea typeface="Calibri"/>
              <a:cs typeface="Calibri"/>
              <a:sym typeface="Calibri"/>
            </a:endParaRPr>
          </a:p>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2010:  </a:t>
            </a:r>
            <a:r>
              <a:rPr lang="en-US" sz="2200">
                <a:solidFill>
                  <a:srgbClr val="5C6670"/>
                </a:solidFill>
                <a:latin typeface="Calibri"/>
                <a:ea typeface="Calibri"/>
                <a:cs typeface="Calibri"/>
                <a:sym typeface="Calibri"/>
              </a:rPr>
              <a:t>Standards in mathematics and English/language arts adopted; standards in these two content areas reissued</a:t>
            </a:r>
            <a:endParaRPr sz="2200">
              <a:solidFill>
                <a:srgbClr val="5C6670"/>
              </a:solidFill>
              <a:latin typeface="Calibri"/>
              <a:ea typeface="Calibri"/>
              <a:cs typeface="Calibri"/>
              <a:sym typeface="Calibri"/>
            </a:endParaRPr>
          </a:p>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2011-13:  </a:t>
            </a:r>
            <a:r>
              <a:rPr lang="en-US" sz="2200">
                <a:solidFill>
                  <a:srgbClr val="5C6670"/>
                </a:solidFill>
                <a:latin typeface="Calibri"/>
                <a:ea typeface="Calibri"/>
                <a:cs typeface="Calibri"/>
                <a:sym typeface="Calibri"/>
              </a:rPr>
              <a:t>Transition process to new standards and assessments</a:t>
            </a:r>
            <a:endParaRPr sz="2200">
              <a:solidFill>
                <a:srgbClr val="5C6670"/>
              </a:solidFill>
              <a:latin typeface="Calibri"/>
              <a:ea typeface="Calibri"/>
              <a:cs typeface="Calibri"/>
              <a:sym typeface="Calibri"/>
            </a:endParaRPr>
          </a:p>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2013-14:  </a:t>
            </a:r>
            <a:r>
              <a:rPr lang="en-US" sz="2200">
                <a:solidFill>
                  <a:srgbClr val="5C6670"/>
                </a:solidFill>
                <a:latin typeface="Calibri"/>
                <a:ea typeface="Calibri"/>
                <a:cs typeface="Calibri"/>
                <a:sym typeface="Calibri"/>
              </a:rPr>
              <a:t>Full implementation of standards and continued transition to new assessment system</a:t>
            </a:r>
            <a:endParaRPr sz="2200">
              <a:solidFill>
                <a:srgbClr val="5C6670"/>
              </a:solidFill>
              <a:latin typeface="Calibri"/>
              <a:ea typeface="Calibri"/>
              <a:cs typeface="Calibri"/>
              <a:sym typeface="Calibri"/>
            </a:endParaRPr>
          </a:p>
          <a:p>
            <a:pPr indent="-571500" lvl="0" marL="685800" rtl="0" algn="l">
              <a:lnSpc>
                <a:spcPct val="115000"/>
              </a:lnSpc>
              <a:spcBef>
                <a:spcPts val="500"/>
              </a:spcBef>
              <a:spcAft>
                <a:spcPts val="0"/>
              </a:spcAft>
              <a:buClr>
                <a:schemeClr val="dk1"/>
              </a:buClr>
              <a:buSzPts val="1100"/>
              <a:buFont typeface="Arial"/>
              <a:buNone/>
            </a:pPr>
            <a:r>
              <a:rPr lang="en-US">
                <a:solidFill>
                  <a:srgbClr val="488BC9"/>
                </a:solidFill>
                <a:latin typeface="Arial"/>
                <a:ea typeface="Arial"/>
                <a:cs typeface="Arial"/>
                <a:sym typeface="Arial"/>
              </a:rPr>
              <a:t>§</a:t>
            </a:r>
            <a:r>
              <a:rPr b="1" lang="en-US" sz="2200">
                <a:solidFill>
                  <a:srgbClr val="5C6670"/>
                </a:solidFill>
                <a:latin typeface="Calibri"/>
                <a:ea typeface="Calibri"/>
                <a:cs typeface="Calibri"/>
                <a:sym typeface="Calibri"/>
              </a:rPr>
              <a:t>July 1, 2018:  </a:t>
            </a:r>
            <a:r>
              <a:rPr lang="en-US" sz="2200">
                <a:solidFill>
                  <a:srgbClr val="5C6670"/>
                </a:solidFill>
                <a:latin typeface="Calibri"/>
                <a:ea typeface="Calibri"/>
                <a:cs typeface="Calibri"/>
                <a:sym typeface="Calibri"/>
              </a:rPr>
              <a:t>The first review and revision cycle for the Colorado Academic Standards is set to conclude (and every six years thereafter)</a:t>
            </a:r>
            <a:endParaRPr sz="2200">
              <a:solidFill>
                <a:srgbClr val="5C6670"/>
              </a:solidFill>
              <a:latin typeface="Calibri"/>
              <a:ea typeface="Calibri"/>
              <a:cs typeface="Calibri"/>
              <a:sym typeface="Calibri"/>
            </a:endParaRPr>
          </a:p>
          <a:p>
            <a:pPr indent="0" lvl="0" marL="0" marR="0" rtl="0" algn="l">
              <a:lnSpc>
                <a:spcPct val="100000"/>
              </a:lnSpc>
              <a:spcBef>
                <a:spcPts val="1000"/>
              </a:spcBef>
              <a:spcAft>
                <a:spcPts val="0"/>
              </a:spcAft>
              <a:buClr>
                <a:srgbClr val="5C6670"/>
              </a:buClr>
              <a:buSzPts val="2400"/>
              <a:buFont typeface="Arial"/>
              <a:buNone/>
            </a:pPr>
            <a:r>
              <a:t/>
            </a:r>
            <a:endParaRPr sz="3000">
              <a:solidFill>
                <a:srgbClr val="595959"/>
              </a:solidFill>
            </a:endParaRPr>
          </a:p>
        </p:txBody>
      </p:sp>
      <p:grpSp>
        <p:nvGrpSpPr>
          <p:cNvPr id="99" name="Google Shape;99;p16"/>
          <p:cNvGrpSpPr/>
          <p:nvPr/>
        </p:nvGrpSpPr>
        <p:grpSpPr>
          <a:xfrm>
            <a:off x="-5" y="0"/>
            <a:ext cx="1433609" cy="1433609"/>
            <a:chOff x="87840" y="134578"/>
            <a:chExt cx="1433609" cy="1433609"/>
          </a:xfrm>
        </p:grpSpPr>
        <p:sp>
          <p:nvSpPr>
            <p:cNvPr id="100" name="Google Shape;100;p16"/>
            <p:cNvSpPr/>
            <p:nvPr/>
          </p:nvSpPr>
          <p:spPr>
            <a:xfrm>
              <a:off x="87840" y="134578"/>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1" name="Google Shape;101;p16"/>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17"/>
          <p:cNvSpPr txBox="1"/>
          <p:nvPr>
            <p:ph type="title"/>
          </p:nvPr>
        </p:nvSpPr>
        <p:spPr>
          <a:xfrm>
            <a:off x="1539175" y="406975"/>
            <a:ext cx="7346700" cy="5637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Trebuchet MS"/>
                <a:ea typeface="Trebuchet MS"/>
                <a:cs typeface="Trebuchet MS"/>
                <a:sym typeface="Trebuchet MS"/>
              </a:rPr>
              <a:t>CAS Revision Process &amp; Timeline</a:t>
            </a:r>
            <a:endParaRPr i="0" sz="3200" u="none" cap="none" strike="noStrike">
              <a:solidFill>
                <a:srgbClr val="000000"/>
              </a:solidFill>
              <a:latin typeface="Trebuchet MS"/>
              <a:ea typeface="Trebuchet MS"/>
              <a:cs typeface="Trebuchet MS"/>
              <a:sym typeface="Trebuchet MS"/>
            </a:endParaRPr>
          </a:p>
        </p:txBody>
      </p:sp>
      <p:sp>
        <p:nvSpPr>
          <p:cNvPr id="107" name="Google Shape;107;p17"/>
          <p:cNvSpPr/>
          <p:nvPr/>
        </p:nvSpPr>
        <p:spPr>
          <a:xfrm>
            <a:off x="-5" y="-27975"/>
            <a:ext cx="1433609" cy="1433609"/>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8" name="Google Shape;108;p17"/>
          <p:cNvPicPr preferRelativeResize="0"/>
          <p:nvPr/>
        </p:nvPicPr>
        <p:blipFill rotWithShape="1">
          <a:blip r:embed="rId3">
            <a:alphaModFix/>
          </a:blip>
          <a:srcRect b="0" l="0" r="0" t="0"/>
          <a:stretch/>
        </p:blipFill>
        <p:spPr>
          <a:xfrm>
            <a:off x="30964" y="-27975"/>
            <a:ext cx="1371670" cy="1371670"/>
          </a:xfrm>
          <a:prstGeom prst="rect">
            <a:avLst/>
          </a:prstGeom>
          <a:noFill/>
          <a:ln>
            <a:noFill/>
          </a:ln>
        </p:spPr>
      </p:pic>
      <p:pic>
        <p:nvPicPr>
          <p:cNvPr id="109" name="Google Shape;109;p17"/>
          <p:cNvPicPr preferRelativeResize="0"/>
          <p:nvPr/>
        </p:nvPicPr>
        <p:blipFill/>
        <p:spPr>
          <a:xfrm>
            <a:off x="837925" y="1548825"/>
            <a:ext cx="7697679" cy="4640575"/>
          </a:xfrm>
          <a:prstGeom prst="rect">
            <a:avLst/>
          </a:prstGeom>
          <a:noFill/>
          <a:ln>
            <a:noFill/>
          </a:ln>
        </p:spPr>
      </p:pic>
      <p:sp>
        <p:nvSpPr>
          <p:cNvPr id="110" name="Google Shape;110;p17"/>
          <p:cNvSpPr/>
          <p:nvPr/>
        </p:nvSpPr>
        <p:spPr>
          <a:xfrm>
            <a:off x="2871600" y="2391925"/>
            <a:ext cx="5664000" cy="507000"/>
          </a:xfrm>
          <a:prstGeom prst="roundRect">
            <a:avLst>
              <a:gd fmla="val 16667" name="adj"/>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2017 - 2018</a:t>
            </a:r>
            <a:endParaRPr sz="1600">
              <a:solidFill>
                <a:srgbClr val="FFFFFF"/>
              </a:solidFill>
            </a:endParaRPr>
          </a:p>
        </p:txBody>
      </p:sp>
      <p:sp>
        <p:nvSpPr>
          <p:cNvPr id="111" name="Google Shape;111;p17"/>
          <p:cNvSpPr/>
          <p:nvPr/>
        </p:nvSpPr>
        <p:spPr>
          <a:xfrm>
            <a:off x="940325" y="2456450"/>
            <a:ext cx="1327500" cy="507000"/>
          </a:xfrm>
          <a:prstGeom prst="roundRect">
            <a:avLst>
              <a:gd fmla="val 16667" name="adj"/>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600">
                <a:solidFill>
                  <a:srgbClr val="FFFFFF"/>
                </a:solidFill>
              </a:rPr>
              <a:t>2016 - 2017</a:t>
            </a:r>
            <a:endParaRPr sz="1600">
              <a:solidFill>
                <a:srgbClr val="FFFFFF"/>
              </a:solidFill>
            </a:endParaRPr>
          </a:p>
        </p:txBody>
      </p:sp>
      <p:sp>
        <p:nvSpPr>
          <p:cNvPr id="112" name="Google Shape;112;p17"/>
          <p:cNvSpPr/>
          <p:nvPr/>
        </p:nvSpPr>
        <p:spPr>
          <a:xfrm>
            <a:off x="1018625" y="4774800"/>
            <a:ext cx="1170900" cy="1069200"/>
          </a:xfrm>
          <a:prstGeom prst="upArrow">
            <a:avLst>
              <a:gd fmla="val 50000" name="adj1"/>
              <a:gd fmla="val 50904"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latin typeface="Trebuchet MS"/>
                <a:ea typeface="Trebuchet MS"/>
                <a:cs typeface="Trebuchet MS"/>
                <a:sym typeface="Trebuchet MS"/>
              </a:rPr>
              <a:t>Public Input</a:t>
            </a:r>
            <a:endParaRPr b="1" sz="1100">
              <a:latin typeface="Trebuchet MS"/>
              <a:ea typeface="Trebuchet MS"/>
              <a:cs typeface="Trebuchet MS"/>
              <a:sym typeface="Trebuchet MS"/>
            </a:endParaRPr>
          </a:p>
        </p:txBody>
      </p:sp>
      <p:sp>
        <p:nvSpPr>
          <p:cNvPr id="113" name="Google Shape;113;p17"/>
          <p:cNvSpPr/>
          <p:nvPr/>
        </p:nvSpPr>
        <p:spPr>
          <a:xfrm>
            <a:off x="6231550" y="4774800"/>
            <a:ext cx="1170900" cy="1069200"/>
          </a:xfrm>
          <a:prstGeom prst="upArrow">
            <a:avLst>
              <a:gd fmla="val 50000" name="adj1"/>
              <a:gd fmla="val 50904" name="adj2"/>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100">
                <a:latin typeface="Trebuchet MS"/>
                <a:ea typeface="Trebuchet MS"/>
                <a:cs typeface="Trebuchet MS"/>
                <a:sym typeface="Trebuchet MS"/>
              </a:rPr>
              <a:t>Public Input</a:t>
            </a:r>
            <a:endParaRPr b="1" sz="110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1493249" y="361800"/>
            <a:ext cx="68613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Committee Selection</a:t>
            </a:r>
            <a:endParaRPr sz="3600">
              <a:latin typeface="Trebuchet MS"/>
              <a:ea typeface="Trebuchet MS"/>
              <a:cs typeface="Trebuchet MS"/>
              <a:sym typeface="Trebuchet MS"/>
            </a:endParaRPr>
          </a:p>
        </p:txBody>
      </p:sp>
      <p:sp>
        <p:nvSpPr>
          <p:cNvPr id="120" name="Google Shape;120;p18"/>
          <p:cNvSpPr txBox="1"/>
          <p:nvPr>
            <p:ph idx="1" type="body"/>
          </p:nvPr>
        </p:nvSpPr>
        <p:spPr>
          <a:xfrm>
            <a:off x="628650" y="1463040"/>
            <a:ext cx="7886700" cy="4351200"/>
          </a:xfrm>
          <a:prstGeom prst="rect">
            <a:avLst/>
          </a:prstGeom>
        </p:spPr>
        <p:txBody>
          <a:bodyPr anchorCtr="0" anchor="t" bIns="0" lIns="0" spcFirstLastPara="1" rIns="0" wrap="square" tIns="0">
            <a:noAutofit/>
          </a:bodyPr>
          <a:lstStyle/>
          <a:p>
            <a:pPr indent="-342900" lvl="0" marL="457200" rtl="0" algn="l">
              <a:lnSpc>
                <a:spcPct val="115000"/>
              </a:lnSpc>
              <a:spcBef>
                <a:spcPts val="600"/>
              </a:spcBef>
              <a:spcAft>
                <a:spcPts val="0"/>
              </a:spcAft>
              <a:buClr>
                <a:srgbClr val="595959"/>
              </a:buClr>
              <a:buSzPts val="1800"/>
              <a:buFont typeface="Trebuchet MS"/>
              <a:buChar char="●"/>
            </a:pPr>
            <a:r>
              <a:rPr lang="en-US">
                <a:solidFill>
                  <a:srgbClr val="595959"/>
                </a:solidFill>
              </a:rPr>
              <a:t>Applications were considered using a blind-review process considering only the applicants’ qualifications.</a:t>
            </a:r>
            <a:endParaRPr>
              <a:solidFill>
                <a:srgbClr val="595959"/>
              </a:solidFill>
            </a:endParaRPr>
          </a:p>
          <a:p>
            <a:pPr indent="-342900" lvl="0" marL="457200" rtl="0" algn="l">
              <a:lnSpc>
                <a:spcPct val="115000"/>
              </a:lnSpc>
              <a:spcBef>
                <a:spcPts val="0"/>
              </a:spcBef>
              <a:spcAft>
                <a:spcPts val="0"/>
              </a:spcAft>
              <a:buClr>
                <a:srgbClr val="595959"/>
              </a:buClr>
              <a:buSzPts val="1800"/>
              <a:buFont typeface="Trebuchet MS"/>
              <a:buChar char="●"/>
            </a:pPr>
            <a:r>
              <a:rPr lang="en-US">
                <a:solidFill>
                  <a:srgbClr val="595959"/>
                </a:solidFill>
              </a:rPr>
              <a:t>Committees included educators (across all grade bands P – 12), business leaders, representatives from higher education, and parents/community members.</a:t>
            </a:r>
            <a:endParaRPr>
              <a:solidFill>
                <a:srgbClr val="595959"/>
              </a:solidFill>
            </a:endParaRPr>
          </a:p>
          <a:p>
            <a:pPr indent="-342900" lvl="0" marL="457200" rtl="0" algn="l">
              <a:lnSpc>
                <a:spcPct val="115000"/>
              </a:lnSpc>
              <a:spcBef>
                <a:spcPts val="0"/>
              </a:spcBef>
              <a:spcAft>
                <a:spcPts val="0"/>
              </a:spcAft>
              <a:buClr>
                <a:srgbClr val="595959"/>
              </a:buClr>
              <a:buSzPts val="1800"/>
              <a:buFont typeface="Trebuchet MS"/>
              <a:buChar char="●"/>
            </a:pPr>
            <a:r>
              <a:rPr lang="en-US">
                <a:solidFill>
                  <a:srgbClr val="595959"/>
                </a:solidFill>
              </a:rPr>
              <a:t>Consideration was given to applicants representing different geographic regions and student populations (i.e., gifted and talented, students with disabilities, English Learners).</a:t>
            </a:r>
            <a:endParaRPr>
              <a:solidFill>
                <a:srgbClr val="595959"/>
              </a:solidFill>
            </a:endParaRPr>
          </a:p>
          <a:p>
            <a:pPr indent="0" lvl="0" marL="0" rtl="0" algn="l">
              <a:spcBef>
                <a:spcPts val="1000"/>
              </a:spcBef>
              <a:spcAft>
                <a:spcPts val="0"/>
              </a:spcAft>
              <a:buNone/>
            </a:pPr>
            <a:r>
              <a:t/>
            </a:r>
            <a:endParaRPr/>
          </a:p>
        </p:txBody>
      </p:sp>
      <p:grpSp>
        <p:nvGrpSpPr>
          <p:cNvPr id="121" name="Google Shape;121;p18"/>
          <p:cNvGrpSpPr/>
          <p:nvPr/>
        </p:nvGrpSpPr>
        <p:grpSpPr>
          <a:xfrm>
            <a:off x="-5" y="0"/>
            <a:ext cx="1433700" cy="1433700"/>
            <a:chOff x="87840" y="134578"/>
            <a:chExt cx="1433700" cy="1433700"/>
          </a:xfrm>
        </p:grpSpPr>
        <p:sp>
          <p:nvSpPr>
            <p:cNvPr id="122" name="Google Shape;122;p18"/>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23" name="Google Shape;123;p18"/>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9"/>
          <p:cNvSpPr txBox="1"/>
          <p:nvPr>
            <p:ph type="title"/>
          </p:nvPr>
        </p:nvSpPr>
        <p:spPr>
          <a:xfrm>
            <a:off x="1468575" y="237450"/>
            <a:ext cx="6676800" cy="710100"/>
          </a:xfrm>
          <a:prstGeom prst="rect">
            <a:avLst/>
          </a:prstGeom>
        </p:spPr>
        <p:txBody>
          <a:bodyPr anchorCtr="0" anchor="t" bIns="0" lIns="0" spcFirstLastPara="1" rIns="0" wrap="square" tIns="0">
            <a:noAutofit/>
          </a:bodyPr>
          <a:lstStyle/>
          <a:p>
            <a:pPr indent="0" lvl="0" marL="0" rtl="0" algn="l">
              <a:spcBef>
                <a:spcPts val="0"/>
              </a:spcBef>
              <a:spcAft>
                <a:spcPts val="0"/>
              </a:spcAft>
              <a:buClr>
                <a:schemeClr val="dk1"/>
              </a:buClr>
              <a:buSzPts val="1100"/>
              <a:buFont typeface="Arial"/>
              <a:buNone/>
            </a:pPr>
            <a:r>
              <a:rPr lang="en-US" sz="3000">
                <a:solidFill>
                  <a:schemeClr val="dk1"/>
                </a:solidFill>
                <a:latin typeface="Trebuchet MS"/>
                <a:ea typeface="Trebuchet MS"/>
                <a:cs typeface="Trebuchet MS"/>
                <a:sym typeface="Trebuchet MS"/>
              </a:rPr>
              <a:t>Standards Review and Revision:</a:t>
            </a:r>
            <a:endParaRPr sz="3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US" sz="3000">
                <a:solidFill>
                  <a:schemeClr val="dk1"/>
                </a:solidFill>
                <a:latin typeface="Trebuchet MS"/>
                <a:ea typeface="Trebuchet MS"/>
                <a:cs typeface="Trebuchet MS"/>
                <a:sym typeface="Trebuchet MS"/>
              </a:rPr>
              <a:t>Roles and Responsibilities</a:t>
            </a:r>
            <a:endParaRPr sz="3000">
              <a:latin typeface="Trebuchet MS"/>
              <a:ea typeface="Trebuchet MS"/>
              <a:cs typeface="Trebuchet MS"/>
              <a:sym typeface="Trebuchet MS"/>
            </a:endParaRPr>
          </a:p>
        </p:txBody>
      </p:sp>
      <p:grpSp>
        <p:nvGrpSpPr>
          <p:cNvPr id="130" name="Google Shape;130;p19"/>
          <p:cNvGrpSpPr/>
          <p:nvPr/>
        </p:nvGrpSpPr>
        <p:grpSpPr>
          <a:xfrm>
            <a:off x="-5" y="0"/>
            <a:ext cx="1433700" cy="1433700"/>
            <a:chOff x="87840" y="134578"/>
            <a:chExt cx="1433700" cy="1433700"/>
          </a:xfrm>
        </p:grpSpPr>
        <p:sp>
          <p:nvSpPr>
            <p:cNvPr id="131" name="Google Shape;131;p19"/>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32" name="Google Shape;132;p19"/>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33" name="Google Shape;133;p19"/>
          <p:cNvPicPr preferRelativeResize="0"/>
          <p:nvPr/>
        </p:nvPicPr>
        <p:blipFill>
          <a:blip r:embed="rId4">
            <a:alphaModFix/>
          </a:blip>
          <a:stretch>
            <a:fillRect/>
          </a:stretch>
        </p:blipFill>
        <p:spPr>
          <a:xfrm>
            <a:off x="314725" y="1433700"/>
            <a:ext cx="8044724" cy="480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1470575" y="361800"/>
            <a:ext cx="74706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Committee Decision Making Process</a:t>
            </a:r>
            <a:endParaRPr sz="3600">
              <a:latin typeface="Trebuchet MS"/>
              <a:ea typeface="Trebuchet MS"/>
              <a:cs typeface="Trebuchet MS"/>
              <a:sym typeface="Trebuchet MS"/>
            </a:endParaRPr>
          </a:p>
        </p:txBody>
      </p:sp>
      <p:sp>
        <p:nvSpPr>
          <p:cNvPr id="140" name="Google Shape;140;p20"/>
          <p:cNvSpPr txBox="1"/>
          <p:nvPr>
            <p:ph idx="1" type="body"/>
          </p:nvPr>
        </p:nvSpPr>
        <p:spPr>
          <a:xfrm>
            <a:off x="628650" y="1463040"/>
            <a:ext cx="7886700" cy="4351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en-US" sz="2200">
                <a:solidFill>
                  <a:srgbClr val="595959"/>
                </a:solidFill>
              </a:rPr>
              <a:t>The committees considered the following factors as they proposed revisions to the standards:</a:t>
            </a:r>
            <a:endParaRPr sz="2200">
              <a:solidFill>
                <a:srgbClr val="595959"/>
              </a:solidFill>
            </a:endParaRPr>
          </a:p>
          <a:p>
            <a:pPr indent="-355600" lvl="0" marL="457200" rtl="0" algn="l">
              <a:lnSpc>
                <a:spcPct val="115000"/>
              </a:lnSpc>
              <a:spcBef>
                <a:spcPts val="0"/>
              </a:spcBef>
              <a:spcAft>
                <a:spcPts val="0"/>
              </a:spcAft>
              <a:buClr>
                <a:srgbClr val="595959"/>
              </a:buClr>
              <a:buSzPts val="2000"/>
              <a:buChar char="●"/>
            </a:pPr>
            <a:r>
              <a:rPr lang="en-US" sz="2000">
                <a:solidFill>
                  <a:srgbClr val="595959"/>
                </a:solidFill>
              </a:rPr>
              <a:t>How high is the demand for change (i.e., number of stakeholders, variety of stakeholders, number of sources)?</a:t>
            </a:r>
            <a:endParaRPr sz="2000">
              <a:solidFill>
                <a:srgbClr val="595959"/>
              </a:solidFill>
            </a:endParaRPr>
          </a:p>
          <a:p>
            <a:pPr indent="-355600" lvl="0" marL="457200" rtl="0" algn="l">
              <a:lnSpc>
                <a:spcPct val="115000"/>
              </a:lnSpc>
              <a:spcBef>
                <a:spcPts val="0"/>
              </a:spcBef>
              <a:spcAft>
                <a:spcPts val="0"/>
              </a:spcAft>
              <a:buClr>
                <a:srgbClr val="595959"/>
              </a:buClr>
              <a:buSzPts val="2000"/>
              <a:buChar char="●"/>
            </a:pPr>
            <a:r>
              <a:rPr lang="en-US" sz="2000">
                <a:solidFill>
                  <a:srgbClr val="595959"/>
                </a:solidFill>
              </a:rPr>
              <a:t>What is the scope of the proposed change (i.e., one grade level, many grade levels, many subject areas)?</a:t>
            </a:r>
            <a:endParaRPr sz="2000">
              <a:solidFill>
                <a:srgbClr val="595959"/>
              </a:solidFill>
            </a:endParaRPr>
          </a:p>
          <a:p>
            <a:pPr indent="-355600" lvl="0" marL="457200" rtl="0" algn="l">
              <a:lnSpc>
                <a:spcPct val="115000"/>
              </a:lnSpc>
              <a:spcBef>
                <a:spcPts val="0"/>
              </a:spcBef>
              <a:spcAft>
                <a:spcPts val="0"/>
              </a:spcAft>
              <a:buClr>
                <a:srgbClr val="595959"/>
              </a:buClr>
              <a:buSzPts val="2000"/>
              <a:buChar char="●"/>
            </a:pPr>
            <a:r>
              <a:rPr lang="en-US" sz="2000">
                <a:solidFill>
                  <a:srgbClr val="595959"/>
                </a:solidFill>
              </a:rPr>
              <a:t>What would be the effect (positive or negative) on classroom teaching and student learning?</a:t>
            </a:r>
            <a:endParaRPr sz="2000">
              <a:solidFill>
                <a:srgbClr val="595959"/>
              </a:solidFill>
            </a:endParaRPr>
          </a:p>
          <a:p>
            <a:pPr indent="-355600" lvl="0" marL="457200" rtl="0" algn="l">
              <a:lnSpc>
                <a:spcPct val="115000"/>
              </a:lnSpc>
              <a:spcBef>
                <a:spcPts val="0"/>
              </a:spcBef>
              <a:spcAft>
                <a:spcPts val="0"/>
              </a:spcAft>
              <a:buClr>
                <a:srgbClr val="595959"/>
              </a:buClr>
              <a:buSzPts val="2000"/>
              <a:buChar char="●"/>
            </a:pPr>
            <a:r>
              <a:rPr lang="en-US" sz="2000">
                <a:solidFill>
                  <a:srgbClr val="595959"/>
                </a:solidFill>
              </a:rPr>
              <a:t>What might be the potential cost (i.e., financial, staff time and training)?</a:t>
            </a:r>
            <a:endParaRPr sz="2000">
              <a:solidFill>
                <a:srgbClr val="595959"/>
              </a:solidFill>
            </a:endParaRPr>
          </a:p>
          <a:p>
            <a:pPr indent="-355600" lvl="0" marL="457200" rtl="0" algn="l">
              <a:lnSpc>
                <a:spcPct val="115000"/>
              </a:lnSpc>
              <a:spcBef>
                <a:spcPts val="0"/>
              </a:spcBef>
              <a:spcAft>
                <a:spcPts val="0"/>
              </a:spcAft>
              <a:buClr>
                <a:srgbClr val="595959"/>
              </a:buClr>
              <a:buSzPts val="2000"/>
              <a:buChar char="●"/>
            </a:pPr>
            <a:r>
              <a:rPr b="1" lang="en-US" sz="2000" u="sng">
                <a:solidFill>
                  <a:srgbClr val="595959"/>
                </a:solidFill>
              </a:rPr>
              <a:t>Do the benefits of a proposed change outweigh the costs?</a:t>
            </a:r>
            <a:endParaRPr b="1" sz="2000" u="sng">
              <a:solidFill>
                <a:srgbClr val="595959"/>
              </a:solidFill>
            </a:endParaRPr>
          </a:p>
          <a:p>
            <a:pPr indent="0" lvl="0" marL="0" rtl="0" algn="l">
              <a:spcBef>
                <a:spcPts val="1000"/>
              </a:spcBef>
              <a:spcAft>
                <a:spcPts val="0"/>
              </a:spcAft>
              <a:buNone/>
            </a:pPr>
            <a:r>
              <a:t/>
            </a:r>
            <a:endParaRPr/>
          </a:p>
        </p:txBody>
      </p:sp>
      <p:grpSp>
        <p:nvGrpSpPr>
          <p:cNvPr id="141" name="Google Shape;141;p20"/>
          <p:cNvGrpSpPr/>
          <p:nvPr/>
        </p:nvGrpSpPr>
        <p:grpSpPr>
          <a:xfrm>
            <a:off x="-5" y="0"/>
            <a:ext cx="1433700" cy="1433700"/>
            <a:chOff x="87840" y="134578"/>
            <a:chExt cx="1433700" cy="1433700"/>
          </a:xfrm>
        </p:grpSpPr>
        <p:sp>
          <p:nvSpPr>
            <p:cNvPr id="142" name="Google Shape;142;p20"/>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43" name="Google Shape;143;p20"/>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1"/>
          <p:cNvSpPr txBox="1"/>
          <p:nvPr>
            <p:ph type="title"/>
          </p:nvPr>
        </p:nvSpPr>
        <p:spPr>
          <a:xfrm>
            <a:off x="1484050" y="93575"/>
            <a:ext cx="6861300" cy="1080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Guiding Principles for the Review and Revision</a:t>
            </a:r>
            <a:endParaRPr sz="3600">
              <a:latin typeface="Trebuchet MS"/>
              <a:ea typeface="Trebuchet MS"/>
              <a:cs typeface="Trebuchet MS"/>
              <a:sym typeface="Trebuchet MS"/>
            </a:endParaRPr>
          </a:p>
        </p:txBody>
      </p:sp>
      <p:sp>
        <p:nvSpPr>
          <p:cNvPr id="150" name="Google Shape;150;p21"/>
          <p:cNvSpPr txBox="1"/>
          <p:nvPr>
            <p:ph idx="1" type="body"/>
          </p:nvPr>
        </p:nvSpPr>
        <p:spPr>
          <a:xfrm>
            <a:off x="628650" y="1748524"/>
            <a:ext cx="7886700" cy="4065600"/>
          </a:xfrm>
          <a:prstGeom prst="rect">
            <a:avLst/>
          </a:prstGeom>
        </p:spPr>
        <p:txBody>
          <a:bodyPr anchorCtr="0" anchor="t" bIns="0" lIns="0" spcFirstLastPara="1" rIns="0" wrap="square" tIns="0">
            <a:noAutofit/>
          </a:bodyPr>
          <a:lstStyle/>
          <a:p>
            <a:pPr indent="0" lvl="0" marL="0" rtl="0" algn="l">
              <a:lnSpc>
                <a:spcPct val="115000"/>
              </a:lnSpc>
              <a:spcBef>
                <a:spcPts val="1000"/>
              </a:spcBef>
              <a:spcAft>
                <a:spcPts val="0"/>
              </a:spcAft>
              <a:buNone/>
            </a:pPr>
            <a:r>
              <a:rPr b="1" lang="en-US">
                <a:solidFill>
                  <a:srgbClr val="595959"/>
                </a:solidFill>
              </a:rPr>
              <a:t>⇒ </a:t>
            </a:r>
            <a:r>
              <a:rPr b="1" lang="en-US">
                <a:solidFill>
                  <a:srgbClr val="595959"/>
                </a:solidFill>
              </a:rPr>
              <a:t>Transparent</a:t>
            </a:r>
            <a:endParaRPr b="1">
              <a:solidFill>
                <a:srgbClr val="595959"/>
              </a:solidFill>
            </a:endParaRPr>
          </a:p>
          <a:p>
            <a:pPr indent="0" lvl="0" marL="0" rtl="0" algn="l">
              <a:lnSpc>
                <a:spcPct val="115000"/>
              </a:lnSpc>
              <a:spcBef>
                <a:spcPts val="1000"/>
              </a:spcBef>
              <a:spcAft>
                <a:spcPts val="0"/>
              </a:spcAft>
              <a:buNone/>
            </a:pPr>
            <a:r>
              <a:rPr b="1" lang="en-US">
                <a:solidFill>
                  <a:srgbClr val="595959"/>
                </a:solidFill>
              </a:rPr>
              <a:t>⇒ Inclusive</a:t>
            </a:r>
            <a:endParaRPr b="1">
              <a:solidFill>
                <a:srgbClr val="595959"/>
              </a:solidFill>
            </a:endParaRPr>
          </a:p>
          <a:p>
            <a:pPr indent="0" lvl="0" marL="0" rtl="0" algn="l">
              <a:lnSpc>
                <a:spcPct val="115000"/>
              </a:lnSpc>
              <a:spcBef>
                <a:spcPts val="1000"/>
              </a:spcBef>
              <a:spcAft>
                <a:spcPts val="0"/>
              </a:spcAft>
              <a:buNone/>
            </a:pPr>
            <a:r>
              <a:rPr b="1" lang="en-US">
                <a:solidFill>
                  <a:srgbClr val="595959"/>
                </a:solidFill>
              </a:rPr>
              <a:t>⇒ Research-informed</a:t>
            </a:r>
            <a:endParaRPr b="1">
              <a:solidFill>
                <a:srgbClr val="595959"/>
              </a:solidFill>
            </a:endParaRPr>
          </a:p>
          <a:p>
            <a:pPr indent="0" lvl="0" marL="0" rtl="0" algn="l">
              <a:lnSpc>
                <a:spcPct val="115000"/>
              </a:lnSpc>
              <a:spcBef>
                <a:spcPts val="1000"/>
              </a:spcBef>
              <a:spcAft>
                <a:spcPts val="0"/>
              </a:spcAft>
              <a:buNone/>
            </a:pPr>
            <a:r>
              <a:rPr b="1" lang="en-US">
                <a:solidFill>
                  <a:srgbClr val="595959"/>
                </a:solidFill>
              </a:rPr>
              <a:t>⇒ Consistent</a:t>
            </a:r>
            <a:endParaRPr b="1">
              <a:solidFill>
                <a:srgbClr val="595959"/>
              </a:solidFill>
            </a:endParaRPr>
          </a:p>
          <a:p>
            <a:pPr indent="0" lvl="0" marL="0" rtl="0" algn="l">
              <a:lnSpc>
                <a:spcPct val="115000"/>
              </a:lnSpc>
              <a:spcBef>
                <a:spcPts val="1000"/>
              </a:spcBef>
              <a:spcAft>
                <a:spcPts val="0"/>
              </a:spcAft>
              <a:buNone/>
            </a:pPr>
            <a:r>
              <a:rPr b="1" lang="en-US">
                <a:solidFill>
                  <a:srgbClr val="595959"/>
                </a:solidFill>
              </a:rPr>
              <a:t>⇒ Substantive</a:t>
            </a:r>
            <a:endParaRPr b="1">
              <a:solidFill>
                <a:srgbClr val="595959"/>
              </a:solidFill>
            </a:endParaRPr>
          </a:p>
          <a:p>
            <a:pPr indent="0" lvl="0" marL="0" rtl="0" algn="l">
              <a:lnSpc>
                <a:spcPct val="115000"/>
              </a:lnSpc>
              <a:spcBef>
                <a:spcPts val="1000"/>
              </a:spcBef>
              <a:spcAft>
                <a:spcPts val="0"/>
              </a:spcAft>
              <a:buNone/>
            </a:pPr>
            <a:r>
              <a:rPr b="1" lang="en-US">
                <a:solidFill>
                  <a:srgbClr val="595959"/>
                </a:solidFill>
              </a:rPr>
              <a:t>⇒ Improvement-oriented</a:t>
            </a:r>
            <a:endParaRPr b="1">
              <a:solidFill>
                <a:srgbClr val="595959"/>
              </a:solidFill>
            </a:endParaRPr>
          </a:p>
          <a:p>
            <a:pPr indent="0" lvl="0" marL="0" rtl="0" algn="l">
              <a:spcBef>
                <a:spcPts val="1000"/>
              </a:spcBef>
              <a:spcAft>
                <a:spcPts val="0"/>
              </a:spcAft>
              <a:buNone/>
            </a:pPr>
            <a:r>
              <a:t/>
            </a:r>
            <a:endParaRPr/>
          </a:p>
        </p:txBody>
      </p:sp>
      <p:grpSp>
        <p:nvGrpSpPr>
          <p:cNvPr id="151" name="Google Shape;151;p21"/>
          <p:cNvGrpSpPr/>
          <p:nvPr/>
        </p:nvGrpSpPr>
        <p:grpSpPr>
          <a:xfrm>
            <a:off x="-5" y="0"/>
            <a:ext cx="1433700" cy="1433700"/>
            <a:chOff x="87840" y="134578"/>
            <a:chExt cx="1433700" cy="1433700"/>
          </a:xfrm>
        </p:grpSpPr>
        <p:sp>
          <p:nvSpPr>
            <p:cNvPr id="152" name="Google Shape;152;p21"/>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53" name="Google Shape;153;p21"/>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2"/>
          <p:cNvSpPr txBox="1"/>
          <p:nvPr>
            <p:ph type="title"/>
          </p:nvPr>
        </p:nvSpPr>
        <p:spPr>
          <a:xfrm>
            <a:off x="1488999" y="361800"/>
            <a:ext cx="6916500" cy="710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US" sz="3600">
                <a:latin typeface="Trebuchet MS"/>
                <a:ea typeface="Trebuchet MS"/>
                <a:cs typeface="Trebuchet MS"/>
                <a:sym typeface="Trebuchet MS"/>
              </a:rPr>
              <a:t>Data Sources for Revision</a:t>
            </a:r>
            <a:endParaRPr sz="3600">
              <a:latin typeface="Trebuchet MS"/>
              <a:ea typeface="Trebuchet MS"/>
              <a:cs typeface="Trebuchet MS"/>
              <a:sym typeface="Trebuchet MS"/>
            </a:endParaRPr>
          </a:p>
        </p:txBody>
      </p:sp>
      <p:grpSp>
        <p:nvGrpSpPr>
          <p:cNvPr id="160" name="Google Shape;160;p22"/>
          <p:cNvGrpSpPr/>
          <p:nvPr/>
        </p:nvGrpSpPr>
        <p:grpSpPr>
          <a:xfrm>
            <a:off x="-5" y="0"/>
            <a:ext cx="1433700" cy="1433700"/>
            <a:chOff x="87840" y="134578"/>
            <a:chExt cx="1433700" cy="1433700"/>
          </a:xfrm>
        </p:grpSpPr>
        <p:sp>
          <p:nvSpPr>
            <p:cNvPr id="161" name="Google Shape;161;p22"/>
            <p:cNvSpPr/>
            <p:nvPr/>
          </p:nvSpPr>
          <p:spPr>
            <a:xfrm>
              <a:off x="87840" y="134578"/>
              <a:ext cx="1433700" cy="14337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62" name="Google Shape;162;p22"/>
            <p:cNvPicPr preferRelativeResize="0"/>
            <p:nvPr/>
          </p:nvPicPr>
          <p:blipFill rotWithShape="1">
            <a:blip r:embed="rId3">
              <a:alphaModFix/>
            </a:blip>
            <a:srcRect b="0" l="0" r="0" t="0"/>
            <a:stretch/>
          </p:blipFill>
          <p:spPr>
            <a:xfrm>
              <a:off x="118809" y="134578"/>
              <a:ext cx="1371670" cy="1371670"/>
            </a:xfrm>
            <a:prstGeom prst="rect">
              <a:avLst/>
            </a:prstGeom>
            <a:noFill/>
            <a:ln>
              <a:noFill/>
            </a:ln>
          </p:spPr>
        </p:pic>
      </p:grpSp>
      <p:pic>
        <p:nvPicPr>
          <p:cNvPr id="163" name="Google Shape;163;p22"/>
          <p:cNvPicPr preferRelativeResize="0"/>
          <p:nvPr/>
        </p:nvPicPr>
        <p:blipFill>
          <a:blip r:embed="rId4">
            <a:alphaModFix/>
          </a:blip>
          <a:stretch>
            <a:fillRect/>
          </a:stretch>
        </p:blipFill>
        <p:spPr>
          <a:xfrm>
            <a:off x="452125" y="1388853"/>
            <a:ext cx="7953375" cy="49053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ight Blue to Green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