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311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07" r:id="rId34"/>
    <p:sldId id="305" r:id="rId35"/>
    <p:sldId id="308" r:id="rId36"/>
    <p:sldId id="309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A50A94-926B-4E34-BCDC-2F3B626F15C2}">
          <p14:sldIdLst>
            <p14:sldId id="256"/>
            <p14:sldId id="257"/>
          </p14:sldIdLst>
        </p14:section>
        <p14:section name="Facility School site Slides" id="{834101CA-F024-42A9-AFA0-CAC1F5D7B082}">
          <p14:sldIdLst>
            <p14:sldId id="311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5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9F6"/>
    <a:srgbClr val="EF7521"/>
    <a:srgbClr val="488BC9"/>
    <a:srgbClr val="F9C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15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40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41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6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1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2" y="420330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0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2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2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4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2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2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northcounty.com/north-county-san-diego-neighborhood-guide-solana-beach-lomas-santa-fe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Facility Schools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228;p7">
            <a:extLst>
              <a:ext uri="{FF2B5EF4-FFF2-40B4-BE49-F238E27FC236}">
                <a16:creationId xmlns:a16="http://schemas.microsoft.com/office/drawing/2014/main" id="{45E61A00-AC4D-49FA-AF63-978BCBB2072C}"/>
              </a:ext>
            </a:extLst>
          </p:cNvPr>
          <p:cNvSpPr txBox="1">
            <a:spLocks/>
          </p:cNvSpPr>
          <p:nvPr/>
        </p:nvSpPr>
        <p:spPr>
          <a:xfrm>
            <a:off x="244475" y="1750169"/>
            <a:ext cx="38400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Southern Peaks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Google Shape;229;p7">
            <a:extLst>
              <a:ext uri="{FF2B5EF4-FFF2-40B4-BE49-F238E27FC236}">
                <a16:creationId xmlns:a16="http://schemas.microsoft.com/office/drawing/2014/main" id="{B6DF75E3-2F28-4288-836D-11A6673AAE75}"/>
              </a:ext>
            </a:extLst>
          </p:cNvPr>
          <p:cNvCxnSpPr/>
          <p:nvPr/>
        </p:nvCxnSpPr>
        <p:spPr>
          <a:xfrm>
            <a:off x="396875" y="2832685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230;p7">
            <a:extLst>
              <a:ext uri="{FF2B5EF4-FFF2-40B4-BE49-F238E27FC236}">
                <a16:creationId xmlns:a16="http://schemas.microsoft.com/office/drawing/2014/main" id="{69A06356-479A-41AF-A6AF-9E7F5D10C8D3}"/>
              </a:ext>
            </a:extLst>
          </p:cNvPr>
          <p:cNvSpPr txBox="1"/>
          <p:nvPr/>
        </p:nvSpPr>
        <p:spPr>
          <a:xfrm>
            <a:off x="396885" y="2881900"/>
            <a:ext cx="3917700" cy="3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Canon City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107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5-12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 as well as offense-specific, gender identify and human trafficking issues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23 years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31;p7">
            <a:extLst>
              <a:ext uri="{FF2B5EF4-FFF2-40B4-BE49-F238E27FC236}">
                <a16:creationId xmlns:a16="http://schemas.microsoft.com/office/drawing/2014/main" id="{70D24863-03DC-498B-98D7-00CBB4BD52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67" r="3975"/>
          <a:stretch/>
        </p:blipFill>
        <p:spPr>
          <a:xfrm rot="-5400000">
            <a:off x="4571610" y="867656"/>
            <a:ext cx="4219084" cy="4904104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86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239;p8" descr="An empty road&#10;&#10;Description automatically generated">
            <a:extLst>
              <a:ext uri="{FF2B5EF4-FFF2-40B4-BE49-F238E27FC236}">
                <a16:creationId xmlns:a16="http://schemas.microsoft.com/office/drawing/2014/main" id="{10AB1583-BDD6-4FBC-9CB9-060D4EE95F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777" r="19402"/>
          <a:stretch/>
        </p:blipFill>
        <p:spPr>
          <a:xfrm rot="-5400000">
            <a:off x="788936" y="2195925"/>
            <a:ext cx="2557675" cy="37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8">
            <a:extLst>
              <a:ext uri="{FF2B5EF4-FFF2-40B4-BE49-F238E27FC236}">
                <a16:creationId xmlns:a16="http://schemas.microsoft.com/office/drawing/2014/main" id="{F6F50146-C2BF-41F9-9F6C-D543263C1D73}"/>
              </a:ext>
            </a:extLst>
          </p:cNvPr>
          <p:cNvSpPr txBox="1">
            <a:spLocks/>
          </p:cNvSpPr>
          <p:nvPr/>
        </p:nvSpPr>
        <p:spPr>
          <a:xfrm>
            <a:off x="2542476" y="1436576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Cedar Springs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Google Shape;238;p8">
            <a:extLst>
              <a:ext uri="{FF2B5EF4-FFF2-40B4-BE49-F238E27FC236}">
                <a16:creationId xmlns:a16="http://schemas.microsoft.com/office/drawing/2014/main" id="{43A13F6E-ACF0-429F-B0F0-CF560A4B4EB9}"/>
              </a:ext>
            </a:extLst>
          </p:cNvPr>
          <p:cNvSpPr txBox="1"/>
          <p:nvPr/>
        </p:nvSpPr>
        <p:spPr>
          <a:xfrm>
            <a:off x="4028377" y="2826414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Colorado Springs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24 residential; 38 acute unit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Hospital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K-12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acute psychiatric disorders, substance abuse issues or emotional difficulties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24 years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240;p8">
            <a:extLst>
              <a:ext uri="{FF2B5EF4-FFF2-40B4-BE49-F238E27FC236}">
                <a16:creationId xmlns:a16="http://schemas.microsoft.com/office/drawing/2014/main" id="{49D421F7-CA9C-4B01-B1D7-4D380BA4901C}"/>
              </a:ext>
            </a:extLst>
          </p:cNvPr>
          <p:cNvCxnSpPr>
            <a:cxnSpLocks/>
          </p:cNvCxnSpPr>
          <p:nvPr/>
        </p:nvCxnSpPr>
        <p:spPr>
          <a:xfrm>
            <a:off x="365748" y="2374675"/>
            <a:ext cx="8602429" cy="0"/>
          </a:xfrm>
          <a:prstGeom prst="straightConnector1">
            <a:avLst/>
          </a:prstGeom>
          <a:noFill/>
          <a:ln w="19050" cap="flat" cmpd="sng">
            <a:solidFill>
              <a:srgbClr val="7DB0F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139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78" y="0"/>
            <a:ext cx="5845731" cy="10722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latin typeface="+mj-lt"/>
              </a:rPr>
              <a:t>Facility Schools 101</a:t>
            </a:r>
            <a:br>
              <a:rPr lang="en-US" sz="3100" dirty="0">
                <a:latin typeface="+mj-lt"/>
              </a:rPr>
            </a:br>
            <a:r>
              <a:rPr lang="en-US" sz="3100" dirty="0">
                <a:latin typeface="+mj-lt"/>
              </a:rPr>
              <a:t>What is a Facility School</a:t>
            </a:r>
          </a:p>
        </p:txBody>
      </p:sp>
      <p:pic>
        <p:nvPicPr>
          <p:cNvPr id="3" name="Google Shape;250;p9">
            <a:extLst>
              <a:ext uri="{FF2B5EF4-FFF2-40B4-BE49-F238E27FC236}">
                <a16:creationId xmlns:a16="http://schemas.microsoft.com/office/drawing/2014/main" id="{F1A1B334-76D0-4ACC-A317-3BE4A0B7EDA1}"/>
              </a:ext>
            </a:extLst>
          </p:cNvPr>
          <p:cNvPicPr preferRelativeResize="0"/>
          <p:nvPr/>
        </p:nvPicPr>
        <p:blipFill rotWithShape="1">
          <a:blip r:embed="rId2"/>
          <a:srcRect t="21203" b="48363"/>
          <a:stretch/>
        </p:blipFill>
        <p:spPr>
          <a:xfrm>
            <a:off x="517563" y="1224607"/>
            <a:ext cx="5166360" cy="218153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2" name="Google Shape;248;p9">
            <a:extLst>
              <a:ext uri="{FF2B5EF4-FFF2-40B4-BE49-F238E27FC236}">
                <a16:creationId xmlns:a16="http://schemas.microsoft.com/office/drawing/2014/main" id="{537683AB-41E6-49E3-92E6-39EE3A8959A4}"/>
              </a:ext>
            </a:extLst>
          </p:cNvPr>
          <p:cNvSpPr txBox="1"/>
          <p:nvPr/>
        </p:nvSpPr>
        <p:spPr>
          <a:xfrm>
            <a:off x="1034390" y="3604259"/>
            <a:ext cx="5614060" cy="24526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Location: Grand Junction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Average number of students: 12 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Residential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Male and female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Grades: 6-12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Serves students who have emotional and behavioral needs</a:t>
            </a:r>
            <a:endParaRPr lang="en-US" sz="14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ym typeface="Calibri"/>
              </a:rPr>
              <a:t>Age of school: 24 years</a:t>
            </a:r>
            <a:endParaRPr lang="en-US" sz="1400" b="0" i="0" u="none" strike="noStrike" cap="none" dirty="0"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06111-51E4-49D0-832C-CFDCD6A4AA4A}"/>
              </a:ext>
            </a:extLst>
          </p:cNvPr>
          <p:cNvSpPr txBox="1"/>
          <p:nvPr/>
        </p:nvSpPr>
        <p:spPr>
          <a:xfrm>
            <a:off x="5886450" y="1876568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Hilltop</a:t>
            </a:r>
          </a:p>
        </p:txBody>
      </p:sp>
    </p:spTree>
    <p:extLst>
      <p:ext uri="{BB962C8B-B14F-4D97-AF65-F5344CB8AC3E}">
        <p14:creationId xmlns:p14="http://schemas.microsoft.com/office/powerpoint/2010/main" val="95959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257;p10" descr="Image result for valley view hospital">
            <a:extLst>
              <a:ext uri="{FF2B5EF4-FFF2-40B4-BE49-F238E27FC236}">
                <a16:creationId xmlns:a16="http://schemas.microsoft.com/office/drawing/2014/main" id="{42C767DE-DE4E-43F7-95F1-C9C71A669E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730" r="6633"/>
          <a:stretch/>
        </p:blipFill>
        <p:spPr>
          <a:xfrm>
            <a:off x="4481828" y="2697273"/>
            <a:ext cx="4572001" cy="25697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56;p10">
            <a:extLst>
              <a:ext uri="{FF2B5EF4-FFF2-40B4-BE49-F238E27FC236}">
                <a16:creationId xmlns:a16="http://schemas.microsoft.com/office/drawing/2014/main" id="{12F3B6D7-C68F-4384-9A3B-8C24A9373B8C}"/>
              </a:ext>
            </a:extLst>
          </p:cNvPr>
          <p:cNvSpPr txBox="1"/>
          <p:nvPr/>
        </p:nvSpPr>
        <p:spPr>
          <a:xfrm>
            <a:off x="244475" y="2774966"/>
            <a:ext cx="3806400" cy="24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191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Located in Glenwood Springs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Average number of students: 16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Hospital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Male and female 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Grades 5-12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Serves students diagnosed with substance abuse and mental illness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  <a:p>
            <a:pPr marL="4191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0" i="0" u="none" strike="noStrike" cap="none" dirty="0">
                <a:ea typeface="Calibri"/>
                <a:cs typeface="Calibri"/>
                <a:sym typeface="Calibri"/>
              </a:rPr>
              <a:t>Age of school: 25 years</a:t>
            </a:r>
            <a:endParaRPr sz="11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9" name="Google Shape;255;p10">
            <a:extLst>
              <a:ext uri="{FF2B5EF4-FFF2-40B4-BE49-F238E27FC236}">
                <a16:creationId xmlns:a16="http://schemas.microsoft.com/office/drawing/2014/main" id="{8AC8E512-007F-47BE-A3EA-C1F9CDE260D7}"/>
              </a:ext>
            </a:extLst>
          </p:cNvPr>
          <p:cNvSpPr txBox="1">
            <a:spLocks/>
          </p:cNvSpPr>
          <p:nvPr/>
        </p:nvSpPr>
        <p:spPr>
          <a:xfrm>
            <a:off x="1438909" y="1295701"/>
            <a:ext cx="6083300" cy="11948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27000"/>
            <a:bevelB h="127000"/>
          </a:sp3d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Youth Recovery Center at Valley View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/>
              <a:t>Facility Schools 101</a:t>
            </a:r>
            <a:br>
              <a:rPr lang="en-US"/>
            </a:br>
            <a:r>
              <a:rPr lang="en-US"/>
              <a:t>What is a Facility School</a:t>
            </a:r>
            <a:endParaRPr lang="en-US" dirty="0"/>
          </a:p>
        </p:txBody>
      </p:sp>
      <p:sp>
        <p:nvSpPr>
          <p:cNvPr id="6" name="Google Shape;265;p11">
            <a:extLst>
              <a:ext uri="{FF2B5EF4-FFF2-40B4-BE49-F238E27FC236}">
                <a16:creationId xmlns:a16="http://schemas.microsoft.com/office/drawing/2014/main" id="{AB8E05F0-C6B1-4519-8126-B282D5CB407F}"/>
              </a:ext>
            </a:extLst>
          </p:cNvPr>
          <p:cNvSpPr txBox="1">
            <a:spLocks/>
          </p:cNvSpPr>
          <p:nvPr/>
        </p:nvSpPr>
        <p:spPr>
          <a:xfrm>
            <a:off x="4520875" y="1589400"/>
            <a:ext cx="36138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</a:pPr>
            <a:r>
              <a:rPr lang="en-US" sz="3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Bansbach</a:t>
            </a:r>
            <a:r>
              <a:rPr lang="en-US" sz="3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Academy at Denver Children’s Home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Google Shape;267;p11">
            <a:extLst>
              <a:ext uri="{FF2B5EF4-FFF2-40B4-BE49-F238E27FC236}">
                <a16:creationId xmlns:a16="http://schemas.microsoft.com/office/drawing/2014/main" id="{BE2BF9F4-4A2A-425A-959A-E3294A61DFF1}"/>
              </a:ext>
            </a:extLst>
          </p:cNvPr>
          <p:cNvSpPr txBox="1"/>
          <p:nvPr/>
        </p:nvSpPr>
        <p:spPr>
          <a:xfrm>
            <a:off x="4368318" y="3550816"/>
            <a:ext cx="4363766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Denver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55 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4-12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 and those who have a dual diagnosis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141 years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66;p11">
            <a:extLst>
              <a:ext uri="{FF2B5EF4-FFF2-40B4-BE49-F238E27FC236}">
                <a16:creationId xmlns:a16="http://schemas.microsoft.com/office/drawing/2014/main" id="{CC770032-6ADA-48E3-A8BD-17412E2399E8}"/>
              </a:ext>
            </a:extLst>
          </p:cNvPr>
          <p:cNvPicPr preferRelativeResize="0"/>
          <p:nvPr/>
        </p:nvPicPr>
        <p:blipFill rotWithShape="1">
          <a:blip r:embed="rId2"/>
          <a:srcRect l="9783" r="31051" b="2"/>
          <a:stretch/>
        </p:blipFill>
        <p:spPr>
          <a:xfrm rot="-5400000">
            <a:off x="232623" y="1946959"/>
            <a:ext cx="3603833" cy="4069080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526F257-2CC9-4ED9-91AB-D97AD7EA969C}"/>
              </a:ext>
            </a:extLst>
          </p:cNvPr>
          <p:cNvSpPr/>
          <p:nvPr/>
        </p:nvSpPr>
        <p:spPr>
          <a:xfrm>
            <a:off x="-102870" y="4734989"/>
            <a:ext cx="4263390" cy="1692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921183-4B64-4A86-A189-46A35A7EE7C0}"/>
              </a:ext>
            </a:extLst>
          </p:cNvPr>
          <p:cNvCxnSpPr>
            <a:cxnSpLocks/>
          </p:cNvCxnSpPr>
          <p:nvPr/>
        </p:nvCxnSpPr>
        <p:spPr>
          <a:xfrm>
            <a:off x="4572000" y="3307184"/>
            <a:ext cx="4091940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6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277;p12" descr="A picture containing outdoor, person, board, large&#10;&#10;Description automatically generated">
            <a:extLst>
              <a:ext uri="{FF2B5EF4-FFF2-40B4-BE49-F238E27FC236}">
                <a16:creationId xmlns:a16="http://schemas.microsoft.com/office/drawing/2014/main" id="{725508ED-57C4-40AF-81B3-8B06EB382F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1980" y="1522664"/>
            <a:ext cx="3673086" cy="44717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Google Shape;273;p12">
            <a:extLst>
              <a:ext uri="{FF2B5EF4-FFF2-40B4-BE49-F238E27FC236}">
                <a16:creationId xmlns:a16="http://schemas.microsoft.com/office/drawing/2014/main" id="{370B4A9C-B2BF-465E-95B5-205E8B750EF8}"/>
              </a:ext>
            </a:extLst>
          </p:cNvPr>
          <p:cNvSpPr txBox="1">
            <a:spLocks/>
          </p:cNvSpPr>
          <p:nvPr/>
        </p:nvSpPr>
        <p:spPr>
          <a:xfrm>
            <a:off x="304125" y="1522664"/>
            <a:ext cx="29820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Reach Center</a:t>
            </a:r>
            <a:endParaRPr lang="en-US" dirty="0"/>
          </a:p>
        </p:txBody>
      </p:sp>
      <p:sp>
        <p:nvSpPr>
          <p:cNvPr id="3" name="Google Shape;274;p12">
            <a:extLst>
              <a:ext uri="{FF2B5EF4-FFF2-40B4-BE49-F238E27FC236}">
                <a16:creationId xmlns:a16="http://schemas.microsoft.com/office/drawing/2014/main" id="{255E5150-3056-426B-BD0A-5A990FB839A4}"/>
              </a:ext>
            </a:extLst>
          </p:cNvPr>
          <p:cNvSpPr txBox="1"/>
          <p:nvPr/>
        </p:nvSpPr>
        <p:spPr>
          <a:xfrm>
            <a:off x="453144" y="2891724"/>
            <a:ext cx="3060257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Northglenn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20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K-12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 and are receiving special education services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34 years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388826-67BF-4123-9D8B-FA568E3495ED}"/>
              </a:ext>
            </a:extLst>
          </p:cNvPr>
          <p:cNvCxnSpPr>
            <a:cxnSpLocks/>
          </p:cNvCxnSpPr>
          <p:nvPr/>
        </p:nvCxnSpPr>
        <p:spPr>
          <a:xfrm>
            <a:off x="125730" y="2739464"/>
            <a:ext cx="4091940" cy="0"/>
          </a:xfrm>
          <a:prstGeom prst="line">
            <a:avLst/>
          </a:prstGeom>
          <a:ln w="95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8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287;p13">
            <a:extLst>
              <a:ext uri="{FF2B5EF4-FFF2-40B4-BE49-F238E27FC236}">
                <a16:creationId xmlns:a16="http://schemas.microsoft.com/office/drawing/2014/main" id="{9E9002C4-0966-434C-AD0C-5FF7054C5E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1260" r="14488"/>
          <a:stretch/>
        </p:blipFill>
        <p:spPr>
          <a:xfrm>
            <a:off x="4827167" y="1917626"/>
            <a:ext cx="3841620" cy="3841620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Google Shape;288;p13">
            <a:extLst>
              <a:ext uri="{FF2B5EF4-FFF2-40B4-BE49-F238E27FC236}">
                <a16:creationId xmlns:a16="http://schemas.microsoft.com/office/drawing/2014/main" id="{4912E092-32C9-4ADA-8F3B-00CC2B39C444}"/>
              </a:ext>
            </a:extLst>
          </p:cNvPr>
          <p:cNvSpPr/>
          <p:nvPr/>
        </p:nvSpPr>
        <p:spPr>
          <a:xfrm rot="10491233" flipH="1">
            <a:off x="4748793" y="1853389"/>
            <a:ext cx="4090488" cy="4125875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509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9;p13">
            <a:extLst>
              <a:ext uri="{FF2B5EF4-FFF2-40B4-BE49-F238E27FC236}">
                <a16:creationId xmlns:a16="http://schemas.microsoft.com/office/drawing/2014/main" id="{8EBA6CE1-4B0F-454D-8DF1-F2A48CCA3F8F}"/>
              </a:ext>
            </a:extLst>
          </p:cNvPr>
          <p:cNvSpPr/>
          <p:nvPr/>
        </p:nvSpPr>
        <p:spPr>
          <a:xfrm>
            <a:off x="7732397" y="2039584"/>
            <a:ext cx="593400" cy="57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5;p13">
            <a:extLst>
              <a:ext uri="{FF2B5EF4-FFF2-40B4-BE49-F238E27FC236}">
                <a16:creationId xmlns:a16="http://schemas.microsoft.com/office/drawing/2014/main" id="{F5AB578F-EF57-4646-ACDA-1D3CD3A2CDEB}"/>
              </a:ext>
            </a:extLst>
          </p:cNvPr>
          <p:cNvSpPr txBox="1">
            <a:spLocks/>
          </p:cNvSpPr>
          <p:nvPr/>
        </p:nvSpPr>
        <p:spPr>
          <a:xfrm>
            <a:off x="127925" y="1678254"/>
            <a:ext cx="4418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Elevation Ability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Google Shape;286;p13">
            <a:extLst>
              <a:ext uri="{FF2B5EF4-FFF2-40B4-BE49-F238E27FC236}">
                <a16:creationId xmlns:a16="http://schemas.microsoft.com/office/drawing/2014/main" id="{9DE3C603-74C5-4BF7-ADEA-05BF364E5CCF}"/>
              </a:ext>
            </a:extLst>
          </p:cNvPr>
          <p:cNvSpPr txBox="1"/>
          <p:nvPr/>
        </p:nvSpPr>
        <p:spPr>
          <a:xfrm>
            <a:off x="409067" y="2911826"/>
            <a:ext cx="4418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Aurora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6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1-10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an intellectual disability with emotional and behavioral issues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1 year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44FA0B-3F70-4E8C-8035-DBFB99434A21}"/>
              </a:ext>
            </a:extLst>
          </p:cNvPr>
          <p:cNvCxnSpPr>
            <a:cxnSpLocks/>
          </p:cNvCxnSpPr>
          <p:nvPr/>
        </p:nvCxnSpPr>
        <p:spPr>
          <a:xfrm>
            <a:off x="244475" y="2815694"/>
            <a:ext cx="4091940" cy="0"/>
          </a:xfrm>
          <a:prstGeom prst="line">
            <a:avLst/>
          </a:prstGeom>
          <a:ln w="47625" cmpd="tri">
            <a:solidFill>
              <a:srgbClr val="EF752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297;p14">
            <a:extLst>
              <a:ext uri="{FF2B5EF4-FFF2-40B4-BE49-F238E27FC236}">
                <a16:creationId xmlns:a16="http://schemas.microsoft.com/office/drawing/2014/main" id="{E94205B5-CCD2-47F0-8459-5C650A004E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9197"/>
          <a:stretch/>
        </p:blipFill>
        <p:spPr>
          <a:xfrm rot="-5400000">
            <a:off x="4240532" y="972139"/>
            <a:ext cx="4664627" cy="5142309"/>
          </a:xfrm>
          <a:custGeom>
            <a:avLst/>
            <a:gdLst/>
            <a:ahLst/>
            <a:cxnLst/>
            <a:rect l="l" t="t" r="r" b="b"/>
            <a:pathLst>
              <a:path w="5620032" h="6856412" extrusionOk="0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Google Shape;295;p14">
            <a:extLst>
              <a:ext uri="{FF2B5EF4-FFF2-40B4-BE49-F238E27FC236}">
                <a16:creationId xmlns:a16="http://schemas.microsoft.com/office/drawing/2014/main" id="{0D847B3A-6AF9-4A9A-B31F-DFBB60894296}"/>
              </a:ext>
            </a:extLst>
          </p:cNvPr>
          <p:cNvSpPr txBox="1">
            <a:spLocks/>
          </p:cNvSpPr>
          <p:nvPr/>
        </p:nvSpPr>
        <p:spPr>
          <a:xfrm>
            <a:off x="263076" y="1571155"/>
            <a:ext cx="3482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</a:pPr>
            <a:r>
              <a:rPr lang="en-US" sz="3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Denver Health Medical Center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Google Shape;299;p14">
            <a:extLst>
              <a:ext uri="{FF2B5EF4-FFF2-40B4-BE49-F238E27FC236}">
                <a16:creationId xmlns:a16="http://schemas.microsoft.com/office/drawing/2014/main" id="{6DAB314A-1936-4490-A408-86AD321D5E14}"/>
              </a:ext>
            </a:extLst>
          </p:cNvPr>
          <p:cNvSpPr txBox="1"/>
          <p:nvPr/>
        </p:nvSpPr>
        <p:spPr>
          <a:xfrm>
            <a:off x="223071" y="2525997"/>
            <a:ext cx="38841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Denver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21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acute mental health and behavioral issues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6-12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schools: 16+ years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FB8A4B-E622-4E9A-902D-66E98CFFEDC1}"/>
              </a:ext>
            </a:extLst>
          </p:cNvPr>
          <p:cNvCxnSpPr>
            <a:cxnSpLocks/>
          </p:cNvCxnSpPr>
          <p:nvPr/>
        </p:nvCxnSpPr>
        <p:spPr>
          <a:xfrm>
            <a:off x="0" y="2337685"/>
            <a:ext cx="4001691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2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05;p15">
            <a:extLst>
              <a:ext uri="{FF2B5EF4-FFF2-40B4-BE49-F238E27FC236}">
                <a16:creationId xmlns:a16="http://schemas.microsoft.com/office/drawing/2014/main" id="{1F489BD1-76E5-445E-8C4D-823030FB4920}"/>
              </a:ext>
            </a:extLst>
          </p:cNvPr>
          <p:cNvPicPr preferRelativeResize="0"/>
          <p:nvPr/>
        </p:nvPicPr>
        <p:blipFill rotWithShape="1">
          <a:blip r:embed="rId2"/>
          <a:srcRect l="10327" r="37264" b="-1"/>
          <a:stretch/>
        </p:blipFill>
        <p:spPr>
          <a:xfrm>
            <a:off x="3838902" y="1531852"/>
            <a:ext cx="5305098" cy="4505560"/>
          </a:xfrm>
          <a:prstGeom prst="rect">
            <a:avLst/>
          </a:prstGeom>
          <a:noFill/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926" y="6350530"/>
            <a:ext cx="519474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C479D5F6-EDCB-402A-AC08-4943A1820E8F}" type="slidenum">
              <a:rPr lang="en-US" sz="1000" smtClean="0">
                <a:solidFill>
                  <a:schemeClr val="tx1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18</a:t>
            </a:fld>
            <a:endParaRPr lang="en-US" sz="10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309;p15">
            <a:extLst>
              <a:ext uri="{FF2B5EF4-FFF2-40B4-BE49-F238E27FC236}">
                <a16:creationId xmlns:a16="http://schemas.microsoft.com/office/drawing/2014/main" id="{E019EA65-4048-40FE-AF5A-EE0D7B61466B}"/>
              </a:ext>
            </a:extLst>
          </p:cNvPr>
          <p:cNvSpPr txBox="1"/>
          <p:nvPr/>
        </p:nvSpPr>
        <p:spPr>
          <a:xfrm>
            <a:off x="394137" y="3520861"/>
            <a:ext cx="3444765" cy="261983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Location: Westminster</a:t>
            </a:r>
            <a:endParaRPr lang="en-US" sz="15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Avg. number of students: 100</a:t>
            </a:r>
            <a:endParaRPr lang="en-US" sz="1500" b="0" i="0" u="none" strike="noStrike" cap="none" dirty="0">
              <a:highlight>
                <a:srgbClr val="FFFF00"/>
              </a:highlight>
              <a:sym typeface="Calibri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Residential and Day Treatment</a:t>
            </a:r>
            <a:endParaRPr lang="en-US" sz="15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Male and female</a:t>
            </a:r>
            <a:endParaRPr lang="en-US" sz="15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Grades: 5-12</a:t>
            </a:r>
            <a:endParaRPr lang="en-US" sz="15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Serves students who have emotional and behavioral needs as well as those with Autism Spectrum Disorders</a:t>
            </a:r>
            <a:endParaRPr lang="en-US" sz="1500" b="0" i="0" u="none" strike="noStrike" cap="none" dirty="0">
              <a:sym typeface="Arial"/>
            </a:endParaRPr>
          </a:p>
          <a:p>
            <a:pPr marL="28575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ym typeface="Calibri"/>
              </a:rPr>
              <a:t>Age of school: 74 years</a:t>
            </a:r>
            <a:endParaRPr lang="en-US" sz="1500" b="0" i="0" u="none" strike="noStrike" cap="none" dirty="0">
              <a:sym typeface="Arial"/>
            </a:endParaRPr>
          </a:p>
        </p:txBody>
      </p:sp>
      <p:sp>
        <p:nvSpPr>
          <p:cNvPr id="7" name="Google Shape;308;p15">
            <a:extLst>
              <a:ext uri="{FF2B5EF4-FFF2-40B4-BE49-F238E27FC236}">
                <a16:creationId xmlns:a16="http://schemas.microsoft.com/office/drawing/2014/main" id="{0AF064E7-929A-4913-B355-0008C021FEB3}"/>
              </a:ext>
            </a:extLst>
          </p:cNvPr>
          <p:cNvSpPr txBox="1">
            <a:spLocks/>
          </p:cNvSpPr>
          <p:nvPr/>
        </p:nvSpPr>
        <p:spPr>
          <a:xfrm>
            <a:off x="162570" y="2122739"/>
            <a:ext cx="3807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Devereux Cleo Wallace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6918E99-DCF6-496C-AF4E-E44254E2A804}"/>
              </a:ext>
            </a:extLst>
          </p:cNvPr>
          <p:cNvSpPr txBox="1">
            <a:spLocks/>
          </p:cNvSpPr>
          <p:nvPr/>
        </p:nvSpPr>
        <p:spPr>
          <a:xfrm>
            <a:off x="213020" y="285407"/>
            <a:ext cx="6083300" cy="7572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51319-88E0-422E-8C6E-F99486EB8B26}"/>
              </a:ext>
            </a:extLst>
          </p:cNvPr>
          <p:cNvCxnSpPr>
            <a:cxnSpLocks/>
          </p:cNvCxnSpPr>
          <p:nvPr/>
        </p:nvCxnSpPr>
        <p:spPr>
          <a:xfrm flipV="1">
            <a:off x="0" y="3337139"/>
            <a:ext cx="3838902" cy="3914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6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BAFBA8F0-6950-4DE3-8A20-FD2BFE1659FF}"/>
              </a:ext>
            </a:extLst>
          </p:cNvPr>
          <p:cNvSpPr/>
          <p:nvPr/>
        </p:nvSpPr>
        <p:spPr>
          <a:xfrm>
            <a:off x="244475" y="1211580"/>
            <a:ext cx="4879500" cy="5392420"/>
          </a:xfrm>
          <a:prstGeom prst="flowChartDocumen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315;p16">
            <a:extLst>
              <a:ext uri="{FF2B5EF4-FFF2-40B4-BE49-F238E27FC236}">
                <a16:creationId xmlns:a16="http://schemas.microsoft.com/office/drawing/2014/main" id="{B8A6CDF6-60C2-4652-A448-A5FE792D8E9E}"/>
              </a:ext>
            </a:extLst>
          </p:cNvPr>
          <p:cNvSpPr txBox="1">
            <a:spLocks/>
          </p:cNvSpPr>
          <p:nvPr/>
        </p:nvSpPr>
        <p:spPr>
          <a:xfrm>
            <a:off x="329721" y="1393990"/>
            <a:ext cx="44730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Forward Learning Academy</a:t>
            </a:r>
            <a:endParaRPr lang="en-US"/>
          </a:p>
        </p:txBody>
      </p:sp>
      <p:sp>
        <p:nvSpPr>
          <p:cNvPr id="2" name="Google Shape;317;p16">
            <a:extLst>
              <a:ext uri="{FF2B5EF4-FFF2-40B4-BE49-F238E27FC236}">
                <a16:creationId xmlns:a16="http://schemas.microsoft.com/office/drawing/2014/main" id="{66201B46-6E40-4873-AF5D-8A253C65A46E}"/>
              </a:ext>
            </a:extLst>
          </p:cNvPr>
          <p:cNvSpPr txBox="1"/>
          <p:nvPr/>
        </p:nvSpPr>
        <p:spPr>
          <a:xfrm>
            <a:off x="329721" y="2975855"/>
            <a:ext cx="4879500" cy="30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Location: undisclosed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5 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Residential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Female only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Grades: 6-12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Serves students who are survivors of sex trafficking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of school: 2 years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picture containing apple, fruit, sitting, table&#10;&#10;Description automatically generated">
            <a:extLst>
              <a:ext uri="{FF2B5EF4-FFF2-40B4-BE49-F238E27FC236}">
                <a16:creationId xmlns:a16="http://schemas.microsoft.com/office/drawing/2014/main" id="{258D99B6-4EA0-4E0A-9E50-5740EFF3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4467" y="2355650"/>
            <a:ext cx="3047584" cy="2146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F5C83-8C3D-44A4-B25F-F8BF529DDB2A}"/>
              </a:ext>
            </a:extLst>
          </p:cNvPr>
          <p:cNvSpPr txBox="1"/>
          <p:nvPr/>
        </p:nvSpPr>
        <p:spPr>
          <a:xfrm>
            <a:off x="5873345" y="8796630"/>
            <a:ext cx="27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yournorthcounty.com/north-county-san-diego-neighborhood-guide-solana-beach-lomas-santa-f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8470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D6034-D016-4C61-B407-935764869EDD}"/>
              </a:ext>
            </a:extLst>
          </p:cNvPr>
          <p:cNvSpPr txBox="1"/>
          <p:nvPr/>
        </p:nvSpPr>
        <p:spPr>
          <a:xfrm>
            <a:off x="432621" y="1632157"/>
            <a:ext cx="46014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Course Outline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7521"/>
                </a:solidFill>
              </a:rPr>
              <a:t>What is a Facility School?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History of Facility Schools prior to 2008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2008 Legislative Changes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Facility Schools Board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Office of Facility Schools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 District Map/Directory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326;p17">
            <a:extLst>
              <a:ext uri="{FF2B5EF4-FFF2-40B4-BE49-F238E27FC236}">
                <a16:creationId xmlns:a16="http://schemas.microsoft.com/office/drawing/2014/main" id="{9E89C0EA-5954-42BF-8E67-D797768D9617}"/>
              </a:ext>
            </a:extLst>
          </p:cNvPr>
          <p:cNvSpPr/>
          <p:nvPr/>
        </p:nvSpPr>
        <p:spPr>
          <a:xfrm>
            <a:off x="5068760" y="1761460"/>
            <a:ext cx="569714" cy="4283229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28;p17">
            <a:extLst>
              <a:ext uri="{FF2B5EF4-FFF2-40B4-BE49-F238E27FC236}">
                <a16:creationId xmlns:a16="http://schemas.microsoft.com/office/drawing/2014/main" id="{5A4662ED-AF56-43B1-A723-7D2C4E14B9D1}"/>
              </a:ext>
            </a:extLst>
          </p:cNvPr>
          <p:cNvSpPr/>
          <p:nvPr/>
        </p:nvSpPr>
        <p:spPr>
          <a:xfrm>
            <a:off x="-26900" y="1561410"/>
            <a:ext cx="5456700" cy="393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9;p17">
            <a:extLst>
              <a:ext uri="{FF2B5EF4-FFF2-40B4-BE49-F238E27FC236}">
                <a16:creationId xmlns:a16="http://schemas.microsoft.com/office/drawing/2014/main" id="{E8D67834-3CF7-440C-9A8D-B362C814C579}"/>
              </a:ext>
            </a:extLst>
          </p:cNvPr>
          <p:cNvSpPr txBox="1">
            <a:spLocks/>
          </p:cNvSpPr>
          <p:nvPr/>
        </p:nvSpPr>
        <p:spPr>
          <a:xfrm>
            <a:off x="94125" y="1799300"/>
            <a:ext cx="5094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3100"/>
              <a:buFont typeface="Calibri"/>
              <a:buNone/>
            </a:pPr>
            <a:r>
              <a:rPr lang="en-US" sz="3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Hampden Academy</a:t>
            </a:r>
          </a:p>
          <a:p>
            <a:pPr>
              <a:spcBef>
                <a:spcPts val="0"/>
              </a:spcBef>
              <a:buClr>
                <a:srgbClr val="FFFFFF"/>
              </a:buClr>
              <a:buSzPts val="3100"/>
              <a:buFont typeface="Calibri"/>
              <a:buNone/>
            </a:pPr>
            <a:r>
              <a:rPr lang="en-US" sz="3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Hampden Youth Campus</a:t>
            </a:r>
            <a:endParaRPr lang="en-US" b="1" dirty="0"/>
          </a:p>
        </p:txBody>
      </p:sp>
      <p:sp>
        <p:nvSpPr>
          <p:cNvPr id="9" name="Google Shape;330;p17">
            <a:extLst>
              <a:ext uri="{FF2B5EF4-FFF2-40B4-BE49-F238E27FC236}">
                <a16:creationId xmlns:a16="http://schemas.microsoft.com/office/drawing/2014/main" id="{9EEEB832-10D1-4D65-84A4-BFD2A0396796}"/>
              </a:ext>
            </a:extLst>
          </p:cNvPr>
          <p:cNvSpPr txBox="1"/>
          <p:nvPr/>
        </p:nvSpPr>
        <p:spPr>
          <a:xfrm>
            <a:off x="581420" y="2912693"/>
            <a:ext cx="4612200" cy="24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Location: Aurora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15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Grades: 7-12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700"/>
              <a:buFont typeface="Arial"/>
              <a:buChar char="•"/>
            </a:pPr>
            <a:r>
              <a:rPr lang="en" sz="1700" b="1" i="0" u="none" strike="noStrike" cap="none" dirty="0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Age of school: 34 years</a:t>
            </a:r>
            <a:endParaRPr sz="1700" b="1" i="0" u="none" strike="noStrike" cap="none" dirty="0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331;p17">
            <a:extLst>
              <a:ext uri="{FF2B5EF4-FFF2-40B4-BE49-F238E27FC236}">
                <a16:creationId xmlns:a16="http://schemas.microsoft.com/office/drawing/2014/main" id="{01107978-5827-46BB-822A-8981E0BBC5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41" r="7850"/>
          <a:stretch/>
        </p:blipFill>
        <p:spPr>
          <a:xfrm rot="-5400000">
            <a:off x="5424600" y="2325300"/>
            <a:ext cx="3933275" cy="350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8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343;p18">
            <a:extLst>
              <a:ext uri="{FF2B5EF4-FFF2-40B4-BE49-F238E27FC236}">
                <a16:creationId xmlns:a16="http://schemas.microsoft.com/office/drawing/2014/main" id="{820A03FD-73AF-4337-A445-84F7E1B5BC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941" r="7850"/>
          <a:stretch/>
        </p:blipFill>
        <p:spPr>
          <a:xfrm rot="-5400000">
            <a:off x="41979" y="2582566"/>
            <a:ext cx="4015374" cy="3183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40;p18">
            <a:extLst>
              <a:ext uri="{FF2B5EF4-FFF2-40B4-BE49-F238E27FC236}">
                <a16:creationId xmlns:a16="http://schemas.microsoft.com/office/drawing/2014/main" id="{43D60A88-15B7-4550-9E94-91488A9A6974}"/>
              </a:ext>
            </a:extLst>
          </p:cNvPr>
          <p:cNvSpPr txBox="1">
            <a:spLocks/>
          </p:cNvSpPr>
          <p:nvPr/>
        </p:nvSpPr>
        <p:spPr>
          <a:xfrm>
            <a:off x="3870572" y="1793448"/>
            <a:ext cx="4815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Metro Children’s Center Hampden Youth Campus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Google Shape;341;p18">
            <a:extLst>
              <a:ext uri="{FF2B5EF4-FFF2-40B4-BE49-F238E27FC236}">
                <a16:creationId xmlns:a16="http://schemas.microsoft.com/office/drawing/2014/main" id="{F8A1DF0A-BD10-42EB-8C6E-EE0B39042154}"/>
              </a:ext>
            </a:extLst>
          </p:cNvPr>
          <p:cNvSpPr txBox="1"/>
          <p:nvPr/>
        </p:nvSpPr>
        <p:spPr>
          <a:xfrm>
            <a:off x="4467384" y="3210564"/>
            <a:ext cx="3590766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Location: Aurora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Average number of students:  15 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Grades: K-8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Serves students who have emotional and behavioral needs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" sz="17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Age of school: 32 years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A8902E-B077-40FC-B2D3-29AE8D4B5A7F}"/>
              </a:ext>
            </a:extLst>
          </p:cNvPr>
          <p:cNvCxnSpPr>
            <a:cxnSpLocks/>
          </p:cNvCxnSpPr>
          <p:nvPr/>
        </p:nvCxnSpPr>
        <p:spPr>
          <a:xfrm>
            <a:off x="4137660" y="2929994"/>
            <a:ext cx="4091940" cy="0"/>
          </a:xfrm>
          <a:prstGeom prst="line">
            <a:avLst/>
          </a:prstGeom>
          <a:ln w="12700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8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2" name="Google Shape;358;p20">
            <a:extLst>
              <a:ext uri="{FF2B5EF4-FFF2-40B4-BE49-F238E27FC236}">
                <a16:creationId xmlns:a16="http://schemas.microsoft.com/office/drawing/2014/main" id="{860CFB9D-0088-4ADE-92F0-93C38AC5FDE0}"/>
              </a:ext>
            </a:extLst>
          </p:cNvPr>
          <p:cNvSpPr/>
          <p:nvPr/>
        </p:nvSpPr>
        <p:spPr>
          <a:xfrm>
            <a:off x="4572000" y="1230942"/>
            <a:ext cx="4572000" cy="4898176"/>
          </a:xfrm>
          <a:prstGeom prst="rect">
            <a:avLst/>
          </a:prstGeom>
          <a:gradFill>
            <a:gsLst>
              <a:gs pos="0">
                <a:srgbClr val="5A9BD5">
                  <a:alpha val="81568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363;p20">
            <a:extLst>
              <a:ext uri="{FF2B5EF4-FFF2-40B4-BE49-F238E27FC236}">
                <a16:creationId xmlns:a16="http://schemas.microsoft.com/office/drawing/2014/main" id="{89F90E65-3072-4086-9735-8409E7C74F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727" r="19390"/>
          <a:stretch/>
        </p:blipFill>
        <p:spPr>
          <a:xfrm>
            <a:off x="5169988" y="1476029"/>
            <a:ext cx="3974012" cy="4573079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359;p20">
            <a:extLst>
              <a:ext uri="{FF2B5EF4-FFF2-40B4-BE49-F238E27FC236}">
                <a16:creationId xmlns:a16="http://schemas.microsoft.com/office/drawing/2014/main" id="{A54F6813-9286-4661-BAF4-2ADD28298D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88620" y="1247968"/>
            <a:ext cx="88880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61;p20">
            <a:extLst>
              <a:ext uri="{FF2B5EF4-FFF2-40B4-BE49-F238E27FC236}">
                <a16:creationId xmlns:a16="http://schemas.microsoft.com/office/drawing/2014/main" id="{EA2F96D2-0615-4CD8-9B8F-2A5EA87FE2A8}"/>
              </a:ext>
            </a:extLst>
          </p:cNvPr>
          <p:cNvSpPr txBox="1"/>
          <p:nvPr/>
        </p:nvSpPr>
        <p:spPr>
          <a:xfrm>
            <a:off x="549210" y="3067987"/>
            <a:ext cx="3862200" cy="2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Location: Lakewood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16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Grades: 5-12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Serves students who have Autism Spectrum Disorders and/or students who have emotional and behavioral needs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•"/>
            </a:pPr>
            <a:r>
              <a:rPr lang="en" sz="14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of school: 8 years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60;p20">
            <a:extLst>
              <a:ext uri="{FF2B5EF4-FFF2-40B4-BE49-F238E27FC236}">
                <a16:creationId xmlns:a16="http://schemas.microsoft.com/office/drawing/2014/main" id="{7C787968-A431-4AF1-BA27-B79615D1EE96}"/>
              </a:ext>
            </a:extLst>
          </p:cNvPr>
          <p:cNvSpPr txBox="1">
            <a:spLocks/>
          </p:cNvSpPr>
          <p:nvPr/>
        </p:nvSpPr>
        <p:spPr>
          <a:xfrm>
            <a:off x="223071" y="1847557"/>
            <a:ext cx="4379100" cy="983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Jefferson Hills Lakewood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30975-5ADE-4DB7-B449-384B80169378}"/>
              </a:ext>
            </a:extLst>
          </p:cNvPr>
          <p:cNvCxnSpPr>
            <a:cxnSpLocks/>
          </p:cNvCxnSpPr>
          <p:nvPr/>
        </p:nvCxnSpPr>
        <p:spPr>
          <a:xfrm>
            <a:off x="244475" y="3117621"/>
            <a:ext cx="4091940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3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8152B5-A0EE-4856-8975-D2F9191C3D03}"/>
              </a:ext>
            </a:extLst>
          </p:cNvPr>
          <p:cNvCxnSpPr>
            <a:cxnSpLocks/>
          </p:cNvCxnSpPr>
          <p:nvPr/>
        </p:nvCxnSpPr>
        <p:spPr>
          <a:xfrm>
            <a:off x="0" y="2496498"/>
            <a:ext cx="4091940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371;p21">
            <a:extLst>
              <a:ext uri="{FF2B5EF4-FFF2-40B4-BE49-F238E27FC236}">
                <a16:creationId xmlns:a16="http://schemas.microsoft.com/office/drawing/2014/main" id="{87FC4F57-4041-48A2-B7EB-DF25624EE157}"/>
              </a:ext>
            </a:extLst>
          </p:cNvPr>
          <p:cNvSpPr txBox="1">
            <a:spLocks/>
          </p:cNvSpPr>
          <p:nvPr/>
        </p:nvSpPr>
        <p:spPr>
          <a:xfrm>
            <a:off x="244475" y="161620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Laradon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Google Shape;373;p21">
            <a:extLst>
              <a:ext uri="{FF2B5EF4-FFF2-40B4-BE49-F238E27FC236}">
                <a16:creationId xmlns:a16="http://schemas.microsoft.com/office/drawing/2014/main" id="{C0ADBE06-B41F-47E6-B7A0-F6998B133C1D}"/>
              </a:ext>
            </a:extLst>
          </p:cNvPr>
          <p:cNvSpPr txBox="1"/>
          <p:nvPr/>
        </p:nvSpPr>
        <p:spPr>
          <a:xfrm>
            <a:off x="244475" y="2496498"/>
            <a:ext cx="2859000" cy="2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Location: Denver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Average number of students: 70 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Day treatment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Male and female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Grades: K-12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Serves students who have intellectual disabilities and/or Autism Spectrum Disorders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400" b="0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Age of school: 68 years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Google Shape;372;p21">
            <a:extLst>
              <a:ext uri="{FF2B5EF4-FFF2-40B4-BE49-F238E27FC236}">
                <a16:creationId xmlns:a16="http://schemas.microsoft.com/office/drawing/2014/main" id="{EF9E74F5-6B58-4D38-A245-3C0DBC5A2D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86"/>
          <a:stretch/>
        </p:blipFill>
        <p:spPr>
          <a:xfrm>
            <a:off x="3634740" y="1840230"/>
            <a:ext cx="5509260" cy="376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75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381;p22">
            <a:extLst>
              <a:ext uri="{FF2B5EF4-FFF2-40B4-BE49-F238E27FC236}">
                <a16:creationId xmlns:a16="http://schemas.microsoft.com/office/drawing/2014/main" id="{92633F02-9321-4FBC-A932-D965D942650B}"/>
              </a:ext>
            </a:extLst>
          </p:cNvPr>
          <p:cNvSpPr txBox="1">
            <a:spLocks/>
          </p:cNvSpPr>
          <p:nvPr/>
        </p:nvSpPr>
        <p:spPr>
          <a:xfrm>
            <a:off x="722850" y="1887179"/>
            <a:ext cx="43635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Morgridge Academy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386;p22">
            <a:extLst>
              <a:ext uri="{FF2B5EF4-FFF2-40B4-BE49-F238E27FC236}">
                <a16:creationId xmlns:a16="http://schemas.microsoft.com/office/drawing/2014/main" id="{F85FF54F-D1F0-4771-8A3B-013C68AB06AF}"/>
              </a:ext>
            </a:extLst>
          </p:cNvPr>
          <p:cNvSpPr txBox="1"/>
          <p:nvPr/>
        </p:nvSpPr>
        <p:spPr>
          <a:xfrm>
            <a:off x="570621" y="3096356"/>
            <a:ext cx="3419700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Location: Denver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Average number of students: 70 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Grades: K-8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Serves students who have chronic illnesses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Age of school: 39 years</a:t>
            </a:r>
            <a:endParaRPr sz="7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382;p22">
            <a:extLst>
              <a:ext uri="{FF2B5EF4-FFF2-40B4-BE49-F238E27FC236}">
                <a16:creationId xmlns:a16="http://schemas.microsoft.com/office/drawing/2014/main" id="{5A2EDED5-B74D-4385-ACE5-33184E6CC6A7}"/>
              </a:ext>
            </a:extLst>
          </p:cNvPr>
          <p:cNvGrpSpPr/>
          <p:nvPr/>
        </p:nvGrpSpPr>
        <p:grpSpPr>
          <a:xfrm>
            <a:off x="-21956" y="2245266"/>
            <a:ext cx="266431" cy="505125"/>
            <a:chOff x="0" y="823811"/>
            <a:chExt cx="355241" cy="673500"/>
          </a:xfrm>
        </p:grpSpPr>
        <p:sp>
          <p:nvSpPr>
            <p:cNvPr id="9" name="Google Shape;383;p22">
              <a:extLst>
                <a:ext uri="{FF2B5EF4-FFF2-40B4-BE49-F238E27FC236}">
                  <a16:creationId xmlns:a16="http://schemas.microsoft.com/office/drawing/2014/main" id="{D81FC294-3547-4FB0-B660-1DB8CFC352E0}"/>
                </a:ext>
              </a:extLst>
            </p:cNvPr>
            <p:cNvSpPr/>
            <p:nvPr/>
          </p:nvSpPr>
          <p:spPr>
            <a:xfrm>
              <a:off x="0" y="823811"/>
              <a:ext cx="873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84;p22">
              <a:extLst>
                <a:ext uri="{FF2B5EF4-FFF2-40B4-BE49-F238E27FC236}">
                  <a16:creationId xmlns:a16="http://schemas.microsoft.com/office/drawing/2014/main" id="{26159024-CFCE-46E2-8D63-BF1733FA2C6A}"/>
                </a:ext>
              </a:extLst>
            </p:cNvPr>
            <p:cNvSpPr/>
            <p:nvPr/>
          </p:nvSpPr>
          <p:spPr>
            <a:xfrm>
              <a:off x="159341" y="823811"/>
              <a:ext cx="1959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387;p22">
            <a:extLst>
              <a:ext uri="{FF2B5EF4-FFF2-40B4-BE49-F238E27FC236}">
                <a16:creationId xmlns:a16="http://schemas.microsoft.com/office/drawing/2014/main" id="{904BF227-E712-4225-839C-DB80B6BFB3E4}"/>
              </a:ext>
            </a:extLst>
          </p:cNvPr>
          <p:cNvSpPr/>
          <p:nvPr/>
        </p:nvSpPr>
        <p:spPr>
          <a:xfrm flipH="1">
            <a:off x="8023200" y="1211580"/>
            <a:ext cx="1120800" cy="4892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88;p22">
            <a:extLst>
              <a:ext uri="{FF2B5EF4-FFF2-40B4-BE49-F238E27FC236}">
                <a16:creationId xmlns:a16="http://schemas.microsoft.com/office/drawing/2014/main" id="{DF93089E-1C58-4AD9-921C-50A4D2DE35ED}"/>
              </a:ext>
            </a:extLst>
          </p:cNvPr>
          <p:cNvSpPr/>
          <p:nvPr/>
        </p:nvSpPr>
        <p:spPr>
          <a:xfrm>
            <a:off x="4159819" y="1469698"/>
            <a:ext cx="4506900" cy="4376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389;p22">
            <a:extLst>
              <a:ext uri="{FF2B5EF4-FFF2-40B4-BE49-F238E27FC236}">
                <a16:creationId xmlns:a16="http://schemas.microsoft.com/office/drawing/2014/main" id="{80BDE73E-47D7-4BFD-8D3E-6C1F62B3E5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063"/>
          <a:stretch/>
        </p:blipFill>
        <p:spPr>
          <a:xfrm rot="-5400000">
            <a:off x="4378740" y="1687572"/>
            <a:ext cx="4069058" cy="39444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85;p22">
            <a:extLst>
              <a:ext uri="{FF2B5EF4-FFF2-40B4-BE49-F238E27FC236}">
                <a16:creationId xmlns:a16="http://schemas.microsoft.com/office/drawing/2014/main" id="{F26F0F42-80D7-4F4B-9548-A7B0091319E5}"/>
              </a:ext>
            </a:extLst>
          </p:cNvPr>
          <p:cNvSpPr/>
          <p:nvPr/>
        </p:nvSpPr>
        <p:spPr>
          <a:xfrm flipH="1">
            <a:off x="570621" y="3250861"/>
            <a:ext cx="3223200" cy="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88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96;p23">
            <a:extLst>
              <a:ext uri="{FF2B5EF4-FFF2-40B4-BE49-F238E27FC236}">
                <a16:creationId xmlns:a16="http://schemas.microsoft.com/office/drawing/2014/main" id="{BF7408A3-641C-4925-AE6C-B814255D92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666" r="17201" b="8890"/>
          <a:stretch/>
        </p:blipFill>
        <p:spPr>
          <a:xfrm>
            <a:off x="5173270" y="1888666"/>
            <a:ext cx="3970730" cy="385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97;p23">
            <a:extLst>
              <a:ext uri="{FF2B5EF4-FFF2-40B4-BE49-F238E27FC236}">
                <a16:creationId xmlns:a16="http://schemas.microsoft.com/office/drawing/2014/main" id="{1326D07B-151E-4CFA-B920-745FC2ECE6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05838" y="1888656"/>
            <a:ext cx="8138159" cy="40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398;p23">
            <a:extLst>
              <a:ext uri="{FF2B5EF4-FFF2-40B4-BE49-F238E27FC236}">
                <a16:creationId xmlns:a16="http://schemas.microsoft.com/office/drawing/2014/main" id="{9D74E211-8B01-4791-B079-D6DCAAA18CA1}"/>
              </a:ext>
            </a:extLst>
          </p:cNvPr>
          <p:cNvSpPr txBox="1">
            <a:spLocks/>
          </p:cNvSpPr>
          <p:nvPr/>
        </p:nvSpPr>
        <p:spPr>
          <a:xfrm>
            <a:off x="244477" y="1888666"/>
            <a:ext cx="5377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Mt. St. Vincent Home</a:t>
            </a:r>
            <a:endParaRPr lang="en-US"/>
          </a:p>
        </p:txBody>
      </p:sp>
      <p:sp>
        <p:nvSpPr>
          <p:cNvPr id="7" name="Google Shape;399;p23">
            <a:extLst>
              <a:ext uri="{FF2B5EF4-FFF2-40B4-BE49-F238E27FC236}">
                <a16:creationId xmlns:a16="http://schemas.microsoft.com/office/drawing/2014/main" id="{0ADA9DB9-6DCA-4BCA-8808-8235A77478FA}"/>
              </a:ext>
            </a:extLst>
          </p:cNvPr>
          <p:cNvSpPr txBox="1"/>
          <p:nvPr/>
        </p:nvSpPr>
        <p:spPr>
          <a:xfrm>
            <a:off x="244475" y="2852591"/>
            <a:ext cx="4636135" cy="26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Location: Denver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45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Grades: K-8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emotional/behavioral needs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of school: 135 years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D1CFCF-2291-48FF-9A06-F814C88CBCFD}"/>
              </a:ext>
            </a:extLst>
          </p:cNvPr>
          <p:cNvCxnSpPr>
            <a:cxnSpLocks/>
          </p:cNvCxnSpPr>
          <p:nvPr/>
        </p:nvCxnSpPr>
        <p:spPr>
          <a:xfrm>
            <a:off x="582930" y="2718120"/>
            <a:ext cx="4091940" cy="0"/>
          </a:xfrm>
          <a:prstGeom prst="line">
            <a:avLst/>
          </a:prstGeom>
          <a:ln w="47625" cmpd="dbl"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4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grpSp>
        <p:nvGrpSpPr>
          <p:cNvPr id="6" name="Google Shape;407;p24">
            <a:extLst>
              <a:ext uri="{FF2B5EF4-FFF2-40B4-BE49-F238E27FC236}">
                <a16:creationId xmlns:a16="http://schemas.microsoft.com/office/drawing/2014/main" id="{72EA8165-A4C5-441F-BA3F-9032B4F815FC}"/>
              </a:ext>
            </a:extLst>
          </p:cNvPr>
          <p:cNvGrpSpPr/>
          <p:nvPr/>
        </p:nvGrpSpPr>
        <p:grpSpPr>
          <a:xfrm>
            <a:off x="223071" y="1299746"/>
            <a:ext cx="8356759" cy="1861601"/>
            <a:chOff x="409710" y="635715"/>
            <a:chExt cx="11142345" cy="2482135"/>
          </a:xfrm>
        </p:grpSpPr>
        <p:sp>
          <p:nvSpPr>
            <p:cNvPr id="7" name="Google Shape;408;p24">
              <a:extLst>
                <a:ext uri="{FF2B5EF4-FFF2-40B4-BE49-F238E27FC236}">
                  <a16:creationId xmlns:a16="http://schemas.microsoft.com/office/drawing/2014/main" id="{43D2470E-6397-4FF6-8CF2-BABDED576FDF}"/>
                </a:ext>
              </a:extLst>
            </p:cNvPr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09;p24">
              <a:extLst>
                <a:ext uri="{FF2B5EF4-FFF2-40B4-BE49-F238E27FC236}">
                  <a16:creationId xmlns:a16="http://schemas.microsoft.com/office/drawing/2014/main" id="{FC323EF3-4A52-4120-A22C-F0782C359B96}"/>
                </a:ext>
              </a:extLst>
            </p:cNvPr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0;p24">
              <a:extLst>
                <a:ext uri="{FF2B5EF4-FFF2-40B4-BE49-F238E27FC236}">
                  <a16:creationId xmlns:a16="http://schemas.microsoft.com/office/drawing/2014/main" id="{996344C7-AFF6-4512-8B96-CE0FC9D12EA4}"/>
                </a:ext>
              </a:extLst>
            </p:cNvPr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1;p24">
              <a:extLst>
                <a:ext uri="{FF2B5EF4-FFF2-40B4-BE49-F238E27FC236}">
                  <a16:creationId xmlns:a16="http://schemas.microsoft.com/office/drawing/2014/main" id="{060D23AA-11DB-415A-A805-6CAC92B8A32C}"/>
                </a:ext>
              </a:extLst>
            </p:cNvPr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2;p24">
              <a:extLst>
                <a:ext uri="{FF2B5EF4-FFF2-40B4-BE49-F238E27FC236}">
                  <a16:creationId xmlns:a16="http://schemas.microsoft.com/office/drawing/2014/main" id="{0755CF07-B4EF-4884-9C46-4ED5A5148B86}"/>
                </a:ext>
              </a:extLst>
            </p:cNvPr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13;p24">
            <a:extLst>
              <a:ext uri="{FF2B5EF4-FFF2-40B4-BE49-F238E27FC236}">
                <a16:creationId xmlns:a16="http://schemas.microsoft.com/office/drawing/2014/main" id="{40D01430-A27B-439A-B12D-9AD47F133B1B}"/>
              </a:ext>
            </a:extLst>
          </p:cNvPr>
          <p:cNvSpPr txBox="1">
            <a:spLocks/>
          </p:cNvSpPr>
          <p:nvPr/>
        </p:nvSpPr>
        <p:spPr>
          <a:xfrm>
            <a:off x="1864180" y="1536957"/>
            <a:ext cx="7729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Rite of Passage Jeffco</a:t>
            </a:r>
            <a:endParaRPr lang="en-US" dirty="0"/>
          </a:p>
        </p:txBody>
      </p:sp>
      <p:sp>
        <p:nvSpPr>
          <p:cNvPr id="13" name="Google Shape;414;p24">
            <a:extLst>
              <a:ext uri="{FF2B5EF4-FFF2-40B4-BE49-F238E27FC236}">
                <a16:creationId xmlns:a16="http://schemas.microsoft.com/office/drawing/2014/main" id="{11444BF4-6DEB-4CD7-A88C-053890EE0BC5}"/>
              </a:ext>
            </a:extLst>
          </p:cNvPr>
          <p:cNvSpPr txBox="1">
            <a:spLocks/>
          </p:cNvSpPr>
          <p:nvPr/>
        </p:nvSpPr>
        <p:spPr>
          <a:xfrm>
            <a:off x="973330" y="2999788"/>
            <a:ext cx="3516000" cy="295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6035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Location:  Morrison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Average number of students: 6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Residential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Male only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Grades: 5-12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Serves students who have behavioral issues and an intellectual disability.</a:t>
            </a:r>
            <a:endParaRPr lang="en-US" sz="2000" dirty="0"/>
          </a:p>
          <a:p>
            <a:pPr marL="285750" indent="-26035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Age of school: 1 year</a:t>
            </a:r>
            <a:endParaRPr lang="en-US" sz="2000" dirty="0"/>
          </a:p>
        </p:txBody>
      </p:sp>
      <p:pic>
        <p:nvPicPr>
          <p:cNvPr id="2" name="Google Shape;415;p24">
            <a:extLst>
              <a:ext uri="{FF2B5EF4-FFF2-40B4-BE49-F238E27FC236}">
                <a16:creationId xmlns:a16="http://schemas.microsoft.com/office/drawing/2014/main" id="{0A11CAE1-A88C-4167-AADA-B98014A625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72" b="24626"/>
          <a:stretch/>
        </p:blipFill>
        <p:spPr>
          <a:xfrm rot="-5400000">
            <a:off x="4642319" y="3007119"/>
            <a:ext cx="3584479" cy="278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7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2" name="Google Shape;424;p25">
            <a:extLst>
              <a:ext uri="{FF2B5EF4-FFF2-40B4-BE49-F238E27FC236}">
                <a16:creationId xmlns:a16="http://schemas.microsoft.com/office/drawing/2014/main" id="{34727538-9C33-4BC3-AE61-BD359EB4466D}"/>
              </a:ext>
            </a:extLst>
          </p:cNvPr>
          <p:cNvSpPr/>
          <p:nvPr/>
        </p:nvSpPr>
        <p:spPr>
          <a:xfrm>
            <a:off x="364371" y="1566928"/>
            <a:ext cx="4029558" cy="48600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25;p25">
            <a:extLst>
              <a:ext uri="{FF2B5EF4-FFF2-40B4-BE49-F238E27FC236}">
                <a16:creationId xmlns:a16="http://schemas.microsoft.com/office/drawing/2014/main" id="{CE18ED58-708D-4C21-A481-5BE76914B6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333"/>
          <a:stretch/>
        </p:blipFill>
        <p:spPr>
          <a:xfrm>
            <a:off x="498048" y="1935611"/>
            <a:ext cx="3564939" cy="22757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6;p25">
            <a:extLst>
              <a:ext uri="{FF2B5EF4-FFF2-40B4-BE49-F238E27FC236}">
                <a16:creationId xmlns:a16="http://schemas.microsoft.com/office/drawing/2014/main" id="{CE8EB3FA-2B74-4346-9F1D-47D5C9FD0513}"/>
              </a:ext>
            </a:extLst>
          </p:cNvPr>
          <p:cNvSpPr txBox="1">
            <a:spLocks/>
          </p:cNvSpPr>
          <p:nvPr/>
        </p:nvSpPr>
        <p:spPr>
          <a:xfrm>
            <a:off x="4937759" y="2136055"/>
            <a:ext cx="3841869" cy="346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66700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Location: Aurora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Average number of students: 70 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Day Treatment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Male and female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Grades: K-12, 18-21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Serves students who have Autism Spectrum Disorders, and/or low emotional and cognitive skills combined with a mental health diagnosis </a:t>
            </a:r>
          </a:p>
          <a:p>
            <a:pPr marL="285750" indent="-26670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600" dirty="0"/>
              <a:t>Age of school: 17 years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8E0031-9BBA-42B3-B757-AA303DC08420}"/>
              </a:ext>
            </a:extLst>
          </p:cNvPr>
          <p:cNvSpPr/>
          <p:nvPr/>
        </p:nvSpPr>
        <p:spPr>
          <a:xfrm>
            <a:off x="674556" y="4696250"/>
            <a:ext cx="3211830" cy="124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Serenity</a:t>
            </a:r>
          </a:p>
        </p:txBody>
      </p:sp>
    </p:spTree>
    <p:extLst>
      <p:ext uri="{BB962C8B-B14F-4D97-AF65-F5344CB8AC3E}">
        <p14:creationId xmlns:p14="http://schemas.microsoft.com/office/powerpoint/2010/main" val="398957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2" name="Google Shape;436;p26">
            <a:extLst>
              <a:ext uri="{FF2B5EF4-FFF2-40B4-BE49-F238E27FC236}">
                <a16:creationId xmlns:a16="http://schemas.microsoft.com/office/drawing/2014/main" id="{9EDB7D23-C7F1-46EF-895F-CC46FA846F73}"/>
              </a:ext>
            </a:extLst>
          </p:cNvPr>
          <p:cNvSpPr txBox="1"/>
          <p:nvPr/>
        </p:nvSpPr>
        <p:spPr>
          <a:xfrm>
            <a:off x="617555" y="3156727"/>
            <a:ext cx="3586800" cy="23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Location: Centennial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Average number of students:  25 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Grades: 5-12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Serves students who have emotional and behavioral needs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Age of school: 3 years</a:t>
            </a:r>
            <a:endParaRPr sz="11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5;p26">
            <a:extLst>
              <a:ext uri="{FF2B5EF4-FFF2-40B4-BE49-F238E27FC236}">
                <a16:creationId xmlns:a16="http://schemas.microsoft.com/office/drawing/2014/main" id="{03352A58-5C6C-4725-91AA-1D9096393259}"/>
              </a:ext>
            </a:extLst>
          </p:cNvPr>
          <p:cNvSpPr txBox="1">
            <a:spLocks/>
          </p:cNvSpPr>
          <p:nvPr/>
        </p:nvSpPr>
        <p:spPr>
          <a:xfrm>
            <a:off x="342455" y="1592954"/>
            <a:ext cx="4137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Shiloh Family Resource Pavilion</a:t>
            </a:r>
            <a:endParaRPr lang="en-US" dirty="0"/>
          </a:p>
        </p:txBody>
      </p:sp>
      <p:pic>
        <p:nvPicPr>
          <p:cNvPr id="3" name="Google Shape;438;p26">
            <a:extLst>
              <a:ext uri="{FF2B5EF4-FFF2-40B4-BE49-F238E27FC236}">
                <a16:creationId xmlns:a16="http://schemas.microsoft.com/office/drawing/2014/main" id="{F956A1FF-589A-4F2F-B5AD-3D565D43AF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446" b="29238"/>
          <a:stretch/>
        </p:blipFill>
        <p:spPr>
          <a:xfrm rot="-5400000">
            <a:off x="4933925" y="2246091"/>
            <a:ext cx="4034790" cy="2946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Google Shape;435;p26">
            <a:extLst>
              <a:ext uri="{FF2B5EF4-FFF2-40B4-BE49-F238E27FC236}">
                <a16:creationId xmlns:a16="http://schemas.microsoft.com/office/drawing/2014/main" id="{AE0828A5-E92D-4EC5-BEBE-805520078F25}"/>
              </a:ext>
            </a:extLst>
          </p:cNvPr>
          <p:cNvSpPr txBox="1">
            <a:spLocks/>
          </p:cNvSpPr>
          <p:nvPr/>
        </p:nvSpPr>
        <p:spPr>
          <a:xfrm>
            <a:off x="527547" y="1592954"/>
            <a:ext cx="4137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Shiloh Family Resource Pavilion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3B8DD2-E80E-4B47-8CE4-963C18F92F16}"/>
              </a:ext>
            </a:extLst>
          </p:cNvPr>
          <p:cNvCxnSpPr/>
          <p:nvPr/>
        </p:nvCxnSpPr>
        <p:spPr>
          <a:xfrm>
            <a:off x="527547" y="2857500"/>
            <a:ext cx="4044453" cy="0"/>
          </a:xfrm>
          <a:prstGeom prst="line">
            <a:avLst/>
          </a:prstGeom>
          <a:ln w="7937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39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757683D3-C6EA-4991-8F00-367C84C593FC}"/>
              </a:ext>
            </a:extLst>
          </p:cNvPr>
          <p:cNvSpPr/>
          <p:nvPr/>
        </p:nvSpPr>
        <p:spPr>
          <a:xfrm flipH="1">
            <a:off x="21756" y="1328622"/>
            <a:ext cx="4160688" cy="5463523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444;p27">
            <a:extLst>
              <a:ext uri="{FF2B5EF4-FFF2-40B4-BE49-F238E27FC236}">
                <a16:creationId xmlns:a16="http://schemas.microsoft.com/office/drawing/2014/main" id="{D757C694-DB92-491E-9A51-7EE38E29B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455" r="39523" b="19176"/>
          <a:stretch/>
        </p:blipFill>
        <p:spPr>
          <a:xfrm>
            <a:off x="542134" y="1522778"/>
            <a:ext cx="3476674" cy="415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3;p27">
            <a:extLst>
              <a:ext uri="{FF2B5EF4-FFF2-40B4-BE49-F238E27FC236}">
                <a16:creationId xmlns:a16="http://schemas.microsoft.com/office/drawing/2014/main" id="{EEDB61BD-5ED2-475B-926F-3EA8C157670B}"/>
              </a:ext>
            </a:extLst>
          </p:cNvPr>
          <p:cNvSpPr txBox="1"/>
          <p:nvPr/>
        </p:nvSpPr>
        <p:spPr>
          <a:xfrm>
            <a:off x="4182444" y="291084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Littleton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35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K-12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28 years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47;p27">
            <a:extLst>
              <a:ext uri="{FF2B5EF4-FFF2-40B4-BE49-F238E27FC236}">
                <a16:creationId xmlns:a16="http://schemas.microsoft.com/office/drawing/2014/main" id="{705CC8AF-8302-45C7-B353-80830CDFBD24}"/>
              </a:ext>
            </a:extLst>
          </p:cNvPr>
          <p:cNvSpPr txBox="1">
            <a:spLocks/>
          </p:cNvSpPr>
          <p:nvPr/>
        </p:nvSpPr>
        <p:spPr>
          <a:xfrm>
            <a:off x="4297680" y="1840795"/>
            <a:ext cx="4846320" cy="7572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000"/>
              <a:buFont typeface="Arial"/>
              <a:buNone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Shiloh Littleton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DE4A09-9277-4077-B3C2-26B94D8E3BA8}"/>
              </a:ext>
            </a:extLst>
          </p:cNvPr>
          <p:cNvCxnSpPr/>
          <p:nvPr/>
        </p:nvCxnSpPr>
        <p:spPr>
          <a:xfrm>
            <a:off x="4182444" y="2612886"/>
            <a:ext cx="4341426" cy="0"/>
          </a:xfrm>
          <a:prstGeom prst="line">
            <a:avLst/>
          </a:prstGeom>
          <a:ln w="19050" cmpd="thinThick"/>
          <a:effectLst>
            <a:glow rad="38100">
              <a:schemeClr val="accent6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5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A9A2-92CF-4291-8C1C-083E19E55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Facility Schools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19512-019D-4C2F-ADD7-70413ECC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9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455;p28">
            <a:extLst>
              <a:ext uri="{FF2B5EF4-FFF2-40B4-BE49-F238E27FC236}">
                <a16:creationId xmlns:a16="http://schemas.microsoft.com/office/drawing/2014/main" id="{C0ED0A6C-4769-4957-ACBE-7CEC28E84F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985" b="6454"/>
          <a:stretch/>
        </p:blipFill>
        <p:spPr>
          <a:xfrm rot="-5400000">
            <a:off x="4581903" y="1633153"/>
            <a:ext cx="4632205" cy="4171950"/>
          </a:xfrm>
          <a:custGeom>
            <a:avLst/>
            <a:gdLst/>
            <a:ahLst/>
            <a:cxnLst/>
            <a:rect l="l" t="t" r="r" b="b"/>
            <a:pathLst>
              <a:path w="7743949" h="6858000" extrusionOk="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Google Shape;454;p28">
            <a:extLst>
              <a:ext uri="{FF2B5EF4-FFF2-40B4-BE49-F238E27FC236}">
                <a16:creationId xmlns:a16="http://schemas.microsoft.com/office/drawing/2014/main" id="{F3F5188B-1228-4565-B573-2B77AA84388E}"/>
              </a:ext>
            </a:extLst>
          </p:cNvPr>
          <p:cNvSpPr txBox="1">
            <a:spLocks/>
          </p:cNvSpPr>
          <p:nvPr/>
        </p:nvSpPr>
        <p:spPr>
          <a:xfrm>
            <a:off x="716336" y="1570157"/>
            <a:ext cx="2455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Shiloh Sanctuary</a:t>
            </a:r>
            <a:endParaRPr lang="en-US" dirty="0"/>
          </a:p>
        </p:txBody>
      </p:sp>
      <p:sp>
        <p:nvSpPr>
          <p:cNvPr id="8" name="Google Shape;456;p28">
            <a:extLst>
              <a:ext uri="{FF2B5EF4-FFF2-40B4-BE49-F238E27FC236}">
                <a16:creationId xmlns:a16="http://schemas.microsoft.com/office/drawing/2014/main" id="{C385F57D-16A5-46D5-8B67-082B91B61B45}"/>
              </a:ext>
            </a:extLst>
          </p:cNvPr>
          <p:cNvSpPr txBox="1"/>
          <p:nvPr/>
        </p:nvSpPr>
        <p:spPr>
          <a:xfrm>
            <a:off x="784118" y="3200231"/>
            <a:ext cx="3207965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Thornton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16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6-12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28 years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1ABC08-50DE-4D60-8383-D878CD32E32C}"/>
              </a:ext>
            </a:extLst>
          </p:cNvPr>
          <p:cNvCxnSpPr>
            <a:cxnSpLocks/>
          </p:cNvCxnSpPr>
          <p:nvPr/>
        </p:nvCxnSpPr>
        <p:spPr>
          <a:xfrm>
            <a:off x="898009" y="2995068"/>
            <a:ext cx="2121586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82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AC06283-6B92-4286-9C31-9EBE2434556B}"/>
              </a:ext>
            </a:extLst>
          </p:cNvPr>
          <p:cNvSpPr/>
          <p:nvPr/>
        </p:nvSpPr>
        <p:spPr>
          <a:xfrm>
            <a:off x="0" y="1177290"/>
            <a:ext cx="7383780" cy="568071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464;p29">
            <a:extLst>
              <a:ext uri="{FF2B5EF4-FFF2-40B4-BE49-F238E27FC236}">
                <a16:creationId xmlns:a16="http://schemas.microsoft.com/office/drawing/2014/main" id="{B640E26E-2979-4A98-85C1-5371240CAF68}"/>
              </a:ext>
            </a:extLst>
          </p:cNvPr>
          <p:cNvSpPr txBox="1">
            <a:spLocks/>
          </p:cNvSpPr>
          <p:nvPr/>
        </p:nvSpPr>
        <p:spPr>
          <a:xfrm>
            <a:off x="-116798" y="1595230"/>
            <a:ext cx="4356900" cy="1476300"/>
          </a:xfrm>
          <a:prstGeom prst="ellipse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4000"/>
              <a:buFont typeface="Calibri"/>
              <a:buNone/>
            </a:pPr>
            <a:r>
              <a:rPr lang="en-US" sz="33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Skyline Academy at MHCD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7" name="Google Shape;466;p29">
            <a:extLst>
              <a:ext uri="{FF2B5EF4-FFF2-40B4-BE49-F238E27FC236}">
                <a16:creationId xmlns:a16="http://schemas.microsoft.com/office/drawing/2014/main" id="{22ED1CE0-9A53-48B3-A5EF-D1832E3121F2}"/>
              </a:ext>
            </a:extLst>
          </p:cNvPr>
          <p:cNvSpPr txBox="1"/>
          <p:nvPr/>
        </p:nvSpPr>
        <p:spPr>
          <a:xfrm>
            <a:off x="244475" y="3237582"/>
            <a:ext cx="3700200" cy="268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Location: Denver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Average number of students:  24 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Grades: 1-8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Serves students who have emotional or behavioral needs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Age of school: 14 years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469;p29">
            <a:extLst>
              <a:ext uri="{FF2B5EF4-FFF2-40B4-BE49-F238E27FC236}">
                <a16:creationId xmlns:a16="http://schemas.microsoft.com/office/drawing/2014/main" id="{8050D81B-125F-40F0-93DB-B492DF3A5D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951"/>
          <a:stretch/>
        </p:blipFill>
        <p:spPr>
          <a:xfrm>
            <a:off x="4356900" y="2121263"/>
            <a:ext cx="4815442" cy="3290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16A01-D961-41BD-813E-12D0E4368DFD}"/>
              </a:ext>
            </a:extLst>
          </p:cNvPr>
          <p:cNvCxnSpPr>
            <a:cxnSpLocks/>
          </p:cNvCxnSpPr>
          <p:nvPr/>
        </p:nvCxnSpPr>
        <p:spPr>
          <a:xfrm>
            <a:off x="473496" y="2934370"/>
            <a:ext cx="3613950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2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485;p31">
            <a:extLst>
              <a:ext uri="{FF2B5EF4-FFF2-40B4-BE49-F238E27FC236}">
                <a16:creationId xmlns:a16="http://schemas.microsoft.com/office/drawing/2014/main" id="{5AE32A05-139D-461D-9D26-90B32E8B3F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839" r="39811"/>
          <a:stretch/>
        </p:blipFill>
        <p:spPr>
          <a:xfrm rot="-5400000">
            <a:off x="5878520" y="2022740"/>
            <a:ext cx="2465011" cy="40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83;p31">
            <a:extLst>
              <a:ext uri="{FF2B5EF4-FFF2-40B4-BE49-F238E27FC236}">
                <a16:creationId xmlns:a16="http://schemas.microsoft.com/office/drawing/2014/main" id="{7C104187-CE26-4535-9CD8-FD04BA68F05F}"/>
              </a:ext>
            </a:extLst>
          </p:cNvPr>
          <p:cNvSpPr txBox="1">
            <a:spLocks/>
          </p:cNvSpPr>
          <p:nvPr/>
        </p:nvSpPr>
        <p:spPr>
          <a:xfrm>
            <a:off x="662710" y="1728180"/>
            <a:ext cx="5513400" cy="51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959"/>
              <a:buFont typeface="Calibri"/>
              <a:buNone/>
            </a:pPr>
            <a:r>
              <a:rPr lang="en-US" sz="33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Joshua School Englewood</a:t>
            </a:r>
            <a:endParaRPr lang="en-US" sz="3359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84;p31">
            <a:extLst>
              <a:ext uri="{FF2B5EF4-FFF2-40B4-BE49-F238E27FC236}">
                <a16:creationId xmlns:a16="http://schemas.microsoft.com/office/drawing/2014/main" id="{C73BAFED-53E3-4224-878E-97C651BCE4B8}"/>
              </a:ext>
            </a:extLst>
          </p:cNvPr>
          <p:cNvSpPr txBox="1">
            <a:spLocks/>
          </p:cNvSpPr>
          <p:nvPr/>
        </p:nvSpPr>
        <p:spPr>
          <a:xfrm>
            <a:off x="1573060" y="2685480"/>
            <a:ext cx="3284690" cy="35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60350">
              <a:spcBef>
                <a:spcPts val="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Location: Englewood</a:t>
            </a:r>
            <a:endParaRPr lang="en-US" sz="2000" dirty="0"/>
          </a:p>
          <a:p>
            <a:pPr marL="285750" indent="-2603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Average number of students: 32 </a:t>
            </a:r>
            <a:endParaRPr lang="en-US" sz="2000" dirty="0"/>
          </a:p>
          <a:p>
            <a:pPr indent="-203200">
              <a:buClr>
                <a:schemeClr val="dk1"/>
              </a:buClr>
              <a:buSzPts val="1600"/>
            </a:pPr>
            <a:r>
              <a:rPr lang="en-US" sz="1600" dirty="0"/>
              <a:t> Day Treatment</a:t>
            </a:r>
            <a:endParaRPr lang="en-US" sz="2000" dirty="0"/>
          </a:p>
          <a:p>
            <a:pPr indent="-203200">
              <a:buClr>
                <a:schemeClr val="dk1"/>
              </a:buClr>
              <a:buSzPts val="1600"/>
            </a:pPr>
            <a:r>
              <a:rPr lang="en-US" sz="1600" dirty="0"/>
              <a:t> Male and female </a:t>
            </a:r>
            <a:endParaRPr lang="en-US" sz="2000" dirty="0"/>
          </a:p>
          <a:p>
            <a:pPr indent="-203200">
              <a:buClr>
                <a:schemeClr val="dk1"/>
              </a:buClr>
              <a:buSzPts val="1600"/>
            </a:pPr>
            <a:r>
              <a:rPr lang="en-US" sz="1600" dirty="0"/>
              <a:t> Grades: 1-12</a:t>
            </a:r>
            <a:endParaRPr lang="en-US" sz="2000" dirty="0"/>
          </a:p>
          <a:p>
            <a:pPr marL="285750" indent="-2603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Serves students who have Autism Spectrum Disorders, emotional and behavioral needs and developmental disabilities</a:t>
            </a:r>
            <a:endParaRPr lang="en-US" sz="2000" dirty="0"/>
          </a:p>
          <a:p>
            <a:pPr marL="285750" indent="-2603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Age of school: 12 years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E2ED1D-79EF-4758-A7C7-2B0ECE8D235A}"/>
              </a:ext>
            </a:extLst>
          </p:cNvPr>
          <p:cNvCxnSpPr>
            <a:cxnSpLocks/>
          </p:cNvCxnSpPr>
          <p:nvPr/>
        </p:nvCxnSpPr>
        <p:spPr>
          <a:xfrm flipV="1">
            <a:off x="662710" y="2291700"/>
            <a:ext cx="5200880" cy="26774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17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3" name="Google Shape;493;p32">
            <a:extLst>
              <a:ext uri="{FF2B5EF4-FFF2-40B4-BE49-F238E27FC236}">
                <a16:creationId xmlns:a16="http://schemas.microsoft.com/office/drawing/2014/main" id="{E0DFEEBF-33C3-44C7-8235-B75743AF9E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034" r="15034"/>
          <a:stretch/>
        </p:blipFill>
        <p:spPr>
          <a:xfrm>
            <a:off x="4348387" y="1858904"/>
            <a:ext cx="4795613" cy="385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94;p32">
            <a:extLst>
              <a:ext uri="{FF2B5EF4-FFF2-40B4-BE49-F238E27FC236}">
                <a16:creationId xmlns:a16="http://schemas.microsoft.com/office/drawing/2014/main" id="{91C64F3A-111D-46C6-8497-BF9CB52B3E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286000" y="1689707"/>
            <a:ext cx="6858000" cy="41960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95;p32">
            <a:extLst>
              <a:ext uri="{FF2B5EF4-FFF2-40B4-BE49-F238E27FC236}">
                <a16:creationId xmlns:a16="http://schemas.microsoft.com/office/drawing/2014/main" id="{788F6FA7-1AE5-4074-AD6F-E20120B5DB19}"/>
              </a:ext>
            </a:extLst>
          </p:cNvPr>
          <p:cNvSpPr txBox="1">
            <a:spLocks/>
          </p:cNvSpPr>
          <p:nvPr/>
        </p:nvSpPr>
        <p:spPr>
          <a:xfrm>
            <a:off x="967075" y="1965960"/>
            <a:ext cx="4531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Joshua School Boulder</a:t>
            </a:r>
            <a:endParaRPr lang="en-US" sz="1100" b="1" dirty="0"/>
          </a:p>
        </p:txBody>
      </p:sp>
      <p:sp>
        <p:nvSpPr>
          <p:cNvPr id="7" name="Google Shape;496;p32">
            <a:extLst>
              <a:ext uri="{FF2B5EF4-FFF2-40B4-BE49-F238E27FC236}">
                <a16:creationId xmlns:a16="http://schemas.microsoft.com/office/drawing/2014/main" id="{D56E8272-7F3B-48CD-86B7-4DBE434B97E7}"/>
              </a:ext>
            </a:extLst>
          </p:cNvPr>
          <p:cNvSpPr txBox="1">
            <a:spLocks/>
          </p:cNvSpPr>
          <p:nvPr/>
        </p:nvSpPr>
        <p:spPr>
          <a:xfrm>
            <a:off x="546600" y="3008110"/>
            <a:ext cx="47955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indent="-285750">
              <a:spcBef>
                <a:spcPts val="0"/>
              </a:spcBef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Location:  Boulder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Average number of students: 16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Day Treatment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Male and female 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Grades: 1-12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Serves students who have Autism Spectrum Disorders, emotional  and behavioral needs and developmental disabilities</a:t>
            </a:r>
            <a:endParaRPr lang="en-US" sz="1600" dirty="0"/>
          </a:p>
          <a:p>
            <a:pPr marL="330200" indent="-285750">
              <a:buClr>
                <a:srgbClr val="000000"/>
              </a:buClr>
              <a:buSzPts val="1300"/>
            </a:pPr>
            <a:r>
              <a:rPr lang="en-U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Age of school: 5 years</a:t>
            </a:r>
            <a:endParaRPr lang="en-US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0BA344-85B2-4FCE-A3A5-DB476063E583}"/>
              </a:ext>
            </a:extLst>
          </p:cNvPr>
          <p:cNvCxnSpPr>
            <a:cxnSpLocks/>
          </p:cNvCxnSpPr>
          <p:nvPr/>
        </p:nvCxnSpPr>
        <p:spPr>
          <a:xfrm>
            <a:off x="878126" y="2523960"/>
            <a:ext cx="4463974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99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7" name="Google Shape;474;p30">
            <a:extLst>
              <a:ext uri="{FF2B5EF4-FFF2-40B4-BE49-F238E27FC236}">
                <a16:creationId xmlns:a16="http://schemas.microsoft.com/office/drawing/2014/main" id="{B6FBD9A2-499F-4F28-B158-AE64016404B1}"/>
              </a:ext>
            </a:extLst>
          </p:cNvPr>
          <p:cNvSpPr txBox="1">
            <a:spLocks/>
          </p:cNvSpPr>
          <p:nvPr/>
        </p:nvSpPr>
        <p:spPr>
          <a:xfrm>
            <a:off x="4392990" y="1980724"/>
            <a:ext cx="4690800" cy="80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Spectra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Google Shape;475;p30">
            <a:extLst>
              <a:ext uri="{FF2B5EF4-FFF2-40B4-BE49-F238E27FC236}">
                <a16:creationId xmlns:a16="http://schemas.microsoft.com/office/drawing/2014/main" id="{7D0D80A3-C41C-4020-926F-8D33C173D1FF}"/>
              </a:ext>
            </a:extLst>
          </p:cNvPr>
          <p:cNvSpPr txBox="1"/>
          <p:nvPr/>
        </p:nvSpPr>
        <p:spPr>
          <a:xfrm>
            <a:off x="4012740" y="3036510"/>
            <a:ext cx="507105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Broomfield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55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Treatment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K-12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intensive behaviors related to Autism Spectrum Disorders, neurodevelopmental disorders and/or serious emotional disorders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8 years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883169-0751-450B-99CC-5A6FAA06E984}"/>
              </a:ext>
            </a:extLst>
          </p:cNvPr>
          <p:cNvCxnSpPr/>
          <p:nvPr/>
        </p:nvCxnSpPr>
        <p:spPr>
          <a:xfrm>
            <a:off x="4297680" y="2781724"/>
            <a:ext cx="39776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alf Frame 9">
            <a:extLst>
              <a:ext uri="{FF2B5EF4-FFF2-40B4-BE49-F238E27FC236}">
                <a16:creationId xmlns:a16="http://schemas.microsoft.com/office/drawing/2014/main" id="{E2BE4D2C-58B3-4395-961C-3368942EB9BB}"/>
              </a:ext>
            </a:extLst>
          </p:cNvPr>
          <p:cNvSpPr/>
          <p:nvPr/>
        </p:nvSpPr>
        <p:spPr>
          <a:xfrm>
            <a:off x="1" y="1216985"/>
            <a:ext cx="868680" cy="2554915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453D81AD-F783-4ED4-84CA-5A3DF41E9069}"/>
              </a:ext>
            </a:extLst>
          </p:cNvPr>
          <p:cNvSpPr/>
          <p:nvPr/>
        </p:nvSpPr>
        <p:spPr>
          <a:xfrm flipH="1">
            <a:off x="2971800" y="1216985"/>
            <a:ext cx="1012133" cy="2554915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72DB21-FD0B-4243-90E9-7F2AAC79A27E}"/>
              </a:ext>
            </a:extLst>
          </p:cNvPr>
          <p:cNvSpPr/>
          <p:nvPr/>
        </p:nvSpPr>
        <p:spPr>
          <a:xfrm>
            <a:off x="0" y="5383530"/>
            <a:ext cx="3983933" cy="732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76;p30" descr="A train is parked on the side of a building&#10;&#10;Description automatically generated">
            <a:extLst>
              <a:ext uri="{FF2B5EF4-FFF2-40B4-BE49-F238E27FC236}">
                <a16:creationId xmlns:a16="http://schemas.microsoft.com/office/drawing/2014/main" id="{94B9B289-B797-4E97-AC38-A196F6303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304" r="11040"/>
          <a:stretch/>
        </p:blipFill>
        <p:spPr>
          <a:xfrm>
            <a:off x="244475" y="1486968"/>
            <a:ext cx="3479800" cy="4358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410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503;p33">
            <a:extLst>
              <a:ext uri="{FF2B5EF4-FFF2-40B4-BE49-F238E27FC236}">
                <a16:creationId xmlns:a16="http://schemas.microsoft.com/office/drawing/2014/main" id="{AB34471F-48E6-433B-AA59-35FD8D689947}"/>
              </a:ext>
            </a:extLst>
          </p:cNvPr>
          <p:cNvSpPr/>
          <p:nvPr/>
        </p:nvSpPr>
        <p:spPr>
          <a:xfrm>
            <a:off x="26367" y="1204529"/>
            <a:ext cx="9144000" cy="49333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505;p33">
            <a:extLst>
              <a:ext uri="{FF2B5EF4-FFF2-40B4-BE49-F238E27FC236}">
                <a16:creationId xmlns:a16="http://schemas.microsoft.com/office/drawing/2014/main" id="{FA993ECB-5B72-44CD-8637-10CC99BC2F82}"/>
              </a:ext>
            </a:extLst>
          </p:cNvPr>
          <p:cNvGrpSpPr/>
          <p:nvPr/>
        </p:nvGrpSpPr>
        <p:grpSpPr>
          <a:xfrm>
            <a:off x="26367" y="2017143"/>
            <a:ext cx="266431" cy="484518"/>
            <a:chOff x="0" y="823811"/>
            <a:chExt cx="355241" cy="673500"/>
          </a:xfrm>
        </p:grpSpPr>
        <p:sp>
          <p:nvSpPr>
            <p:cNvPr id="8" name="Google Shape;506;p33">
              <a:extLst>
                <a:ext uri="{FF2B5EF4-FFF2-40B4-BE49-F238E27FC236}">
                  <a16:creationId xmlns:a16="http://schemas.microsoft.com/office/drawing/2014/main" id="{254A50EB-876A-4193-9AB8-83D9FA2554E1}"/>
                </a:ext>
              </a:extLst>
            </p:cNvPr>
            <p:cNvSpPr/>
            <p:nvPr/>
          </p:nvSpPr>
          <p:spPr>
            <a:xfrm>
              <a:off x="0" y="823811"/>
              <a:ext cx="873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07;p33">
              <a:extLst>
                <a:ext uri="{FF2B5EF4-FFF2-40B4-BE49-F238E27FC236}">
                  <a16:creationId xmlns:a16="http://schemas.microsoft.com/office/drawing/2014/main" id="{24A5D08B-B565-4A8E-8EB0-30299613387C}"/>
                </a:ext>
              </a:extLst>
            </p:cNvPr>
            <p:cNvSpPr/>
            <p:nvPr/>
          </p:nvSpPr>
          <p:spPr>
            <a:xfrm>
              <a:off x="159341" y="823811"/>
              <a:ext cx="195900" cy="67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508;p33">
            <a:extLst>
              <a:ext uri="{FF2B5EF4-FFF2-40B4-BE49-F238E27FC236}">
                <a16:creationId xmlns:a16="http://schemas.microsoft.com/office/drawing/2014/main" id="{9D38EC20-9823-4078-B38F-CDB9FF8A4045}"/>
              </a:ext>
            </a:extLst>
          </p:cNvPr>
          <p:cNvSpPr/>
          <p:nvPr/>
        </p:nvSpPr>
        <p:spPr>
          <a:xfrm flipH="1">
            <a:off x="525240" y="2772455"/>
            <a:ext cx="3223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09;p33">
            <a:extLst>
              <a:ext uri="{FF2B5EF4-FFF2-40B4-BE49-F238E27FC236}">
                <a16:creationId xmlns:a16="http://schemas.microsoft.com/office/drawing/2014/main" id="{0374B25B-AEDD-4C17-822D-B73F31A130B2}"/>
              </a:ext>
            </a:extLst>
          </p:cNvPr>
          <p:cNvSpPr txBox="1">
            <a:spLocks/>
          </p:cNvSpPr>
          <p:nvPr/>
        </p:nvSpPr>
        <p:spPr>
          <a:xfrm>
            <a:off x="469406" y="2952408"/>
            <a:ext cx="3419700" cy="32565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indent="-28575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1450"/>
            </a:pPr>
            <a:r>
              <a:rPr lang="en-US" sz="1600" dirty="0"/>
              <a:t>Location:  Denver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Average number of students:  93 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Residential and Day Treatment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Male and female 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Grades: K-12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Serves students with emotional and behavioral needs and students with a dual diagnosis</a:t>
            </a:r>
          </a:p>
          <a:p>
            <a:pPr marL="311150" indent="-285750">
              <a:lnSpc>
                <a:spcPct val="70000"/>
              </a:lnSpc>
              <a:buClr>
                <a:schemeClr val="dk1"/>
              </a:buClr>
              <a:buSzPts val="1450"/>
            </a:pPr>
            <a:r>
              <a:rPr lang="en-US" sz="1600" dirty="0"/>
              <a:t>Age of school: 112 years</a:t>
            </a:r>
          </a:p>
        </p:txBody>
      </p:sp>
      <p:sp>
        <p:nvSpPr>
          <p:cNvPr id="12" name="Google Shape;510;p33">
            <a:extLst>
              <a:ext uri="{FF2B5EF4-FFF2-40B4-BE49-F238E27FC236}">
                <a16:creationId xmlns:a16="http://schemas.microsoft.com/office/drawing/2014/main" id="{180965C2-6E0C-45F0-870D-F13B8FF63AC0}"/>
              </a:ext>
            </a:extLst>
          </p:cNvPr>
          <p:cNvSpPr/>
          <p:nvPr/>
        </p:nvSpPr>
        <p:spPr>
          <a:xfrm flipH="1">
            <a:off x="8049567" y="1204529"/>
            <a:ext cx="1120800" cy="49336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11;p33">
            <a:extLst>
              <a:ext uri="{FF2B5EF4-FFF2-40B4-BE49-F238E27FC236}">
                <a16:creationId xmlns:a16="http://schemas.microsoft.com/office/drawing/2014/main" id="{947A2EFD-9E19-4408-88F5-F16979EBD48A}"/>
              </a:ext>
            </a:extLst>
          </p:cNvPr>
          <p:cNvSpPr/>
          <p:nvPr/>
        </p:nvSpPr>
        <p:spPr>
          <a:xfrm>
            <a:off x="4290724" y="1589919"/>
            <a:ext cx="4506900" cy="41975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512;p33">
            <a:extLst>
              <a:ext uri="{FF2B5EF4-FFF2-40B4-BE49-F238E27FC236}">
                <a16:creationId xmlns:a16="http://schemas.microsoft.com/office/drawing/2014/main" id="{78F82018-7910-4D33-B0B9-B61A0E771C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24" b="1638"/>
          <a:stretch/>
        </p:blipFill>
        <p:spPr>
          <a:xfrm rot="-5400000">
            <a:off x="4592707" y="1721044"/>
            <a:ext cx="3903059" cy="3944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14;p33">
            <a:extLst>
              <a:ext uri="{FF2B5EF4-FFF2-40B4-BE49-F238E27FC236}">
                <a16:creationId xmlns:a16="http://schemas.microsoft.com/office/drawing/2014/main" id="{C61F83FB-A8DF-4CE3-B6D9-82826D76D246}"/>
              </a:ext>
            </a:extLst>
          </p:cNvPr>
          <p:cNvSpPr txBox="1"/>
          <p:nvPr/>
        </p:nvSpPr>
        <p:spPr>
          <a:xfrm>
            <a:off x="295517" y="1879922"/>
            <a:ext cx="4572000" cy="55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Tennyson Center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11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520;p34">
            <a:extLst>
              <a:ext uri="{FF2B5EF4-FFF2-40B4-BE49-F238E27FC236}">
                <a16:creationId xmlns:a16="http://schemas.microsoft.com/office/drawing/2014/main" id="{9DCDDEAA-9CC9-497B-8599-302FF0C50B20}"/>
              </a:ext>
            </a:extLst>
          </p:cNvPr>
          <p:cNvSpPr txBox="1">
            <a:spLocks/>
          </p:cNvSpPr>
          <p:nvPr/>
        </p:nvSpPr>
        <p:spPr>
          <a:xfrm>
            <a:off x="637527" y="1366869"/>
            <a:ext cx="3732897" cy="772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000"/>
              <a:buFont typeface="Calibri"/>
              <a:buNone/>
            </a:pPr>
            <a:r>
              <a:rPr lang="en-US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Third Way Center Joan Farley Academy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Google Shape;521;p34">
            <a:extLst>
              <a:ext uri="{FF2B5EF4-FFF2-40B4-BE49-F238E27FC236}">
                <a16:creationId xmlns:a16="http://schemas.microsoft.com/office/drawing/2014/main" id="{60ADE675-366D-4050-A969-6325C6BC6349}"/>
              </a:ext>
            </a:extLst>
          </p:cNvPr>
          <p:cNvSpPr txBox="1">
            <a:spLocks/>
          </p:cNvSpPr>
          <p:nvPr/>
        </p:nvSpPr>
        <p:spPr>
          <a:xfrm>
            <a:off x="438354" y="2628120"/>
            <a:ext cx="4103482" cy="31513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285750">
              <a:spcBef>
                <a:spcPts val="0"/>
              </a:spcBef>
              <a:buSzPts val="1700"/>
            </a:pPr>
            <a:r>
              <a:rPr lang="en-US" sz="1700" dirty="0"/>
              <a:t>Location: Denver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Average number of students: 35 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Residential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Male and female 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Grades: 8-12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Serves students with emotional and behavioral needs</a:t>
            </a:r>
            <a:endParaRPr lang="en-US" sz="2100" dirty="0"/>
          </a:p>
          <a:p>
            <a:pPr marL="304800" indent="-285750">
              <a:buSzPts val="1700"/>
            </a:pPr>
            <a:r>
              <a:rPr lang="en-US" sz="1700" dirty="0"/>
              <a:t>Age of school: 48</a:t>
            </a:r>
            <a:endParaRPr lang="en-US" sz="21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8ED2A4-10B5-4B31-B73F-04DDCAA4AE74}"/>
              </a:ext>
            </a:extLst>
          </p:cNvPr>
          <p:cNvSpPr/>
          <p:nvPr/>
        </p:nvSpPr>
        <p:spPr>
          <a:xfrm>
            <a:off x="5022354" y="1366870"/>
            <a:ext cx="4972749" cy="4412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2B934D-45E1-4C44-9740-7686B442BC25}"/>
              </a:ext>
            </a:extLst>
          </p:cNvPr>
          <p:cNvSpPr/>
          <p:nvPr/>
        </p:nvSpPr>
        <p:spPr>
          <a:xfrm>
            <a:off x="5221528" y="1691640"/>
            <a:ext cx="4773575" cy="4331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oogle Shape;524;p34">
            <a:extLst>
              <a:ext uri="{FF2B5EF4-FFF2-40B4-BE49-F238E27FC236}">
                <a16:creationId xmlns:a16="http://schemas.microsoft.com/office/drawing/2014/main" id="{CE1240B8-06C0-4FDE-B7D6-6EE522C7C3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7144" b="8217"/>
          <a:stretch/>
        </p:blipFill>
        <p:spPr>
          <a:xfrm>
            <a:off x="5392939" y="1932814"/>
            <a:ext cx="3751061" cy="2799910"/>
          </a:xfrm>
          <a:custGeom>
            <a:avLst/>
            <a:gdLst/>
            <a:ahLst/>
            <a:cxnLst/>
            <a:rect l="l" t="t" r="r" b="b"/>
            <a:pathLst>
              <a:path w="5001415" h="3733214" extrusionOk="0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FA3E43-9AA0-4C87-93AD-65C7BAEFC6F8}"/>
              </a:ext>
            </a:extLst>
          </p:cNvPr>
          <p:cNvSpPr/>
          <p:nvPr/>
        </p:nvSpPr>
        <p:spPr>
          <a:xfrm>
            <a:off x="5221528" y="4732724"/>
            <a:ext cx="4356812" cy="145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8EF4BF-052E-4619-9D6E-E24BE6273F54}"/>
              </a:ext>
            </a:extLst>
          </p:cNvPr>
          <p:cNvCxnSpPr>
            <a:cxnSpLocks/>
          </p:cNvCxnSpPr>
          <p:nvPr/>
        </p:nvCxnSpPr>
        <p:spPr>
          <a:xfrm>
            <a:off x="637527" y="2255624"/>
            <a:ext cx="2894343" cy="0"/>
          </a:xfrm>
          <a:prstGeom prst="line">
            <a:avLst/>
          </a:prstGeom>
          <a:ln w="25400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46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533;p35">
            <a:extLst>
              <a:ext uri="{FF2B5EF4-FFF2-40B4-BE49-F238E27FC236}">
                <a16:creationId xmlns:a16="http://schemas.microsoft.com/office/drawing/2014/main" id="{4A6199E7-81FD-47DE-A8A6-1E8177A4DDD4}"/>
              </a:ext>
            </a:extLst>
          </p:cNvPr>
          <p:cNvSpPr txBox="1">
            <a:spLocks/>
          </p:cNvSpPr>
          <p:nvPr/>
        </p:nvSpPr>
        <p:spPr>
          <a:xfrm>
            <a:off x="2134021" y="1508801"/>
            <a:ext cx="5373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Third Way Center Joan Farley Academy Lowry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oogle Shape;534;p35" descr="A view of a street in front of a mirror&#10;&#10;Description automatically generated">
            <a:extLst>
              <a:ext uri="{FF2B5EF4-FFF2-40B4-BE49-F238E27FC236}">
                <a16:creationId xmlns:a16="http://schemas.microsoft.com/office/drawing/2014/main" id="{826245F4-0C28-4469-A52B-271ED5304C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8564" r="26245"/>
          <a:stretch/>
        </p:blipFill>
        <p:spPr>
          <a:xfrm>
            <a:off x="849287" y="2766242"/>
            <a:ext cx="2569468" cy="3198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35;p35">
            <a:extLst>
              <a:ext uri="{FF2B5EF4-FFF2-40B4-BE49-F238E27FC236}">
                <a16:creationId xmlns:a16="http://schemas.microsoft.com/office/drawing/2014/main" id="{A86ED7A0-829C-4873-9FE4-D979B782E537}"/>
              </a:ext>
            </a:extLst>
          </p:cNvPr>
          <p:cNvSpPr txBox="1">
            <a:spLocks/>
          </p:cNvSpPr>
          <p:nvPr/>
        </p:nvSpPr>
        <p:spPr>
          <a:xfrm>
            <a:off x="3704520" y="3000565"/>
            <a:ext cx="53709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66700">
              <a:spcBef>
                <a:spcPts val="0"/>
              </a:spcBef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Location: Denver</a:t>
            </a:r>
            <a:endParaRPr lang="en-US" sz="2100" dirty="0"/>
          </a:p>
          <a:p>
            <a:pPr marL="285750" indent="-26670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Average number of students:  30 </a:t>
            </a:r>
            <a:endParaRPr lang="en-US" sz="2100" dirty="0"/>
          </a:p>
          <a:p>
            <a:pPr marL="342900" indent="-32385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Residential</a:t>
            </a:r>
            <a:endParaRPr lang="en-US" sz="2100" dirty="0"/>
          </a:p>
          <a:p>
            <a:pPr marL="342900" indent="-32385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Male and female </a:t>
            </a:r>
            <a:endParaRPr lang="en-US" sz="2100" dirty="0"/>
          </a:p>
          <a:p>
            <a:pPr marL="342900" indent="-32385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Grades: 8-12</a:t>
            </a:r>
            <a:endParaRPr lang="en-US" sz="2100" dirty="0"/>
          </a:p>
          <a:p>
            <a:pPr marL="285750" indent="-26670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Serves students with emotional and behavioral needs</a:t>
            </a:r>
            <a:endParaRPr lang="en-US" sz="2100" dirty="0"/>
          </a:p>
          <a:p>
            <a:pPr marL="285750" indent="-266700"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dirty="0"/>
              <a:t>Age of school: 10 years</a:t>
            </a:r>
            <a:endParaRPr lang="en-US" sz="21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62588E-630E-418B-8B0D-8DB6D3AB52A9}"/>
              </a:ext>
            </a:extLst>
          </p:cNvPr>
          <p:cNvCxnSpPr>
            <a:cxnSpLocks/>
          </p:cNvCxnSpPr>
          <p:nvPr/>
        </p:nvCxnSpPr>
        <p:spPr>
          <a:xfrm>
            <a:off x="3418755" y="2781586"/>
            <a:ext cx="4091940" cy="0"/>
          </a:xfrm>
          <a:prstGeom prst="line">
            <a:avLst/>
          </a:prstGeom>
          <a:ln w="47625"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7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D8166DF1-9274-4B58-9030-EBC11132352D}"/>
              </a:ext>
            </a:extLst>
          </p:cNvPr>
          <p:cNvSpPr/>
          <p:nvPr/>
        </p:nvSpPr>
        <p:spPr>
          <a:xfrm>
            <a:off x="0" y="1463040"/>
            <a:ext cx="9144000" cy="4963980"/>
          </a:xfrm>
          <a:prstGeom prst="flowChartPunchedTape">
            <a:avLst/>
          </a:prstGeom>
          <a:solidFill>
            <a:srgbClr val="DA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166;p1">
            <a:extLst>
              <a:ext uri="{FF2B5EF4-FFF2-40B4-BE49-F238E27FC236}">
                <a16:creationId xmlns:a16="http://schemas.microsoft.com/office/drawing/2014/main" id="{F4F21C35-9B21-4482-9C04-D8628A51823B}"/>
              </a:ext>
            </a:extLst>
          </p:cNvPr>
          <p:cNvSpPr txBox="1">
            <a:spLocks/>
          </p:cNvSpPr>
          <p:nvPr/>
        </p:nvSpPr>
        <p:spPr>
          <a:xfrm>
            <a:off x="617220" y="2603665"/>
            <a:ext cx="4608900" cy="3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590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1800" dirty="0"/>
              <a:t>Location: Firestone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Average number of students: 6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Day Treatment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Male and female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Grades: K-12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Serves students who are nonverbal and have multiple disabilities</a:t>
            </a:r>
            <a:endParaRPr lang="en-US" sz="2200" dirty="0"/>
          </a:p>
          <a:p>
            <a:pPr marL="285750" indent="-215900">
              <a:buClr>
                <a:schemeClr val="dk1"/>
              </a:buClr>
              <a:buSzPts val="1800"/>
            </a:pPr>
            <a:r>
              <a:rPr lang="en-US" sz="1800" dirty="0"/>
              <a:t>Age of school: 2 years</a:t>
            </a:r>
            <a:endParaRPr lang="en-US" sz="2200" dirty="0"/>
          </a:p>
        </p:txBody>
      </p:sp>
      <p:sp>
        <p:nvSpPr>
          <p:cNvPr id="7" name="Google Shape;165;p1">
            <a:extLst>
              <a:ext uri="{FF2B5EF4-FFF2-40B4-BE49-F238E27FC236}">
                <a16:creationId xmlns:a16="http://schemas.microsoft.com/office/drawing/2014/main" id="{44E67393-B3C9-4762-8A95-8F1F3ECA9BE6}"/>
              </a:ext>
            </a:extLst>
          </p:cNvPr>
          <p:cNvSpPr txBox="1">
            <a:spLocks/>
          </p:cNvSpPr>
          <p:nvPr/>
        </p:nvSpPr>
        <p:spPr>
          <a:xfrm>
            <a:off x="360321" y="1329112"/>
            <a:ext cx="38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Inspiring Talkers</a:t>
            </a:r>
            <a:endParaRPr lang="en-US" dirty="0"/>
          </a:p>
        </p:txBody>
      </p:sp>
      <p:pic>
        <p:nvPicPr>
          <p:cNvPr id="8" name="Google Shape;168;p1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581EAD72-7F2B-46EB-B91C-8D5AE928356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3743"/>
          <a:stretch/>
        </p:blipFill>
        <p:spPr>
          <a:xfrm rot="-5400000">
            <a:off x="5162306" y="1801174"/>
            <a:ext cx="3428287" cy="3300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99;p4">
            <a:extLst>
              <a:ext uri="{FF2B5EF4-FFF2-40B4-BE49-F238E27FC236}">
                <a16:creationId xmlns:a16="http://schemas.microsoft.com/office/drawing/2014/main" id="{1E88C463-1E95-4186-89D5-32A80B53356F}"/>
              </a:ext>
            </a:extLst>
          </p:cNvPr>
          <p:cNvCxnSpPr/>
          <p:nvPr/>
        </p:nvCxnSpPr>
        <p:spPr>
          <a:xfrm>
            <a:off x="474531" y="2203136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ardrop 12">
            <a:extLst>
              <a:ext uri="{FF2B5EF4-FFF2-40B4-BE49-F238E27FC236}">
                <a16:creationId xmlns:a16="http://schemas.microsoft.com/office/drawing/2014/main" id="{65ED5095-0B4A-459A-9A24-07B4A300B062}"/>
              </a:ext>
            </a:extLst>
          </p:cNvPr>
          <p:cNvSpPr/>
          <p:nvPr/>
        </p:nvSpPr>
        <p:spPr>
          <a:xfrm rot="5400000">
            <a:off x="7031778" y="3864956"/>
            <a:ext cx="1401234" cy="1748790"/>
          </a:xfrm>
          <a:prstGeom prst="teardrop">
            <a:avLst/>
          </a:prstGeom>
          <a:solidFill>
            <a:srgbClr val="DA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9E35087-7109-4AFF-9DF3-EBE079DA93A6}"/>
              </a:ext>
            </a:extLst>
          </p:cNvPr>
          <p:cNvSpPr/>
          <p:nvPr/>
        </p:nvSpPr>
        <p:spPr>
          <a:xfrm>
            <a:off x="3954780" y="1177289"/>
            <a:ext cx="5189220" cy="1190653"/>
          </a:xfrm>
          <a:prstGeom prst="bevel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7" name="Google Shape;181;p2">
            <a:extLst>
              <a:ext uri="{FF2B5EF4-FFF2-40B4-BE49-F238E27FC236}">
                <a16:creationId xmlns:a16="http://schemas.microsoft.com/office/drawing/2014/main" id="{5A8AA912-9E99-415B-A3AF-E920A6F6529C}"/>
              </a:ext>
            </a:extLst>
          </p:cNvPr>
          <p:cNvSpPr txBox="1">
            <a:spLocks/>
          </p:cNvSpPr>
          <p:nvPr/>
        </p:nvSpPr>
        <p:spPr>
          <a:xfrm>
            <a:off x="4331970" y="1354806"/>
            <a:ext cx="4560570" cy="90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North Greeley Academy                    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(Alternative Homes for Youth)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Google Shape;182;p2">
            <a:extLst>
              <a:ext uri="{FF2B5EF4-FFF2-40B4-BE49-F238E27FC236}">
                <a16:creationId xmlns:a16="http://schemas.microsoft.com/office/drawing/2014/main" id="{F2B9E684-02A2-4405-9A34-2FA6C5B278A6}"/>
              </a:ext>
            </a:extLst>
          </p:cNvPr>
          <p:cNvSpPr txBox="1">
            <a:spLocks/>
          </p:cNvSpPr>
          <p:nvPr/>
        </p:nvSpPr>
        <p:spPr>
          <a:xfrm>
            <a:off x="4832132" y="2623964"/>
            <a:ext cx="3514930" cy="369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Location: Greeley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Average number of students: 8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Male only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Grades:  5-12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Serves students with sexually abusive behaviors, substance abuse challenges, mental health challenges and challenges with other criminogenic behaviors. </a:t>
            </a: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dirty="0">
                <a:latin typeface="Calibri"/>
                <a:ea typeface="Calibri"/>
                <a:cs typeface="Calibri"/>
                <a:sym typeface="Calibri"/>
              </a:rPr>
              <a:t>Age of school: 33 years</a:t>
            </a:r>
            <a:endParaRPr lang="en-US" dirty="0"/>
          </a:p>
        </p:txBody>
      </p:sp>
      <p:pic>
        <p:nvPicPr>
          <p:cNvPr id="11" name="Google Shape;184;p2">
            <a:extLst>
              <a:ext uri="{FF2B5EF4-FFF2-40B4-BE49-F238E27FC236}">
                <a16:creationId xmlns:a16="http://schemas.microsoft.com/office/drawing/2014/main" id="{E5B42442-EF72-4182-9065-B285166CC7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732" y="1725931"/>
            <a:ext cx="3163477" cy="43865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68010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EC5F8F-4E67-4549-B84F-B39DD28B944D}"/>
              </a:ext>
            </a:extLst>
          </p:cNvPr>
          <p:cNvSpPr/>
          <p:nvPr/>
        </p:nvSpPr>
        <p:spPr>
          <a:xfrm>
            <a:off x="223071" y="1234440"/>
            <a:ext cx="8920929" cy="49491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2" name="Google Shape;190;p3">
            <a:extLst>
              <a:ext uri="{FF2B5EF4-FFF2-40B4-BE49-F238E27FC236}">
                <a16:creationId xmlns:a16="http://schemas.microsoft.com/office/drawing/2014/main" id="{DAB0B702-7F4C-4950-B7A6-5E2B859B76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275058" y="1967627"/>
            <a:ext cx="3568400" cy="3743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1;p3">
            <a:extLst>
              <a:ext uri="{FF2B5EF4-FFF2-40B4-BE49-F238E27FC236}">
                <a16:creationId xmlns:a16="http://schemas.microsoft.com/office/drawing/2014/main" id="{FE6B4D1D-F324-4ACA-B40D-8F3CCA8ABB89}"/>
              </a:ext>
            </a:extLst>
          </p:cNvPr>
          <p:cNvSpPr txBox="1"/>
          <p:nvPr/>
        </p:nvSpPr>
        <p:spPr>
          <a:xfrm>
            <a:off x="297525" y="1719469"/>
            <a:ext cx="6601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Shiloh Longmont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3;p3">
            <a:extLst>
              <a:ext uri="{FF2B5EF4-FFF2-40B4-BE49-F238E27FC236}">
                <a16:creationId xmlns:a16="http://schemas.microsoft.com/office/drawing/2014/main" id="{40FFA8C3-918E-449C-B9D5-6B73349340B8}"/>
              </a:ext>
            </a:extLst>
          </p:cNvPr>
          <p:cNvSpPr txBox="1"/>
          <p:nvPr/>
        </p:nvSpPr>
        <p:spPr>
          <a:xfrm>
            <a:off x="297525" y="2717620"/>
            <a:ext cx="4890000" cy="3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Location: Longmont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Average number of students: 20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Residential and Day Treatment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Male only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Grades:  6-12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Serves students with emotional/behavioral disorders who need mental health support and stabilization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ea typeface="Calibri"/>
                <a:cs typeface="Calibri"/>
                <a:sym typeface="Calibri"/>
              </a:rPr>
              <a:t>Age of school 33 years</a:t>
            </a:r>
            <a:endParaRPr sz="1000" b="0" i="0" u="none" strike="noStrike" cap="none" dirty="0"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99;p4">
            <a:extLst>
              <a:ext uri="{FF2B5EF4-FFF2-40B4-BE49-F238E27FC236}">
                <a16:creationId xmlns:a16="http://schemas.microsoft.com/office/drawing/2014/main" id="{E0910FF3-071C-4B44-A5F3-D16338139B4F}"/>
              </a:ext>
            </a:extLst>
          </p:cNvPr>
          <p:cNvCxnSpPr/>
          <p:nvPr/>
        </p:nvCxnSpPr>
        <p:spPr>
          <a:xfrm>
            <a:off x="463101" y="2442045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723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6" name="Google Shape;198;p4">
            <a:extLst>
              <a:ext uri="{FF2B5EF4-FFF2-40B4-BE49-F238E27FC236}">
                <a16:creationId xmlns:a16="http://schemas.microsoft.com/office/drawing/2014/main" id="{5382E666-22A9-4E8F-970E-320F5CA68C78}"/>
              </a:ext>
            </a:extLst>
          </p:cNvPr>
          <p:cNvSpPr txBox="1">
            <a:spLocks/>
          </p:cNvSpPr>
          <p:nvPr/>
        </p:nvSpPr>
        <p:spPr>
          <a:xfrm>
            <a:off x="339091" y="1573616"/>
            <a:ext cx="38400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Turning Point Waverly School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7" name="Google Shape;199;p4">
            <a:extLst>
              <a:ext uri="{FF2B5EF4-FFF2-40B4-BE49-F238E27FC236}">
                <a16:creationId xmlns:a16="http://schemas.microsoft.com/office/drawing/2014/main" id="{9A35AF9B-8D3F-4FE4-A748-B9CDE6399AA4}"/>
              </a:ext>
            </a:extLst>
          </p:cNvPr>
          <p:cNvCxnSpPr/>
          <p:nvPr/>
        </p:nvCxnSpPr>
        <p:spPr>
          <a:xfrm>
            <a:off x="565971" y="2843216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200;p4">
            <a:extLst>
              <a:ext uri="{FF2B5EF4-FFF2-40B4-BE49-F238E27FC236}">
                <a16:creationId xmlns:a16="http://schemas.microsoft.com/office/drawing/2014/main" id="{726CB662-E259-42CE-9EE3-199D27E77DD4}"/>
              </a:ext>
            </a:extLst>
          </p:cNvPr>
          <p:cNvSpPr txBox="1"/>
          <p:nvPr/>
        </p:nvSpPr>
        <p:spPr>
          <a:xfrm>
            <a:off x="293617" y="3078647"/>
            <a:ext cx="40380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95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Ft. Collins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25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8-12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 and substance abuse issues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5"/>
              <a:buFont typeface="Arial"/>
              <a:buChar char="•"/>
            </a:pPr>
            <a:r>
              <a:rPr lang="en" sz="171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50 years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715"/>
            </a:pPr>
            <a:r>
              <a:rPr lang="en" sz="1715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4813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62"/>
              <a:buFont typeface="Arial"/>
              <a:buNone/>
            </a:pPr>
            <a:endParaRPr sz="116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01;p4" descr="A house covered in snow in front of a brick building&#10;&#10;Description automatically generated">
            <a:extLst>
              <a:ext uri="{FF2B5EF4-FFF2-40B4-BE49-F238E27FC236}">
                <a16:creationId xmlns:a16="http://schemas.microsoft.com/office/drawing/2014/main" id="{EF6620E8-1585-4886-84DB-CCF7142F66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944"/>
          <a:stretch/>
        </p:blipFill>
        <p:spPr>
          <a:xfrm>
            <a:off x="4409137" y="1234445"/>
            <a:ext cx="4734863" cy="4891835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88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2D3DE3F-5625-4DD0-A9DC-1C6D84A18075}"/>
              </a:ext>
            </a:extLst>
          </p:cNvPr>
          <p:cNvSpPr/>
          <p:nvPr/>
        </p:nvSpPr>
        <p:spPr>
          <a:xfrm>
            <a:off x="434340" y="1234440"/>
            <a:ext cx="8275320" cy="4895100"/>
          </a:xfrm>
          <a:prstGeom prst="round2Same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pic>
        <p:nvPicPr>
          <p:cNvPr id="7" name="Google Shape;211;p5" descr="A tree in front of a building&#10;&#10;Description automatically generated">
            <a:extLst>
              <a:ext uri="{FF2B5EF4-FFF2-40B4-BE49-F238E27FC236}">
                <a16:creationId xmlns:a16="http://schemas.microsoft.com/office/drawing/2014/main" id="{B792A6A7-A76A-4A0D-84B5-ACE64D6321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3374"/>
          <a:stretch/>
        </p:blipFill>
        <p:spPr>
          <a:xfrm>
            <a:off x="580709" y="2807680"/>
            <a:ext cx="3586391" cy="29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2;p5">
            <a:extLst>
              <a:ext uri="{FF2B5EF4-FFF2-40B4-BE49-F238E27FC236}">
                <a16:creationId xmlns:a16="http://schemas.microsoft.com/office/drawing/2014/main" id="{E7B8548C-BFCA-42CD-B88E-0EA960106059}"/>
              </a:ext>
            </a:extLst>
          </p:cNvPr>
          <p:cNvSpPr txBox="1"/>
          <p:nvPr/>
        </p:nvSpPr>
        <p:spPr>
          <a:xfrm>
            <a:off x="4167100" y="3051720"/>
            <a:ext cx="4855800" cy="3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Colorado Springs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41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Grades: K-12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students who have emotional and behavioral needs and/or offense-specific behaviors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of school: 91 years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7;p5">
            <a:extLst>
              <a:ext uri="{FF2B5EF4-FFF2-40B4-BE49-F238E27FC236}">
                <a16:creationId xmlns:a16="http://schemas.microsoft.com/office/drawing/2014/main" id="{E032EC9E-FBAB-45D9-A48A-FBBF4DB55CFF}"/>
              </a:ext>
            </a:extLst>
          </p:cNvPr>
          <p:cNvSpPr txBox="1">
            <a:spLocks/>
          </p:cNvSpPr>
          <p:nvPr/>
        </p:nvSpPr>
        <p:spPr>
          <a:xfrm>
            <a:off x="1828800" y="1452908"/>
            <a:ext cx="54864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J. Wilkins Opportunity Schools (formerly Griffith Center)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A188-D8B9-4842-B7DD-FFB69CE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346AF79-AEA5-4409-A93D-62536F6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4000"/>
            <a:ext cx="6083300" cy="757238"/>
          </a:xfrm>
        </p:spPr>
        <p:txBody>
          <a:bodyPr/>
          <a:lstStyle/>
          <a:p>
            <a:r>
              <a:rPr lang="en-US" dirty="0"/>
              <a:t>Facility Schools 101</a:t>
            </a:r>
            <a:br>
              <a:rPr lang="en-US" dirty="0"/>
            </a:br>
            <a:r>
              <a:rPr lang="en-US" dirty="0"/>
              <a:t>What is a Facility School</a:t>
            </a:r>
          </a:p>
        </p:txBody>
      </p:sp>
      <p:sp>
        <p:nvSpPr>
          <p:cNvPr id="3" name="Google Shape;217;p6">
            <a:extLst>
              <a:ext uri="{FF2B5EF4-FFF2-40B4-BE49-F238E27FC236}">
                <a16:creationId xmlns:a16="http://schemas.microsoft.com/office/drawing/2014/main" id="{26ADC99D-8A6F-49FA-82E1-F2633FE81069}"/>
              </a:ext>
            </a:extLst>
          </p:cNvPr>
          <p:cNvSpPr/>
          <p:nvPr/>
        </p:nvSpPr>
        <p:spPr>
          <a:xfrm>
            <a:off x="4572000" y="1228408"/>
            <a:ext cx="4572000" cy="4675630"/>
          </a:xfrm>
          <a:prstGeom prst="rect">
            <a:avLst/>
          </a:prstGeom>
          <a:gradFill>
            <a:gsLst>
              <a:gs pos="0">
                <a:srgbClr val="5A9BD5">
                  <a:alpha val="81568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18;p6">
            <a:extLst>
              <a:ext uri="{FF2B5EF4-FFF2-40B4-BE49-F238E27FC236}">
                <a16:creationId xmlns:a16="http://schemas.microsoft.com/office/drawing/2014/main" id="{CFA48CDE-1297-4988-88FC-EF21CA564C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7872" y="1234440"/>
            <a:ext cx="7637101" cy="467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2;p6">
            <a:extLst>
              <a:ext uri="{FF2B5EF4-FFF2-40B4-BE49-F238E27FC236}">
                <a16:creationId xmlns:a16="http://schemas.microsoft.com/office/drawing/2014/main" id="{C67AD719-AD85-4624-A577-9F9CA99CDC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80" r="10122"/>
          <a:stretch/>
        </p:blipFill>
        <p:spPr>
          <a:xfrm rot="-5400000">
            <a:off x="5198093" y="1723373"/>
            <a:ext cx="3669338" cy="4222476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Google Shape;220;p6">
            <a:extLst>
              <a:ext uri="{FF2B5EF4-FFF2-40B4-BE49-F238E27FC236}">
                <a16:creationId xmlns:a16="http://schemas.microsoft.com/office/drawing/2014/main" id="{5EFBB884-9EAA-4878-BA77-ABFA8B18E7A9}"/>
              </a:ext>
            </a:extLst>
          </p:cNvPr>
          <p:cNvSpPr txBox="1"/>
          <p:nvPr/>
        </p:nvSpPr>
        <p:spPr>
          <a:xfrm>
            <a:off x="357200" y="2611450"/>
            <a:ext cx="40197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15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Location:  Colorado Springs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number of students: 20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Residential and Day Treatment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and female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Grades: K-12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Serves students who have a cognitive and developmental disability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70"/>
              <a:buFont typeface="Arial"/>
              <a:buChar char="•"/>
            </a:pPr>
            <a:r>
              <a:rPr lang="en" sz="167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of school: 44 years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9;p6">
            <a:extLst>
              <a:ext uri="{FF2B5EF4-FFF2-40B4-BE49-F238E27FC236}">
                <a16:creationId xmlns:a16="http://schemas.microsoft.com/office/drawing/2014/main" id="{0E8F969C-5ECC-4352-AFBD-E569C8E081A3}"/>
              </a:ext>
            </a:extLst>
          </p:cNvPr>
          <p:cNvSpPr txBox="1">
            <a:spLocks/>
          </p:cNvSpPr>
          <p:nvPr/>
        </p:nvSpPr>
        <p:spPr>
          <a:xfrm>
            <a:off x="385961" y="2030784"/>
            <a:ext cx="3602700" cy="69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Up</a:t>
            </a:r>
            <a:endParaRPr lang="en-US" dirty="0"/>
          </a:p>
        </p:txBody>
      </p:sp>
      <p:cxnSp>
        <p:nvCxnSpPr>
          <p:cNvPr id="10" name="Google Shape;229;p7">
            <a:extLst>
              <a:ext uri="{FF2B5EF4-FFF2-40B4-BE49-F238E27FC236}">
                <a16:creationId xmlns:a16="http://schemas.microsoft.com/office/drawing/2014/main" id="{F5ABECC0-A29E-4181-AD5E-694546856F8F}"/>
              </a:ext>
            </a:extLst>
          </p:cNvPr>
          <p:cNvCxnSpPr/>
          <p:nvPr/>
        </p:nvCxnSpPr>
        <p:spPr>
          <a:xfrm>
            <a:off x="396875" y="2832685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6133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1751</Words>
  <Application>Microsoft Office PowerPoint</Application>
  <PresentationFormat>On-screen Show (4:3)</PresentationFormat>
  <Paragraphs>359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Museo Slab 500</vt:lpstr>
      <vt:lpstr>Office Theme</vt:lpstr>
      <vt:lpstr>Facility Schools 101</vt:lpstr>
      <vt:lpstr>Facility Schools 101 What is a Facility School</vt:lpstr>
      <vt:lpstr>Facility Schools 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PowerPoint Presentation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  <vt:lpstr>Facility Schools 101 What is a Facility School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Kochevar, Lori</cp:lastModifiedBy>
  <cp:revision>73</cp:revision>
  <dcterms:created xsi:type="dcterms:W3CDTF">2019-06-25T17:30:52Z</dcterms:created>
  <dcterms:modified xsi:type="dcterms:W3CDTF">2020-11-05T20:54:49Z</dcterms:modified>
</cp:coreProperties>
</file>