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9144000"/>
  <p:notesSz cx="6858000" cy="9144000"/>
  <p:embeddedFontLst>
    <p:embeddedFont>
      <p:font typeface="PT Sans Narrow"/>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TSansNarrow-bold.fntdata"/><Relationship Id="rId6" Type="http://schemas.openxmlformats.org/officeDocument/2006/relationships/slide" Target="slides/slide1.xml"/><Relationship Id="rId18" Type="http://schemas.openxmlformats.org/officeDocument/2006/relationships/font" Target="fonts/PTSansNarrow-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[Estimated Time 40 minutes]</a:t>
            </a:r>
            <a:endParaRPr/>
          </a:p>
        </p:txBody>
      </p:sp>
      <p:sp>
        <p:nvSpPr>
          <p:cNvPr id="67" name="Google Shape;67;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0c029ee3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Trebuchet MS"/>
                <a:ea typeface="Trebuchet MS"/>
                <a:cs typeface="Trebuchet MS"/>
                <a:sym typeface="Trebuchet MS"/>
              </a:rPr>
              <a:t>Estimated time: </a:t>
            </a:r>
            <a:r>
              <a:rPr lang="en-US" sz="1100">
                <a:latin typeface="Trebuchet MS"/>
                <a:ea typeface="Trebuchet MS"/>
                <a:cs typeface="Trebuchet MS"/>
                <a:sym typeface="Trebuchet MS"/>
              </a:rPr>
              <a:t>1 minute</a:t>
            </a:r>
            <a:endParaRPr sz="1100">
              <a:latin typeface="Trebuchet MS"/>
              <a:ea typeface="Trebuchet MS"/>
              <a:cs typeface="Trebuchet MS"/>
              <a:sym typeface="Trebuchet MS"/>
            </a:endParaRPr>
          </a:p>
          <a:p>
            <a:pPr indent="0" lvl="0" marL="0" rtl="0" algn="l">
              <a:spcBef>
                <a:spcPts val="0"/>
              </a:spcBef>
              <a:spcAft>
                <a:spcPts val="0"/>
              </a:spcAft>
              <a:buNone/>
            </a:pPr>
            <a:r>
              <a:t/>
            </a:r>
            <a:endParaRPr sz="1100">
              <a:latin typeface="Trebuchet MS"/>
              <a:ea typeface="Trebuchet MS"/>
              <a:cs typeface="Trebuchet MS"/>
              <a:sym typeface="Trebuchet MS"/>
            </a:endParaRPr>
          </a:p>
          <a:p>
            <a:pPr indent="0" lvl="0" marL="0" rtl="0" algn="l">
              <a:spcBef>
                <a:spcPts val="0"/>
              </a:spcBef>
              <a:spcAft>
                <a:spcPts val="0"/>
              </a:spcAft>
              <a:buNone/>
            </a:pPr>
            <a:r>
              <a:t/>
            </a:r>
            <a:endParaRPr sz="1100">
              <a:latin typeface="Trebuchet MS"/>
              <a:ea typeface="Trebuchet MS"/>
              <a:cs typeface="Trebuchet MS"/>
              <a:sym typeface="Trebuchet MS"/>
            </a:endParaRPr>
          </a:p>
          <a:p>
            <a:pPr indent="0" lvl="0" marL="457200" rtl="0" algn="l">
              <a:spcBef>
                <a:spcPts val="0"/>
              </a:spcBef>
              <a:spcAft>
                <a:spcPts val="0"/>
              </a:spcAft>
              <a:buNone/>
            </a:pPr>
            <a:r>
              <a:t/>
            </a:r>
            <a:endParaRPr sz="1100">
              <a:latin typeface="Trebuchet MS"/>
              <a:ea typeface="Trebuchet MS"/>
              <a:cs typeface="Trebuchet MS"/>
              <a:sym typeface="Trebuchet MS"/>
            </a:endParaRPr>
          </a:p>
        </p:txBody>
      </p:sp>
      <p:sp>
        <p:nvSpPr>
          <p:cNvPr id="177" name="Google Shape;177;g40c029ee3a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Self-explanatory! Read the slide verbatim. Educators will write their elevator speeches on the note catcher. Give them 3 minutes to write and 2 minutes to practice with a partner.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Estimated time: 6 minutes</a:t>
            </a:r>
            <a:endParaRPr/>
          </a:p>
        </p:txBody>
      </p:sp>
      <p:sp>
        <p:nvSpPr>
          <p:cNvPr id="189" name="Google Shape;189;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12f407da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412f407da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127b9118b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4127b9118b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chemeClr val="dk1"/>
              </a:buClr>
              <a:buSzPts val="1100"/>
              <a:buFont typeface="Trebuchet MS"/>
              <a:buAutoNum type="arabicPeriod"/>
            </a:pPr>
            <a:r>
              <a:rPr lang="en-US"/>
              <a:t>Read the goals and objectives out loud</a:t>
            </a:r>
            <a:endParaRPr/>
          </a:p>
          <a:p>
            <a:pPr indent="-298450" lvl="0" marL="457200" marR="0" rtl="0" algn="l">
              <a:spcBef>
                <a:spcPts val="0"/>
              </a:spcBef>
              <a:spcAft>
                <a:spcPts val="0"/>
              </a:spcAft>
              <a:buSzPts val="1100"/>
              <a:buFont typeface="Trebuchet MS"/>
              <a:buAutoNum type="arabicPeriod"/>
            </a:pPr>
            <a:r>
              <a:rPr lang="en-US"/>
              <a:t>Check for educator understanding by having someone synthesize what it is expected of them. [Estimated Time: 1 minute]</a:t>
            </a:r>
            <a:endParaRPr/>
          </a:p>
        </p:txBody>
      </p:sp>
      <p:sp>
        <p:nvSpPr>
          <p:cNvPr id="79" name="Google Shape;79;g4127b9118b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chemeClr val="dk1"/>
              </a:buClr>
              <a:buSzPts val="1100"/>
              <a:buFont typeface="Trebuchet MS"/>
              <a:buAutoNum type="arabicPeriod"/>
            </a:pPr>
            <a:r>
              <a:rPr lang="en-US" sz="1100">
                <a:latin typeface="Trebuchet MS"/>
                <a:ea typeface="Trebuchet MS"/>
                <a:cs typeface="Trebuchet MS"/>
                <a:sym typeface="Trebuchet MS"/>
              </a:rPr>
              <a:t>Have an educator in the room read the introduction out loud. [Estimated time: 1 minute]</a:t>
            </a:r>
            <a:endParaRPr sz="1100">
              <a:latin typeface="Trebuchet MS"/>
              <a:ea typeface="Trebuchet MS"/>
              <a:cs typeface="Trebuchet MS"/>
              <a:sym typeface="Trebuchet MS"/>
            </a:endParaRPr>
          </a:p>
          <a:p>
            <a:pPr indent="0" lvl="0" marL="457200" marR="0" rtl="0" algn="l">
              <a:lnSpc>
                <a:spcPct val="100000"/>
              </a:lnSpc>
              <a:spcBef>
                <a:spcPts val="0"/>
              </a:spcBef>
              <a:spcAft>
                <a:spcPts val="0"/>
              </a:spcAft>
              <a:buNone/>
            </a:pPr>
            <a:r>
              <a:t/>
            </a:r>
            <a:endParaRPr sz="1100">
              <a:latin typeface="Trebuchet MS"/>
              <a:ea typeface="Trebuchet MS"/>
              <a:cs typeface="Trebuchet MS"/>
              <a:sym typeface="Trebuchet MS"/>
            </a:endParaRPr>
          </a:p>
        </p:txBody>
      </p:sp>
      <p:sp>
        <p:nvSpPr>
          <p:cNvPr id="90" name="Google Shape;9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127b9118b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4127b9118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Follow instructions on the slide. Estimate time: 5 minutes</a:t>
            </a:r>
            <a:endParaRPr b="0" i="0" sz="1200" u="none" cap="none" strike="noStrike">
              <a:solidFill>
                <a:schemeClr val="dk1"/>
              </a:solidFill>
              <a:latin typeface="Calibri"/>
              <a:ea typeface="Calibri"/>
              <a:cs typeface="Calibri"/>
              <a:sym typeface="Calibri"/>
            </a:endParaRPr>
          </a:p>
        </p:txBody>
      </p:sp>
      <p:sp>
        <p:nvSpPr>
          <p:cNvPr id="101" name="Google Shape;101;g4127b9118b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Estimated time: 10 minutes</a:t>
            </a:r>
            <a:endParaRPr/>
          </a:p>
          <a:p>
            <a:pPr indent="-292100" lvl="0" marL="457200" marR="0" rtl="0" algn="l">
              <a:spcBef>
                <a:spcPts val="0"/>
              </a:spcBef>
              <a:spcAft>
                <a:spcPts val="0"/>
              </a:spcAft>
              <a:buSzPts val="1000"/>
              <a:buFont typeface="Trebuchet MS"/>
              <a:buAutoNum type="arabicPeriod"/>
            </a:pPr>
            <a:r>
              <a:rPr lang="en-US"/>
              <a:t>Make copies of the article titled “What is Disciplinary Literacy and Why Does it Matter?” Each educator will need a hard copy to engage in close reading. </a:t>
            </a:r>
            <a:endParaRPr/>
          </a:p>
          <a:p>
            <a:pPr indent="-292100" lvl="0" marL="457200" marR="0" rtl="0" algn="l">
              <a:spcBef>
                <a:spcPts val="0"/>
              </a:spcBef>
              <a:spcAft>
                <a:spcPts val="0"/>
              </a:spcAft>
              <a:buSzPts val="1000"/>
              <a:buFont typeface="Trebuchet MS"/>
              <a:buAutoNum type="arabicPeriod"/>
            </a:pPr>
            <a:r>
              <a:rPr lang="en-US"/>
              <a:t>Group teachers we evenly as possible. You will need six groups. </a:t>
            </a:r>
            <a:endParaRPr/>
          </a:p>
          <a:p>
            <a:pPr indent="-292100" lvl="0" marL="457200" marR="0" rtl="0" algn="l">
              <a:spcBef>
                <a:spcPts val="0"/>
              </a:spcBef>
              <a:spcAft>
                <a:spcPts val="0"/>
              </a:spcAft>
              <a:buSzPts val="1000"/>
              <a:buFont typeface="Trebuchet MS"/>
              <a:buAutoNum type="arabicPeriod"/>
            </a:pPr>
            <a:r>
              <a:rPr lang="en-US"/>
              <a:t>Assign each group/table sections of the reading as follows. Have them annotate the article, which is a “close reading” strategy. They will discuss at their table and share out highlights. Give them between 5-7 minutes to complete reading:</a:t>
            </a:r>
            <a:endParaRPr/>
          </a:p>
          <a:p>
            <a:pPr indent="-298450" lvl="1" marL="914400" marR="0" rtl="0" algn="l">
              <a:spcBef>
                <a:spcPts val="0"/>
              </a:spcBef>
              <a:spcAft>
                <a:spcPts val="0"/>
              </a:spcAft>
              <a:buSzPts val="1100"/>
              <a:buFont typeface="Trebuchet MS"/>
              <a:buAutoNum type="alphaLcPeriod"/>
            </a:pPr>
            <a:r>
              <a:rPr lang="en-US"/>
              <a:t>Beginning &amp; Distinguishing Disciplinary Literacy from Content Area Literacy</a:t>
            </a:r>
            <a:endParaRPr/>
          </a:p>
          <a:p>
            <a:pPr indent="-298450" lvl="1" marL="914400" marR="0" rtl="0" algn="l">
              <a:spcBef>
                <a:spcPts val="0"/>
              </a:spcBef>
              <a:spcAft>
                <a:spcPts val="0"/>
              </a:spcAft>
              <a:buSzPts val="1100"/>
              <a:buFont typeface="Trebuchet MS"/>
              <a:buAutoNum type="alphaLcPeriod"/>
            </a:pPr>
            <a:r>
              <a:rPr lang="en-US"/>
              <a:t>Contrasts in Vocabulary Learning &amp; Other Language Differences</a:t>
            </a:r>
            <a:endParaRPr/>
          </a:p>
          <a:p>
            <a:pPr indent="-298450" lvl="1" marL="914400" marR="0" rtl="0" algn="l">
              <a:spcBef>
                <a:spcPts val="0"/>
              </a:spcBef>
              <a:spcAft>
                <a:spcPts val="0"/>
              </a:spcAft>
              <a:buSzPts val="1100"/>
              <a:buFont typeface="Trebuchet MS"/>
              <a:buAutoNum type="alphaLcPeriod"/>
            </a:pPr>
            <a:r>
              <a:rPr lang="en-US"/>
              <a:t>Contrasts in Levels of Author Awareness &amp; Summary</a:t>
            </a:r>
            <a:endParaRPr/>
          </a:p>
          <a:p>
            <a:pPr indent="-298450" lvl="1" marL="914400" marR="0" rtl="0" algn="l">
              <a:spcBef>
                <a:spcPts val="0"/>
              </a:spcBef>
              <a:spcAft>
                <a:spcPts val="0"/>
              </a:spcAft>
              <a:buSzPts val="1100"/>
              <a:buFont typeface="Trebuchet MS"/>
              <a:buAutoNum type="alphaLcPeriod"/>
            </a:pPr>
            <a:r>
              <a:rPr lang="en-US"/>
              <a:t>Sources of Disciplinary Literacy &amp; History of Content and Disciplinary Literacy</a:t>
            </a:r>
            <a:endParaRPr/>
          </a:p>
          <a:p>
            <a:pPr indent="-298450" lvl="1" marL="914400" marR="0" rtl="0" algn="l">
              <a:spcBef>
                <a:spcPts val="0"/>
              </a:spcBef>
              <a:spcAft>
                <a:spcPts val="0"/>
              </a:spcAft>
              <a:buSzPts val="1100"/>
              <a:buFont typeface="Trebuchet MS"/>
              <a:buAutoNum type="alphaLcPeriod"/>
            </a:pPr>
            <a:r>
              <a:rPr lang="en-US"/>
              <a:t>Expert Reader Studies &amp; Functional Linguistics</a:t>
            </a:r>
            <a:endParaRPr/>
          </a:p>
          <a:p>
            <a:pPr indent="-298450" lvl="1" marL="914400" marR="0" rtl="0" algn="l">
              <a:spcBef>
                <a:spcPts val="0"/>
              </a:spcBef>
              <a:spcAft>
                <a:spcPts val="0"/>
              </a:spcAft>
              <a:buSzPts val="1100"/>
              <a:buFont typeface="Trebuchet MS"/>
              <a:buAutoNum type="alphaLcPeriod"/>
            </a:pPr>
            <a:r>
              <a:rPr lang="en-US"/>
              <a:t>Why Disciplinary Literacy Matters &amp; Conclusion</a:t>
            </a:r>
            <a:endParaRPr/>
          </a:p>
          <a:p>
            <a:pPr indent="-292100" lvl="0" marL="457200" marR="0" rtl="0" algn="l">
              <a:spcBef>
                <a:spcPts val="0"/>
              </a:spcBef>
              <a:spcAft>
                <a:spcPts val="0"/>
              </a:spcAft>
              <a:buSzPts val="1000"/>
              <a:buFont typeface="Trebuchet MS"/>
              <a:buAutoNum type="arabicPeriod"/>
            </a:pPr>
            <a:r>
              <a:rPr lang="en-US"/>
              <a:t>After reading, have educators discuss their thoughts, annotations. Advise them to select a spokesperson for their table to share the essential parts whole group. [3 minutes]</a:t>
            </a:r>
            <a:endParaRPr/>
          </a:p>
          <a:p>
            <a:pPr indent="-292100" lvl="0" marL="457200" marR="0" rtl="0" algn="l">
              <a:spcBef>
                <a:spcPts val="0"/>
              </a:spcBef>
              <a:spcAft>
                <a:spcPts val="0"/>
              </a:spcAft>
              <a:buSzPts val="1000"/>
              <a:buFont typeface="Trebuchet MS"/>
              <a:buAutoNum type="arabicPeriod"/>
            </a:pPr>
            <a:r>
              <a:rPr lang="en-US"/>
              <a:t>At the conclusion of this slide, have educators synthesize their learning with jotting down 1-3 takeaways. [1 minute]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Additional Resource: </a:t>
            </a:r>
            <a:r>
              <a:rPr lang="en-US"/>
              <a:t>Show the video to solidify the learning. There is a space on the note catcher for educators to capture notes. [The video is 6 minutes 36 seconds in length.]</a:t>
            </a:r>
            <a:endParaRPr/>
          </a:p>
        </p:txBody>
      </p:sp>
      <p:sp>
        <p:nvSpPr>
          <p:cNvPr id="113" name="Google Shape;11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119e885e7_0_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4119e885e7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Estimated time: 2 minutes</a:t>
            </a:r>
            <a:endParaRPr b="0" i="0" sz="1200" u="none" cap="none" strike="noStrike">
              <a:solidFill>
                <a:schemeClr val="dk1"/>
              </a:solidFill>
              <a:latin typeface="Calibri"/>
              <a:ea typeface="Calibri"/>
              <a:cs typeface="Calibri"/>
              <a:sym typeface="Calibri"/>
            </a:endParaRPr>
          </a:p>
        </p:txBody>
      </p:sp>
      <p:sp>
        <p:nvSpPr>
          <p:cNvPr id="127" name="Google Shape;127;g4119e885e7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119e885e7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4119e885e7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SzPts val="1100"/>
              <a:buFont typeface="Trebuchet MS"/>
              <a:buAutoNum type="arabicPeriod"/>
            </a:pPr>
            <a:r>
              <a:rPr lang="en-US" sz="1100">
                <a:solidFill>
                  <a:srgbClr val="000000"/>
                </a:solidFill>
                <a:latin typeface="Trebuchet MS"/>
                <a:ea typeface="Trebuchet MS"/>
                <a:cs typeface="Trebuchet MS"/>
                <a:sym typeface="Trebuchet MS"/>
              </a:rPr>
              <a:t>Have an educator read the scenario out loud.</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SzPts val="1100"/>
              <a:buFont typeface="Trebuchet MS"/>
              <a:buAutoNum type="arabicPeriod"/>
            </a:pPr>
            <a:r>
              <a:rPr lang="en-US" sz="1100">
                <a:solidFill>
                  <a:srgbClr val="000000"/>
                </a:solidFill>
                <a:latin typeface="Trebuchet MS"/>
                <a:ea typeface="Trebuchet MS"/>
                <a:cs typeface="Trebuchet MS"/>
                <a:sym typeface="Trebuchet MS"/>
              </a:rPr>
              <a:t>Give teachers 2-3 minutes to discuss at their tables. Remind them of the skills from the previous slide.</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Ask for 2 volunteers to share what they discussed at their tables. [2 minutes]</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Reiterate how educators have used disciplinary literacy skills--reading, writing, critical thinking, speaking, and listening--to this point. Then, state “now that you have an understanding of the “what” we are transitioning to the “why”</a:t>
            </a:r>
            <a:endParaRPr sz="1100">
              <a:solidFill>
                <a:srgbClr val="000000"/>
              </a:solidFill>
              <a:latin typeface="Trebuchet MS"/>
              <a:ea typeface="Trebuchet MS"/>
              <a:cs typeface="Trebuchet MS"/>
              <a:sym typeface="Trebuchet MS"/>
            </a:endParaRPr>
          </a:p>
          <a:p>
            <a:pPr indent="0" lvl="0" marL="0" marR="0" rtl="0" algn="l">
              <a:spcBef>
                <a:spcPts val="0"/>
              </a:spcBef>
              <a:spcAft>
                <a:spcPts val="0"/>
              </a:spcAft>
              <a:buNone/>
            </a:pPr>
            <a:r>
              <a:rPr lang="en-US" sz="1100">
                <a:solidFill>
                  <a:srgbClr val="000000"/>
                </a:solidFill>
                <a:latin typeface="Trebuchet MS"/>
                <a:ea typeface="Trebuchet MS"/>
                <a:cs typeface="Trebuchet MS"/>
                <a:sym typeface="Trebuchet MS"/>
              </a:rPr>
              <a:t>Estimated time: 4 minutes</a:t>
            </a:r>
            <a:endParaRPr sz="1100">
              <a:solidFill>
                <a:srgbClr val="000000"/>
              </a:solidFill>
              <a:latin typeface="Trebuchet MS"/>
              <a:ea typeface="Trebuchet MS"/>
              <a:cs typeface="Trebuchet MS"/>
              <a:sym typeface="Trebuchet MS"/>
            </a:endParaRPr>
          </a:p>
        </p:txBody>
      </p:sp>
      <p:sp>
        <p:nvSpPr>
          <p:cNvPr id="146" name="Google Shape;146;g4119e885e7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Self-explanatory! Follow the slide. Educators will write their answers on the notecatcher.</a:t>
            </a:r>
            <a:endParaRPr/>
          </a:p>
          <a:p>
            <a:pPr indent="0" lvl="0" marL="0" rtl="0" algn="l">
              <a:spcBef>
                <a:spcPts val="0"/>
              </a:spcBef>
              <a:spcAft>
                <a:spcPts val="0"/>
              </a:spcAft>
              <a:buNone/>
            </a:pPr>
            <a:r>
              <a:t/>
            </a:r>
            <a:endParaRPr/>
          </a:p>
          <a:p>
            <a:pPr indent="0" lvl="0" marL="0" rtl="0" algn="l">
              <a:spcBef>
                <a:spcPts val="1000"/>
              </a:spcBef>
              <a:spcAft>
                <a:spcPts val="0"/>
              </a:spcAft>
              <a:buNone/>
            </a:pPr>
            <a:r>
              <a:rPr lang="en-US">
                <a:highlight>
                  <a:schemeClr val="lt1"/>
                </a:highlight>
                <a:latin typeface="Trebuchet MS"/>
                <a:ea typeface="Trebuchet MS"/>
                <a:cs typeface="Trebuchet MS"/>
                <a:sym typeface="Trebuchet MS"/>
              </a:rPr>
              <a:t>Each partner will have 30 seconds to share his/her response. </a:t>
            </a:r>
            <a:endParaRPr>
              <a:highlight>
                <a:schemeClr val="lt1"/>
              </a:highlight>
              <a:latin typeface="Trebuchet MS"/>
              <a:ea typeface="Trebuchet MS"/>
              <a:cs typeface="Trebuchet MS"/>
              <a:sym typeface="Trebuchet MS"/>
            </a:endParaRPr>
          </a:p>
          <a:p>
            <a:pPr indent="0" lvl="0" marL="0" rtl="0" algn="l">
              <a:spcBef>
                <a:spcPts val="1000"/>
              </a:spcBef>
              <a:spcAft>
                <a:spcPts val="0"/>
              </a:spcAft>
              <a:buNone/>
            </a:pPr>
            <a:r>
              <a:rPr lang="en-US">
                <a:highlight>
                  <a:schemeClr val="lt1"/>
                </a:highlight>
                <a:latin typeface="Trebuchet MS"/>
                <a:ea typeface="Trebuchet MS"/>
                <a:cs typeface="Trebuchet MS"/>
                <a:sym typeface="Trebuchet MS"/>
              </a:rPr>
              <a:t>Additional information on the Why Disciplinary Literacy:</a:t>
            </a:r>
            <a:endParaRPr>
              <a:highlight>
                <a:schemeClr val="lt1"/>
              </a:highlight>
              <a:latin typeface="Trebuchet MS"/>
              <a:ea typeface="Trebuchet MS"/>
              <a:cs typeface="Trebuchet MS"/>
              <a:sym typeface="Trebuchet MS"/>
            </a:endParaRPr>
          </a:p>
          <a:p>
            <a:pPr indent="0" lvl="0" marL="0" rtl="0" algn="l">
              <a:spcBef>
                <a:spcPts val="1000"/>
              </a:spcBef>
              <a:spcAft>
                <a:spcPts val="0"/>
              </a:spcAft>
              <a:buNone/>
            </a:pPr>
            <a:r>
              <a:t/>
            </a:r>
            <a:endParaRPr>
              <a:highlight>
                <a:schemeClr val="lt1"/>
              </a:highlight>
              <a:latin typeface="Trebuchet MS"/>
              <a:ea typeface="Trebuchet MS"/>
              <a:cs typeface="Trebuchet MS"/>
              <a:sym typeface="Trebuchet MS"/>
            </a:endParaRPr>
          </a:p>
          <a:p>
            <a:pPr indent="0" lvl="0" marL="0" rtl="0" algn="l">
              <a:spcBef>
                <a:spcPts val="1000"/>
              </a:spcBef>
              <a:spcAft>
                <a:spcPts val="0"/>
              </a:spcAft>
              <a:buNone/>
            </a:pPr>
            <a:r>
              <a:rPr lang="en-US">
                <a:highlight>
                  <a:schemeClr val="lt1"/>
                </a:highlight>
                <a:latin typeface="Trebuchet MS"/>
                <a:ea typeface="Trebuchet MS"/>
                <a:cs typeface="Trebuchet MS"/>
                <a:sym typeface="Trebuchet MS"/>
              </a:rPr>
              <a:t>In today’s diverse and global world, these are questions teachers and their students should be considering. Doing so . . .</a:t>
            </a:r>
            <a:br>
              <a:rPr lang="en-US">
                <a:highlight>
                  <a:schemeClr val="lt1"/>
                </a:highlight>
                <a:latin typeface="Trebuchet MS"/>
                <a:ea typeface="Trebuchet MS"/>
                <a:cs typeface="Trebuchet MS"/>
                <a:sym typeface="Trebuchet MS"/>
              </a:rPr>
            </a:br>
            <a:r>
              <a:rPr lang="en-US">
                <a:highlight>
                  <a:schemeClr val="lt1"/>
                </a:highlight>
                <a:latin typeface="Trebuchet MS"/>
                <a:ea typeface="Trebuchet MS"/>
                <a:cs typeface="Trebuchet MS"/>
                <a:sym typeface="Trebuchet MS"/>
              </a:rPr>
              <a:t>Supports students’ literacy, learning, and ability to more readily engage in the disciplines they study (Moje, 2008). </a:t>
            </a:r>
            <a:br>
              <a:rPr lang="en-US">
                <a:highlight>
                  <a:schemeClr val="lt1"/>
                </a:highlight>
                <a:latin typeface="Trebuchet MS"/>
                <a:ea typeface="Trebuchet MS"/>
                <a:cs typeface="Trebuchet MS"/>
                <a:sym typeface="Trebuchet MS"/>
              </a:rPr>
            </a:br>
            <a:r>
              <a:rPr lang="en-US">
                <a:highlight>
                  <a:schemeClr val="lt1"/>
                </a:highlight>
                <a:latin typeface="Trebuchet MS"/>
                <a:ea typeface="Trebuchet MS"/>
                <a:cs typeface="Trebuchet MS"/>
                <a:sym typeface="Trebuchet MS"/>
              </a:rPr>
              <a:t>Develops teachers’ instruction so they can apprentice students to negotiate and create texts in discipline-specific ways (Brozo, Moorman, Meyer, &amp; Stewart, 2013).</a:t>
            </a:r>
            <a:br>
              <a:rPr lang="en-US">
                <a:highlight>
                  <a:schemeClr val="lt1"/>
                </a:highlight>
                <a:latin typeface="Trebuchet MS"/>
                <a:ea typeface="Trebuchet MS"/>
                <a:cs typeface="Trebuchet MS"/>
                <a:sym typeface="Trebuchet MS"/>
              </a:rPr>
            </a:br>
            <a:endParaRPr>
              <a:highlight>
                <a:schemeClr val="lt1"/>
              </a:highlight>
              <a:latin typeface="Trebuchet MS"/>
              <a:ea typeface="Trebuchet MS"/>
              <a:cs typeface="Trebuchet MS"/>
              <a:sym typeface="Trebuchet MS"/>
            </a:endParaRPr>
          </a:p>
          <a:p>
            <a:pPr indent="0" lvl="0" marL="0" rtl="0" algn="l">
              <a:spcBef>
                <a:spcPts val="1000"/>
              </a:spcBef>
              <a:spcAft>
                <a:spcPts val="0"/>
              </a:spcAft>
              <a:buNone/>
            </a:pPr>
            <a:r>
              <a:rPr lang="en-US">
                <a:highlight>
                  <a:schemeClr val="lt1"/>
                </a:highlight>
                <a:latin typeface="Trebuchet MS"/>
                <a:ea typeface="Trebuchet MS"/>
                <a:cs typeface="Trebuchet MS"/>
                <a:sym typeface="Trebuchet MS"/>
              </a:rPr>
              <a:t>Estimated time: 7 minutes</a:t>
            </a:r>
            <a:endParaRPr>
              <a:highlight>
                <a:schemeClr val="lt1"/>
              </a:highlight>
              <a:latin typeface="Trebuchet MS"/>
              <a:ea typeface="Trebuchet MS"/>
              <a:cs typeface="Trebuchet MS"/>
              <a:sym typeface="Trebuchet MS"/>
            </a:endParaRPr>
          </a:p>
          <a:p>
            <a:pPr indent="0" lvl="0" marL="0" rtl="0" algn="l">
              <a:spcBef>
                <a:spcPts val="1000"/>
              </a:spcBef>
              <a:spcAft>
                <a:spcPts val="0"/>
              </a:spcAft>
              <a:buClr>
                <a:schemeClr val="dk1"/>
              </a:buClr>
              <a:buSzPts val="1100"/>
              <a:buFont typeface="Arial"/>
              <a:buNone/>
            </a:pPr>
            <a:r>
              <a:t/>
            </a:r>
            <a:endParaRPr>
              <a:highlight>
                <a:schemeClr val="lt1"/>
              </a:highlight>
              <a:latin typeface="Trebuchet MS"/>
              <a:ea typeface="Trebuchet MS"/>
              <a:cs typeface="Trebuchet MS"/>
              <a:sym typeface="Trebuchet MS"/>
            </a:endParaRPr>
          </a:p>
        </p:txBody>
      </p:sp>
      <p:sp>
        <p:nvSpPr>
          <p:cNvPr id="156" name="Google Shape;15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119e885e7_0_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4119e885e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Have educators volunteer to read each bullet point. Then, have them synthesize what they just read. (Depth of Knowledge Level 4) </a:t>
            </a:r>
            <a:endParaRPr/>
          </a:p>
          <a:p>
            <a:pPr indent="0" lvl="0" marL="0" marR="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1100">
                <a:latin typeface="Trebuchet MS"/>
                <a:ea typeface="Trebuchet MS"/>
                <a:cs typeface="Trebuchet MS"/>
                <a:sym typeface="Trebuchet MS"/>
              </a:rPr>
              <a:t>For example, within an English classroom, students will read and write narratives, poetry, and theatre scripts; be expected to read and perform musical scores in their orchestra classroom; and understand and generate art in their art class.</a:t>
            </a:r>
            <a:endParaRPr sz="11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1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lang="en-US" sz="1100">
                <a:latin typeface="Trebuchet MS"/>
                <a:ea typeface="Trebuchet MS"/>
                <a:cs typeface="Trebuchet MS"/>
                <a:sym typeface="Trebuchet MS"/>
              </a:rPr>
              <a:t>Additionally, students will read and write about scientifically-based phenomena in their science classroom; navigate primary and secondary sources in their history classroom; and, calculate and explain mathematical computations in their math classroom.</a:t>
            </a:r>
            <a:endParaRPr sz="1100">
              <a:latin typeface="Trebuchet MS"/>
              <a:ea typeface="Trebuchet MS"/>
              <a:cs typeface="Trebuchet MS"/>
              <a:sym typeface="Trebuchet MS"/>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Estimated time: 3 minutes</a:t>
            </a:r>
            <a:endParaRPr/>
          </a:p>
        </p:txBody>
      </p:sp>
      <p:sp>
        <p:nvSpPr>
          <p:cNvPr id="167" name="Google Shape;167;g4119e885e7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pic>
        <p:nvPicPr>
          <p:cNvPr id="16" name="Google Shape;16;p2"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17" name="Google Shape;17;p2"/>
          <p:cNvSpPr txBox="1"/>
          <p:nvPr>
            <p:ph type="ctrTitle"/>
          </p:nvPr>
        </p:nvSpPr>
        <p:spPr>
          <a:xfrm>
            <a:off x="685800" y="3355923"/>
            <a:ext cx="7772400" cy="1526927"/>
          </a:xfrm>
          <a:prstGeom prst="rect">
            <a:avLst/>
          </a:prstGeom>
          <a:noFill/>
          <a:ln>
            <a:noFill/>
          </a:ln>
        </p:spPr>
        <p:txBody>
          <a:bodyPr anchorCtr="0" anchor="t" bIns="0" lIns="0" spcFirstLastPara="1" rIns="0" wrap="square" tIns="0"/>
          <a:lstStyle>
            <a:lvl1pPr lvl="0" marR="0" rtl="0" algn="ctr">
              <a:lnSpc>
                <a:spcPct val="9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
          <p:cNvSpPr txBox="1"/>
          <p:nvPr>
            <p:ph idx="1" type="subTitle"/>
          </p:nvPr>
        </p:nvSpPr>
        <p:spPr>
          <a:xfrm>
            <a:off x="1143000" y="5093063"/>
            <a:ext cx="6858000" cy="443429"/>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Trebuchet MS"/>
                <a:ea typeface="Trebuchet MS"/>
                <a:cs typeface="Trebuchet MS"/>
                <a:sym typeface="Trebuchet M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9" name="Google Shape;19;p2"/>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20" name="Google Shape;20;p2" title="Colorado Department of Education logo"/>
          <p:cNvPicPr preferRelativeResize="0"/>
          <p:nvPr/>
        </p:nvPicPr>
        <p:blipFill rotWithShape="1">
          <a:blip r:embed="rId3">
            <a:alphaModFix/>
          </a:blip>
          <a:srcRect b="0" l="0" r="0" t="0"/>
          <a:stretch/>
        </p:blipFill>
        <p:spPr>
          <a:xfrm>
            <a:off x="2326382" y="1746979"/>
            <a:ext cx="4491235" cy="8190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no page number">
  <p:cSld name="Blank - no page number">
    <p:spTree>
      <p:nvGrpSpPr>
        <p:cNvPr id="59" name="Shape 5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0" name="Shape 60"/>
        <p:cNvGrpSpPr/>
        <p:nvPr/>
      </p:nvGrpSpPr>
      <p:grpSpPr>
        <a:xfrm>
          <a:off x="0" y="0"/>
          <a:ext cx="0" cy="0"/>
          <a:chOff x="0" y="0"/>
          <a:chExt cx="0" cy="0"/>
        </a:xfrm>
      </p:grpSpPr>
      <p:sp>
        <p:nvSpPr>
          <p:cNvPr id="61" name="Google Shape;61;p1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obj">
  <p:cSld name="OBJECT">
    <p:spTree>
      <p:nvGrpSpPr>
        <p:cNvPr id="21" name="Shape 21"/>
        <p:cNvGrpSpPr/>
        <p:nvPr/>
      </p:nvGrpSpPr>
      <p:grpSpPr>
        <a:xfrm>
          <a:off x="0" y="0"/>
          <a:ext cx="0" cy="0"/>
          <a:chOff x="0" y="0"/>
          <a:chExt cx="0" cy="0"/>
        </a:xfrm>
      </p:grpSpPr>
      <p:pic>
        <p:nvPicPr>
          <p:cNvPr id="22" name="Google Shape;22;p3"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23" name="Google Shape;23;p3"/>
          <p:cNvSpPr txBox="1"/>
          <p:nvPr>
            <p:ph type="title"/>
          </p:nvPr>
        </p:nvSpPr>
        <p:spPr>
          <a:xfrm>
            <a:off x="274320" y="274320"/>
            <a:ext cx="7886700" cy="710141"/>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3"/>
          <p:cNvSpPr txBox="1"/>
          <p:nvPr>
            <p:ph idx="1" type="body"/>
          </p:nvPr>
        </p:nvSpPr>
        <p:spPr>
          <a:xfrm>
            <a:off x="628650" y="1463040"/>
            <a:ext cx="7886700"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rgbClr val="5C6670"/>
              </a:buClr>
              <a:buSzPts val="2400"/>
              <a:buFont typeface="Arial"/>
              <a:buNone/>
              <a:defRPr b="0" i="0" sz="2400" u="none" cap="none" strike="noStrike">
                <a:solidFill>
                  <a:srgbClr val="5C6670"/>
                </a:solidFill>
                <a:latin typeface="Trebuchet MS"/>
                <a:ea typeface="Trebuchet MS"/>
                <a:cs typeface="Trebuchet MS"/>
                <a:sym typeface="Trebuchet MS"/>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17500" lvl="4" marL="22860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26" name="Google Shape;26;p3" title="CDE logo"/>
          <p:cNvPicPr preferRelativeResize="0"/>
          <p:nvPr/>
        </p:nvPicPr>
        <p:blipFill rotWithShape="1">
          <a:blip r:embed="rId3">
            <a:alphaModFix/>
          </a:blip>
          <a:srcRect b="0" l="0" r="0" t="0"/>
          <a:stretch/>
        </p:blipFill>
        <p:spPr>
          <a:xfrm>
            <a:off x="8000973" y="6225630"/>
            <a:ext cx="1028753" cy="5588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27" name="Shape 27"/>
        <p:cNvGrpSpPr/>
        <p:nvPr/>
      </p:nvGrpSpPr>
      <p:grpSpPr>
        <a:xfrm>
          <a:off x="0" y="0"/>
          <a:ext cx="0" cy="0"/>
          <a:chOff x="0" y="0"/>
          <a:chExt cx="0" cy="0"/>
        </a:xfrm>
      </p:grpSpPr>
      <p:sp>
        <p:nvSpPr>
          <p:cNvPr id="28" name="Google Shape;28;p4"/>
          <p:cNvSpPr txBox="1"/>
          <p:nvPr>
            <p:ph idx="1" type="body"/>
          </p:nvPr>
        </p:nvSpPr>
        <p:spPr>
          <a:xfrm>
            <a:off x="311700" y="5640967"/>
            <a:ext cx="5998800" cy="79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1"/>
              </a:buClr>
              <a:buSzPts val="2400"/>
              <a:buFont typeface="PT Sans Narrow"/>
              <a:buNone/>
              <a:defRPr b="0" i="0" sz="2400" u="none" cap="none" strike="noStrike">
                <a:solidFill>
                  <a:schemeClr val="dk1"/>
                </a:solidFill>
                <a:latin typeface="PT Sans Narrow"/>
                <a:ea typeface="PT Sans Narrow"/>
                <a:cs typeface="PT Sans Narrow"/>
                <a:sym typeface="PT Sans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ith page number" type="blank">
  <p:cSld name="BLANK">
    <p:spTree>
      <p:nvGrpSpPr>
        <p:cNvPr id="30" name="Shape 30"/>
        <p:cNvGrpSpPr/>
        <p:nvPr/>
      </p:nvGrpSpPr>
      <p:grpSpPr>
        <a:xfrm>
          <a:off x="0" y="0"/>
          <a:ext cx="0" cy="0"/>
          <a:chOff x="0" y="0"/>
          <a:chExt cx="0" cy="0"/>
        </a:xfrm>
      </p:grpSpPr>
      <p:sp>
        <p:nvSpPr>
          <p:cNvPr id="31" name="Google Shape;31;p5"/>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32" name="Shape 32"/>
        <p:cNvGrpSpPr/>
        <p:nvPr/>
      </p:nvGrpSpPr>
      <p:grpSpPr>
        <a:xfrm>
          <a:off x="0" y="0"/>
          <a:ext cx="0" cy="0"/>
          <a:chOff x="0" y="0"/>
          <a:chExt cx="0" cy="0"/>
        </a:xfrm>
      </p:grpSpPr>
      <p:sp>
        <p:nvSpPr>
          <p:cNvPr id="33" name="Google Shape;33;p6"/>
          <p:cNvSpPr txBox="1"/>
          <p:nvPr>
            <p:ph idx="1" type="body"/>
          </p:nvPr>
        </p:nvSpPr>
        <p:spPr>
          <a:xfrm>
            <a:off x="274320" y="1463040"/>
            <a:ext cx="4011083"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4" name="Google Shape;34;p6"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35" name="Google Shape;35;p6"/>
          <p:cNvSpPr txBox="1"/>
          <p:nvPr>
            <p:ph type="title"/>
          </p:nvPr>
        </p:nvSpPr>
        <p:spPr>
          <a:xfrm>
            <a:off x="274320" y="274320"/>
            <a:ext cx="7886700" cy="710141"/>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6"/>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rgbClr val="888888"/>
                </a:solidFill>
                <a:latin typeface="Calibri"/>
                <a:ea typeface="Calibri"/>
                <a:cs typeface="Calibri"/>
                <a:sym typeface="Calibri"/>
              </a:defRPr>
            </a:lvl1pPr>
            <a:lvl2pPr indent="0" lvl="1" marL="0" marR="0" rtl="0" algn="ctr">
              <a:spcBef>
                <a:spcPts val="0"/>
              </a:spcBef>
              <a:buNone/>
              <a:defRPr sz="1200">
                <a:solidFill>
                  <a:srgbClr val="888888"/>
                </a:solidFill>
                <a:latin typeface="Calibri"/>
                <a:ea typeface="Calibri"/>
                <a:cs typeface="Calibri"/>
                <a:sym typeface="Calibri"/>
              </a:defRPr>
            </a:lvl2pPr>
            <a:lvl3pPr indent="0" lvl="2" marL="0" marR="0" rtl="0" algn="ctr">
              <a:spcBef>
                <a:spcPts val="0"/>
              </a:spcBef>
              <a:buNone/>
              <a:defRPr sz="1200">
                <a:solidFill>
                  <a:srgbClr val="888888"/>
                </a:solidFill>
                <a:latin typeface="Calibri"/>
                <a:ea typeface="Calibri"/>
                <a:cs typeface="Calibri"/>
                <a:sym typeface="Calibri"/>
              </a:defRPr>
            </a:lvl3pPr>
            <a:lvl4pPr indent="0" lvl="3" marL="0" marR="0" rtl="0" algn="ctr">
              <a:spcBef>
                <a:spcPts val="0"/>
              </a:spcBef>
              <a:buNone/>
              <a:defRPr sz="1200">
                <a:solidFill>
                  <a:srgbClr val="888888"/>
                </a:solidFill>
                <a:latin typeface="Calibri"/>
                <a:ea typeface="Calibri"/>
                <a:cs typeface="Calibri"/>
                <a:sym typeface="Calibri"/>
              </a:defRPr>
            </a:lvl4pPr>
            <a:lvl5pPr indent="0" lvl="4" marL="0" marR="0" rtl="0" algn="ctr">
              <a:spcBef>
                <a:spcPts val="0"/>
              </a:spcBef>
              <a:buNone/>
              <a:defRPr sz="1200">
                <a:solidFill>
                  <a:srgbClr val="888888"/>
                </a:solidFill>
                <a:latin typeface="Calibri"/>
                <a:ea typeface="Calibri"/>
                <a:cs typeface="Calibri"/>
                <a:sym typeface="Calibri"/>
              </a:defRPr>
            </a:lvl5pPr>
            <a:lvl6pPr indent="0" lvl="5" marL="0" marR="0" rtl="0" algn="ctr">
              <a:spcBef>
                <a:spcPts val="0"/>
              </a:spcBef>
              <a:buNone/>
              <a:defRPr sz="1200">
                <a:solidFill>
                  <a:srgbClr val="888888"/>
                </a:solidFill>
                <a:latin typeface="Calibri"/>
                <a:ea typeface="Calibri"/>
                <a:cs typeface="Calibri"/>
                <a:sym typeface="Calibri"/>
              </a:defRPr>
            </a:lvl6pPr>
            <a:lvl7pPr indent="0" lvl="6" marL="0" marR="0" rtl="0" algn="ctr">
              <a:spcBef>
                <a:spcPts val="0"/>
              </a:spcBef>
              <a:buNone/>
              <a:defRPr sz="1200">
                <a:solidFill>
                  <a:srgbClr val="888888"/>
                </a:solidFill>
                <a:latin typeface="Calibri"/>
                <a:ea typeface="Calibri"/>
                <a:cs typeface="Calibri"/>
                <a:sym typeface="Calibri"/>
              </a:defRPr>
            </a:lvl7pPr>
            <a:lvl8pPr indent="0" lvl="7" marL="0" marR="0" rtl="0" algn="ctr">
              <a:spcBef>
                <a:spcPts val="0"/>
              </a:spcBef>
              <a:buNone/>
              <a:defRPr sz="1200">
                <a:solidFill>
                  <a:srgbClr val="888888"/>
                </a:solidFill>
                <a:latin typeface="Calibri"/>
                <a:ea typeface="Calibri"/>
                <a:cs typeface="Calibri"/>
                <a:sym typeface="Calibri"/>
              </a:defRPr>
            </a:lvl8pPr>
            <a:lvl9pPr indent="0" lvl="8" marL="0" marR="0" rtl="0" algn="ctr">
              <a:spcBef>
                <a:spcPts val="0"/>
              </a:spcBef>
              <a:buNone/>
              <a:defRPr sz="1200">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7" name="Google Shape;37;p6"/>
          <p:cNvSpPr txBox="1"/>
          <p:nvPr>
            <p:ph idx="2" type="body"/>
          </p:nvPr>
        </p:nvSpPr>
        <p:spPr>
          <a:xfrm>
            <a:off x="4736254" y="1463040"/>
            <a:ext cx="4011083"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8" name="Google Shape;38;p6" title="CDE logo"/>
          <p:cNvPicPr preferRelativeResize="0"/>
          <p:nvPr/>
        </p:nvPicPr>
        <p:blipFill rotWithShape="1">
          <a:blip r:embed="rId3">
            <a:alphaModFix/>
          </a:blip>
          <a:srcRect b="0" l="0" r="0" t="0"/>
          <a:stretch/>
        </p:blipFill>
        <p:spPr>
          <a:xfrm>
            <a:off x="8000973" y="6225630"/>
            <a:ext cx="1028753" cy="5588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Blue">
  <p:cSld name="Section Divider - Blue">
    <p:spTree>
      <p:nvGrpSpPr>
        <p:cNvPr id="39" name="Shape 39"/>
        <p:cNvGrpSpPr/>
        <p:nvPr/>
      </p:nvGrpSpPr>
      <p:grpSpPr>
        <a:xfrm>
          <a:off x="0" y="0"/>
          <a:ext cx="0" cy="0"/>
          <a:chOff x="0" y="0"/>
          <a:chExt cx="0" cy="0"/>
        </a:xfrm>
      </p:grpSpPr>
      <p:pic>
        <p:nvPicPr>
          <p:cNvPr id="40" name="Google Shape;40;p7" title="Blue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1" name="Google Shape;41;p7"/>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2" name="Google Shape;42;p7"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43" name="Google Shape;43;p7"/>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green">
  <p:cSld name="Section Divider - green">
    <p:spTree>
      <p:nvGrpSpPr>
        <p:cNvPr id="44" name="Shape 44"/>
        <p:cNvGrpSpPr/>
        <p:nvPr/>
      </p:nvGrpSpPr>
      <p:grpSpPr>
        <a:xfrm>
          <a:off x="0" y="0"/>
          <a:ext cx="0" cy="0"/>
          <a:chOff x="0" y="0"/>
          <a:chExt cx="0" cy="0"/>
        </a:xfrm>
      </p:grpSpPr>
      <p:pic>
        <p:nvPicPr>
          <p:cNvPr id="45" name="Google Shape;45;p8" title="Green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 name="Google Shape;46;p8"/>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7" name="Google Shape;47;p8"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48" name="Google Shape;48;p8"/>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blue to green">
  <p:cSld name="Section divider - blue to green">
    <p:spTree>
      <p:nvGrpSpPr>
        <p:cNvPr id="49" name="Shape 49"/>
        <p:cNvGrpSpPr/>
        <p:nvPr/>
      </p:nvGrpSpPr>
      <p:grpSpPr>
        <a:xfrm>
          <a:off x="0" y="0"/>
          <a:ext cx="0" cy="0"/>
          <a:chOff x="0" y="0"/>
          <a:chExt cx="0" cy="0"/>
        </a:xfrm>
      </p:grpSpPr>
      <p:pic>
        <p:nvPicPr>
          <p:cNvPr id="50" name="Google Shape;50;p9" title="Blue-green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1" name="Google Shape;51;p9"/>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2" name="Google Shape;52;p9"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53" name="Google Shape;53;p9"/>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54" name="Shape 54"/>
        <p:cNvGrpSpPr/>
        <p:nvPr/>
      </p:nvGrpSpPr>
      <p:grpSpPr>
        <a:xfrm>
          <a:off x="0" y="0"/>
          <a:ext cx="0" cy="0"/>
          <a:chOff x="0" y="0"/>
          <a:chExt cx="0" cy="0"/>
        </a:xfrm>
      </p:grpSpPr>
      <p:pic>
        <p:nvPicPr>
          <p:cNvPr id="55" name="Google Shape;55;p10" title="Blue background for 2018 goals"/>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6" name="Google Shape;56;p10"/>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7" name="Google Shape;57;p10"/>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8" name="Google Shape;58;p10"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alliedhealth.ceconnection.com/files/TLD0112A-1337958951687.pdf;jsessionid=60DF170DD7B7900F146D056404574F8D" TargetMode="External"/><Relationship Id="rId5" Type="http://schemas.openxmlformats.org/officeDocument/2006/relationships/hyperlink" Target="https://www.youtube.com/watch?v=fNSzK31V5lg&amp;feature=youtu.be" TargetMode="External"/><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3"/>
          <p:cNvSpPr txBox="1"/>
          <p:nvPr>
            <p:ph type="ctrTitle"/>
          </p:nvPr>
        </p:nvSpPr>
        <p:spPr>
          <a:xfrm>
            <a:off x="731600" y="2809350"/>
            <a:ext cx="7772400" cy="1239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chemeClr val="dk1"/>
              </a:buClr>
              <a:buSzPts val="5400"/>
              <a:buFont typeface="Arial"/>
              <a:buNone/>
            </a:pPr>
            <a:r>
              <a:rPr lang="en-US" sz="4000">
                <a:solidFill>
                  <a:srgbClr val="000000"/>
                </a:solidFill>
                <a:latin typeface="Trebuchet MS"/>
                <a:ea typeface="Trebuchet MS"/>
                <a:cs typeface="Trebuchet MS"/>
                <a:sym typeface="Trebuchet MS"/>
              </a:rPr>
              <a:t>Module 1:</a:t>
            </a:r>
            <a:endParaRPr sz="4000">
              <a:solidFill>
                <a:srgbClr val="000000"/>
              </a:solidFill>
              <a:latin typeface="Trebuchet MS"/>
              <a:ea typeface="Trebuchet MS"/>
              <a:cs typeface="Trebuchet MS"/>
              <a:sym typeface="Trebuchet MS"/>
            </a:endParaRPr>
          </a:p>
          <a:p>
            <a:pPr indent="0" lvl="0" marL="0" marR="0" rtl="0" algn="ctr">
              <a:lnSpc>
                <a:spcPct val="90000"/>
              </a:lnSpc>
              <a:spcBef>
                <a:spcPts val="0"/>
              </a:spcBef>
              <a:spcAft>
                <a:spcPts val="0"/>
              </a:spcAft>
              <a:buNone/>
            </a:pPr>
            <a:r>
              <a:rPr lang="en-US" sz="3600">
                <a:solidFill>
                  <a:srgbClr val="000000"/>
                </a:solidFill>
                <a:latin typeface="Trebuchet MS"/>
                <a:ea typeface="Trebuchet MS"/>
                <a:cs typeface="Trebuchet MS"/>
                <a:sym typeface="Trebuchet MS"/>
              </a:rPr>
              <a:t>It’s Not Rocket Science!</a:t>
            </a:r>
            <a:endParaRPr sz="3600">
              <a:solidFill>
                <a:srgbClr val="000000"/>
              </a:solidFill>
              <a:latin typeface="Trebuchet MS"/>
              <a:ea typeface="Trebuchet MS"/>
              <a:cs typeface="Trebuchet MS"/>
              <a:sym typeface="Trebuchet MS"/>
            </a:endParaRPr>
          </a:p>
        </p:txBody>
      </p:sp>
      <p:sp>
        <p:nvSpPr>
          <p:cNvPr id="70" name="Google Shape;70;p13"/>
          <p:cNvSpPr txBox="1"/>
          <p:nvPr>
            <p:ph idx="1" type="subTitle"/>
          </p:nvPr>
        </p:nvSpPr>
        <p:spPr>
          <a:xfrm>
            <a:off x="1143000" y="5511925"/>
            <a:ext cx="6858000" cy="714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100"/>
              <a:buFont typeface="Arial"/>
              <a:buNone/>
            </a:pPr>
            <a:r>
              <a:rPr lang="en-US" sz="1100">
                <a:latin typeface="Arial"/>
                <a:ea typeface="Arial"/>
                <a:cs typeface="Arial"/>
                <a:sym typeface="Arial"/>
              </a:rPr>
              <a:t>·      </a:t>
            </a:r>
            <a:r>
              <a:rPr lang="en-US" sz="1800">
                <a:latin typeface="Arial"/>
                <a:ea typeface="Arial"/>
                <a:cs typeface="Arial"/>
                <a:sym typeface="Arial"/>
              </a:rPr>
              <a:t>  </a:t>
            </a:r>
            <a:r>
              <a:rPr b="1" lang="en-US" sz="1800">
                <a:latin typeface="Arial"/>
                <a:ea typeface="Arial"/>
                <a:cs typeface="Arial"/>
                <a:sym typeface="Arial"/>
              </a:rPr>
              <a:t>“Command the language and you command the idea.” </a:t>
            </a:r>
            <a:endParaRPr b="1" sz="18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i="1" lang="en-US" sz="1800">
                <a:latin typeface="Arial"/>
                <a:ea typeface="Arial"/>
                <a:cs typeface="Arial"/>
                <a:sym typeface="Arial"/>
              </a:rPr>
              <a:t>Professor Martha Scott Trimble, Colorado State University, 1978</a:t>
            </a:r>
            <a:endParaRPr i="1" sz="1800">
              <a:latin typeface="Arial"/>
              <a:ea typeface="Arial"/>
              <a:cs typeface="Arial"/>
              <a:sym typeface="Arial"/>
            </a:endParaRPr>
          </a:p>
          <a:p>
            <a:pPr indent="0" lvl="0" marL="0" marR="0" rtl="0" algn="ctr">
              <a:lnSpc>
                <a:spcPct val="9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ctr">
              <a:lnSpc>
                <a:spcPct val="90000"/>
              </a:lnSpc>
              <a:spcBef>
                <a:spcPts val="0"/>
              </a:spcBef>
              <a:spcAft>
                <a:spcPts val="0"/>
              </a:spcAft>
              <a:buClr>
                <a:schemeClr val="dk1"/>
              </a:buClr>
              <a:buSzPts val="2400"/>
              <a:buFont typeface="Arial"/>
              <a:buNone/>
            </a:pPr>
            <a:r>
              <a:t/>
            </a:r>
            <a:endParaRPr>
              <a:solidFill>
                <a:srgbClr val="5C6670"/>
              </a:solidFill>
            </a:endParaRPr>
          </a:p>
        </p:txBody>
      </p:sp>
      <p:grpSp>
        <p:nvGrpSpPr>
          <p:cNvPr id="71" name="Google Shape;71;p13"/>
          <p:cNvGrpSpPr/>
          <p:nvPr/>
        </p:nvGrpSpPr>
        <p:grpSpPr>
          <a:xfrm>
            <a:off x="56870" y="0"/>
            <a:ext cx="1433609" cy="1433609"/>
            <a:chOff x="87840" y="134578"/>
            <a:chExt cx="1433609" cy="1433609"/>
          </a:xfrm>
        </p:grpSpPr>
        <p:sp>
          <p:nvSpPr>
            <p:cNvPr id="72" name="Google Shape;72;p13"/>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73" name="Google Shape;73;p13"/>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74" name="Google Shape;74;p13"/>
          <p:cNvPicPr preferRelativeResize="0"/>
          <p:nvPr/>
        </p:nvPicPr>
        <p:blipFill>
          <a:blip r:embed="rId4">
            <a:alphaModFix/>
          </a:blip>
          <a:stretch>
            <a:fillRect/>
          </a:stretch>
        </p:blipFill>
        <p:spPr>
          <a:xfrm>
            <a:off x="7234050" y="1433600"/>
            <a:ext cx="1517150" cy="1511225"/>
          </a:xfrm>
          <a:prstGeom prst="rect">
            <a:avLst/>
          </a:prstGeom>
          <a:noFill/>
          <a:ln>
            <a:noFill/>
          </a:ln>
        </p:spPr>
      </p:pic>
      <p:sp>
        <p:nvSpPr>
          <p:cNvPr id="75" name="Google Shape;75;p13"/>
          <p:cNvSpPr txBox="1"/>
          <p:nvPr/>
        </p:nvSpPr>
        <p:spPr>
          <a:xfrm>
            <a:off x="175900" y="4048650"/>
            <a:ext cx="88614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latin typeface="Trebuchet MS"/>
                <a:ea typeface="Trebuchet MS"/>
                <a:cs typeface="Trebuchet MS"/>
                <a:sym typeface="Trebuchet MS"/>
              </a:rPr>
              <a:t>The Role of Disciplinary Literacy in the Colorado Academic Standards</a:t>
            </a:r>
            <a:endParaRPr sz="2200">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2"/>
          <p:cNvSpPr txBox="1"/>
          <p:nvPr>
            <p:ph type="title"/>
          </p:nvPr>
        </p:nvSpPr>
        <p:spPr>
          <a:xfrm>
            <a:off x="1463100" y="69300"/>
            <a:ext cx="7680900" cy="98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Why</a:t>
            </a:r>
            <a:r>
              <a:rPr lang="en-US" sz="3600">
                <a:latin typeface="Trebuchet MS"/>
                <a:ea typeface="Trebuchet MS"/>
                <a:cs typeface="Trebuchet MS"/>
                <a:sym typeface="Trebuchet MS"/>
              </a:rPr>
              <a:t> is Disciplinary Literacy Fundamental to Standards Literacy?</a:t>
            </a:r>
            <a:endParaRPr i="0" sz="3600" u="none" cap="none" strike="noStrike">
              <a:solidFill>
                <a:srgbClr val="000000"/>
              </a:solidFill>
              <a:latin typeface="Trebuchet MS"/>
              <a:ea typeface="Trebuchet MS"/>
              <a:cs typeface="Trebuchet MS"/>
              <a:sym typeface="Trebuchet MS"/>
            </a:endParaRPr>
          </a:p>
        </p:txBody>
      </p:sp>
      <p:grpSp>
        <p:nvGrpSpPr>
          <p:cNvPr id="180" name="Google Shape;180;p22"/>
          <p:cNvGrpSpPr/>
          <p:nvPr/>
        </p:nvGrpSpPr>
        <p:grpSpPr>
          <a:xfrm>
            <a:off x="-117112" y="-38843"/>
            <a:ext cx="1433700" cy="1433700"/>
            <a:chOff x="87840" y="134578"/>
            <a:chExt cx="1433700" cy="1433700"/>
          </a:xfrm>
        </p:grpSpPr>
        <p:sp>
          <p:nvSpPr>
            <p:cNvPr id="181" name="Google Shape;181;p22"/>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82" name="Google Shape;182;p22"/>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183" name="Google Shape;183;p22"/>
          <p:cNvSpPr txBox="1"/>
          <p:nvPr/>
        </p:nvSpPr>
        <p:spPr>
          <a:xfrm>
            <a:off x="60400" y="1253675"/>
            <a:ext cx="5837100" cy="231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000">
                <a:solidFill>
                  <a:schemeClr val="dk1"/>
                </a:solidFill>
                <a:latin typeface="Trebuchet MS"/>
                <a:ea typeface="Trebuchet MS"/>
                <a:cs typeface="Trebuchet MS"/>
                <a:sym typeface="Trebuchet MS"/>
              </a:rPr>
              <a:t>Educators engage in the standards through d</a:t>
            </a:r>
            <a:r>
              <a:rPr lang="en-US" sz="2000">
                <a:solidFill>
                  <a:schemeClr val="dk1"/>
                </a:solidFill>
                <a:latin typeface="Trebuchet MS"/>
                <a:ea typeface="Trebuchet MS"/>
                <a:cs typeface="Trebuchet MS"/>
                <a:sym typeface="Trebuchet MS"/>
              </a:rPr>
              <a:t>isciplinary literacy practices</a:t>
            </a:r>
            <a:r>
              <a:rPr b="1" lang="en-US" sz="2000">
                <a:solidFill>
                  <a:schemeClr val="dk1"/>
                </a:solidFill>
                <a:latin typeface="Trebuchet MS"/>
                <a:ea typeface="Trebuchet MS"/>
                <a:cs typeface="Trebuchet MS"/>
                <a:sym typeface="Trebuchet MS"/>
              </a:rPr>
              <a:t> </a:t>
            </a:r>
            <a:r>
              <a:rPr lang="en-US" sz="2000">
                <a:solidFill>
                  <a:schemeClr val="dk1"/>
                </a:solidFill>
                <a:latin typeface="Trebuchet MS"/>
                <a:ea typeface="Trebuchet MS"/>
                <a:cs typeface="Trebuchet MS"/>
                <a:sym typeface="Trebuchet MS"/>
              </a:rPr>
              <a:t>t</a:t>
            </a:r>
            <a:r>
              <a:rPr lang="en-US" sz="2000">
                <a:solidFill>
                  <a:schemeClr val="dk1"/>
                </a:solidFill>
                <a:latin typeface="Trebuchet MS"/>
                <a:ea typeface="Trebuchet MS"/>
                <a:cs typeface="Trebuchet MS"/>
                <a:sym typeface="Trebuchet MS"/>
              </a:rPr>
              <a:t>hat respects the multiple and diverse ways in which educators will read, reason, write, think, speak, and most importantly, participate in learning the revised CAS from the perspective of their content area. </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17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rebuchet MS"/>
              <a:ea typeface="Trebuchet MS"/>
              <a:cs typeface="Trebuchet MS"/>
              <a:sym typeface="Trebuchet MS"/>
            </a:endParaRPr>
          </a:p>
        </p:txBody>
      </p:sp>
      <p:pic>
        <p:nvPicPr>
          <p:cNvPr id="184" name="Google Shape;184;p22"/>
          <p:cNvPicPr preferRelativeResize="0"/>
          <p:nvPr/>
        </p:nvPicPr>
        <p:blipFill>
          <a:blip r:embed="rId4">
            <a:alphaModFix/>
          </a:blip>
          <a:stretch>
            <a:fillRect/>
          </a:stretch>
        </p:blipFill>
        <p:spPr>
          <a:xfrm>
            <a:off x="343550" y="4141925"/>
            <a:ext cx="2851675" cy="1978725"/>
          </a:xfrm>
          <a:prstGeom prst="rect">
            <a:avLst/>
          </a:prstGeom>
          <a:noFill/>
          <a:ln>
            <a:noFill/>
          </a:ln>
        </p:spPr>
      </p:pic>
      <p:sp>
        <p:nvSpPr>
          <p:cNvPr id="185" name="Google Shape;185;p22"/>
          <p:cNvSpPr txBox="1"/>
          <p:nvPr/>
        </p:nvSpPr>
        <p:spPr>
          <a:xfrm>
            <a:off x="3378475" y="3771850"/>
            <a:ext cx="5288100" cy="28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Trebuchet MS"/>
                <a:ea typeface="Trebuchet MS"/>
                <a:cs typeface="Trebuchet MS"/>
                <a:sym typeface="Trebuchet MS"/>
              </a:rPr>
              <a:t>For example,</a:t>
            </a:r>
            <a:r>
              <a:rPr b="1" i="1" lang="en-US" sz="2000">
                <a:solidFill>
                  <a:schemeClr val="dk1"/>
                </a:solidFill>
                <a:latin typeface="Trebuchet MS"/>
                <a:ea typeface="Trebuchet MS"/>
                <a:cs typeface="Trebuchet MS"/>
                <a:sym typeface="Trebuchet MS"/>
              </a:rPr>
              <a:t> </a:t>
            </a:r>
            <a:r>
              <a:rPr lang="en-US" sz="2000">
                <a:solidFill>
                  <a:schemeClr val="dk1"/>
                </a:solidFill>
                <a:latin typeface="Trebuchet MS"/>
                <a:ea typeface="Trebuchet MS"/>
                <a:cs typeface="Trebuchet MS"/>
                <a:sym typeface="Trebuchet MS"/>
              </a:rPr>
              <a:t>students will read and write narratives, poetry, and speeches </a:t>
            </a:r>
            <a:r>
              <a:rPr lang="en-US" sz="2000">
                <a:solidFill>
                  <a:schemeClr val="dk1"/>
                </a:solidFill>
                <a:latin typeface="Trebuchet MS"/>
                <a:ea typeface="Trebuchet MS"/>
                <a:cs typeface="Trebuchet MS"/>
                <a:sym typeface="Trebuchet MS"/>
              </a:rPr>
              <a:t>within an </a:t>
            </a:r>
            <a:r>
              <a:rPr lang="en-US" sz="2000">
                <a:solidFill>
                  <a:srgbClr val="783F04"/>
                </a:solidFill>
                <a:latin typeface="Trebuchet MS"/>
                <a:ea typeface="Trebuchet MS"/>
                <a:cs typeface="Trebuchet MS"/>
                <a:sym typeface="Trebuchet MS"/>
              </a:rPr>
              <a:t>English</a:t>
            </a:r>
            <a:r>
              <a:rPr lang="en-US" sz="2000">
                <a:solidFill>
                  <a:schemeClr val="dk1"/>
                </a:solidFill>
                <a:latin typeface="Trebuchet MS"/>
                <a:ea typeface="Trebuchet MS"/>
                <a:cs typeface="Trebuchet MS"/>
                <a:sym typeface="Trebuchet MS"/>
              </a:rPr>
              <a:t> classroom</a:t>
            </a:r>
            <a:r>
              <a:rPr lang="en-US" sz="2000">
                <a:solidFill>
                  <a:schemeClr val="dk1"/>
                </a:solidFill>
                <a:latin typeface="Trebuchet MS"/>
                <a:ea typeface="Trebuchet MS"/>
                <a:cs typeface="Trebuchet MS"/>
                <a:sym typeface="Trebuchet MS"/>
              </a:rPr>
              <a:t>, be expected to read and perform musical scores in their </a:t>
            </a:r>
            <a:r>
              <a:rPr lang="en-US" sz="2000">
                <a:solidFill>
                  <a:srgbClr val="FF0000"/>
                </a:solidFill>
                <a:latin typeface="Trebuchet MS"/>
                <a:ea typeface="Trebuchet MS"/>
                <a:cs typeface="Trebuchet MS"/>
                <a:sym typeface="Trebuchet MS"/>
              </a:rPr>
              <a:t>orchestra</a:t>
            </a:r>
            <a:r>
              <a:rPr lang="en-US" sz="2000">
                <a:solidFill>
                  <a:schemeClr val="dk1"/>
                </a:solidFill>
                <a:latin typeface="Trebuchet MS"/>
                <a:ea typeface="Trebuchet MS"/>
                <a:cs typeface="Trebuchet MS"/>
                <a:sym typeface="Trebuchet MS"/>
              </a:rPr>
              <a:t> classroom, read and write about scientifically-based phenomena in their </a:t>
            </a:r>
            <a:r>
              <a:rPr lang="en-US" sz="2000">
                <a:solidFill>
                  <a:srgbClr val="6AA84F"/>
                </a:solidFill>
                <a:latin typeface="Trebuchet MS"/>
                <a:ea typeface="Trebuchet MS"/>
                <a:cs typeface="Trebuchet MS"/>
                <a:sym typeface="Trebuchet MS"/>
              </a:rPr>
              <a:t>science</a:t>
            </a:r>
            <a:r>
              <a:rPr lang="en-US" sz="2000">
                <a:solidFill>
                  <a:schemeClr val="dk1"/>
                </a:solidFill>
                <a:latin typeface="Trebuchet MS"/>
                <a:ea typeface="Trebuchet MS"/>
                <a:cs typeface="Trebuchet MS"/>
                <a:sym typeface="Trebuchet MS"/>
              </a:rPr>
              <a:t> classroom, and understand and generate art in their </a:t>
            </a:r>
            <a:r>
              <a:rPr lang="en-US" sz="2000">
                <a:solidFill>
                  <a:schemeClr val="accent4"/>
                </a:solidFill>
                <a:latin typeface="Trebuchet MS"/>
                <a:ea typeface="Trebuchet MS"/>
                <a:cs typeface="Trebuchet MS"/>
                <a:sym typeface="Trebuchet MS"/>
              </a:rPr>
              <a:t>art</a:t>
            </a:r>
            <a:r>
              <a:rPr lang="en-US" sz="2000">
                <a:solidFill>
                  <a:schemeClr val="dk1"/>
                </a:solidFill>
                <a:latin typeface="Trebuchet MS"/>
                <a:ea typeface="Trebuchet MS"/>
                <a:cs typeface="Trebuchet MS"/>
                <a:sym typeface="Trebuchet MS"/>
              </a:rPr>
              <a:t> class.</a:t>
            </a:r>
            <a:r>
              <a:rPr lang="en-US" sz="1100">
                <a:solidFill>
                  <a:schemeClr val="dk1"/>
                </a:solidFill>
              </a:rPr>
              <a:t>  </a:t>
            </a:r>
            <a:endParaRPr sz="1100">
              <a:solidFill>
                <a:schemeClr val="dk1"/>
              </a:solidFill>
            </a:endParaRPr>
          </a:p>
        </p:txBody>
      </p:sp>
      <p:pic>
        <p:nvPicPr>
          <p:cNvPr id="186" name="Google Shape;186;p22"/>
          <p:cNvPicPr preferRelativeResize="0"/>
          <p:nvPr/>
        </p:nvPicPr>
        <p:blipFill>
          <a:blip r:embed="rId5">
            <a:alphaModFix/>
          </a:blip>
          <a:stretch>
            <a:fillRect/>
          </a:stretch>
        </p:blipFill>
        <p:spPr>
          <a:xfrm>
            <a:off x="6280075" y="1414725"/>
            <a:ext cx="2500625" cy="1995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3"/>
          <p:cNvSpPr txBox="1"/>
          <p:nvPr>
            <p:ph type="title"/>
          </p:nvPr>
        </p:nvSpPr>
        <p:spPr>
          <a:xfrm>
            <a:off x="1490475" y="353150"/>
            <a:ext cx="73362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lang="en-US" sz="4000">
                <a:latin typeface="Trebuchet MS"/>
                <a:ea typeface="Trebuchet MS"/>
                <a:cs typeface="Trebuchet MS"/>
                <a:sym typeface="Trebuchet MS"/>
              </a:rPr>
              <a:t>Assessment: Elevator Speech</a:t>
            </a:r>
            <a:endParaRPr i="0" sz="4000" u="none" cap="none" strike="noStrike">
              <a:solidFill>
                <a:srgbClr val="000000"/>
              </a:solidFill>
              <a:latin typeface="Trebuchet MS"/>
              <a:ea typeface="Trebuchet MS"/>
              <a:cs typeface="Trebuchet MS"/>
              <a:sym typeface="Trebuchet MS"/>
            </a:endParaRPr>
          </a:p>
        </p:txBody>
      </p:sp>
      <p:sp>
        <p:nvSpPr>
          <p:cNvPr id="192" name="Google Shape;192;p23"/>
          <p:cNvSpPr txBox="1"/>
          <p:nvPr>
            <p:ph idx="1" type="body"/>
          </p:nvPr>
        </p:nvSpPr>
        <p:spPr>
          <a:xfrm>
            <a:off x="342900" y="1373375"/>
            <a:ext cx="8483700" cy="238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Clr>
                <a:srgbClr val="5C6670"/>
              </a:buClr>
              <a:buSzPts val="2400"/>
              <a:buFont typeface="Arial"/>
              <a:buNone/>
            </a:pPr>
            <a:r>
              <a:rPr lang="en-US" sz="2000">
                <a:solidFill>
                  <a:srgbClr val="000000"/>
                </a:solidFill>
              </a:rPr>
              <a:t>Using your notes, craft a one paragraph elevator speech that answers the following questions. Consider what it looks like for your content area: </a:t>
            </a:r>
            <a:endParaRPr sz="2000">
              <a:solidFill>
                <a:srgbClr val="000000"/>
              </a:solidFill>
            </a:endParaRPr>
          </a:p>
          <a:p>
            <a:pPr indent="-355600" lvl="0" marL="914400" marR="0" rtl="0" algn="l">
              <a:lnSpc>
                <a:spcPct val="100000"/>
              </a:lnSpc>
              <a:spcBef>
                <a:spcPts val="1000"/>
              </a:spcBef>
              <a:spcAft>
                <a:spcPts val="0"/>
              </a:spcAft>
              <a:buClr>
                <a:srgbClr val="000000"/>
              </a:buClr>
              <a:buSzPts val="2000"/>
              <a:buAutoNum type="arabicPeriod"/>
            </a:pPr>
            <a:r>
              <a:rPr lang="en-US" sz="2000">
                <a:solidFill>
                  <a:srgbClr val="000000"/>
                </a:solidFill>
              </a:rPr>
              <a:t>What is disciplinary literacy?</a:t>
            </a:r>
            <a:endParaRPr sz="2000">
              <a:solidFill>
                <a:srgbClr val="000000"/>
              </a:solidFill>
            </a:endParaRPr>
          </a:p>
          <a:p>
            <a:pPr indent="-355600" lvl="0" marL="914400" marR="0" rtl="0" algn="l">
              <a:lnSpc>
                <a:spcPct val="100000"/>
              </a:lnSpc>
              <a:spcBef>
                <a:spcPts val="0"/>
              </a:spcBef>
              <a:spcAft>
                <a:spcPts val="0"/>
              </a:spcAft>
              <a:buClr>
                <a:srgbClr val="000000"/>
              </a:buClr>
              <a:buSzPts val="2000"/>
              <a:buAutoNum type="arabicPeriod"/>
            </a:pPr>
            <a:r>
              <a:rPr lang="en-US" sz="2000">
                <a:solidFill>
                  <a:srgbClr val="000000"/>
                </a:solidFill>
              </a:rPr>
              <a:t>Why is disciplinary literacy important?</a:t>
            </a:r>
            <a:endParaRPr sz="2000">
              <a:solidFill>
                <a:srgbClr val="000000"/>
              </a:solidFill>
            </a:endParaRPr>
          </a:p>
          <a:p>
            <a:pPr indent="-355600" lvl="0" marL="914400" marR="0" rtl="0" algn="l">
              <a:lnSpc>
                <a:spcPct val="100000"/>
              </a:lnSpc>
              <a:spcBef>
                <a:spcPts val="0"/>
              </a:spcBef>
              <a:spcAft>
                <a:spcPts val="0"/>
              </a:spcAft>
              <a:buClr>
                <a:srgbClr val="000000"/>
              </a:buClr>
              <a:buSzPts val="2000"/>
              <a:buAutoNum type="arabicPeriod"/>
            </a:pPr>
            <a:r>
              <a:rPr lang="en-US" sz="2000">
                <a:solidFill>
                  <a:schemeClr val="dk1"/>
                </a:solidFill>
              </a:rPr>
              <a:t>How is disciplinary literacy fundamental to standards literacy for all educators?</a:t>
            </a:r>
            <a:endParaRPr sz="2000"/>
          </a:p>
        </p:txBody>
      </p:sp>
      <p:grpSp>
        <p:nvGrpSpPr>
          <p:cNvPr id="193" name="Google Shape;193;p23"/>
          <p:cNvGrpSpPr/>
          <p:nvPr/>
        </p:nvGrpSpPr>
        <p:grpSpPr>
          <a:xfrm>
            <a:off x="0" y="0"/>
            <a:ext cx="1433609" cy="1433609"/>
            <a:chOff x="87840" y="134578"/>
            <a:chExt cx="1433609" cy="1433609"/>
          </a:xfrm>
        </p:grpSpPr>
        <p:sp>
          <p:nvSpPr>
            <p:cNvPr id="194" name="Google Shape;194;p23"/>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95" name="Google Shape;195;p23"/>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96" name="Google Shape;196;p23"/>
          <p:cNvPicPr preferRelativeResize="0"/>
          <p:nvPr/>
        </p:nvPicPr>
        <p:blipFill>
          <a:blip r:embed="rId4">
            <a:alphaModFix/>
          </a:blip>
          <a:stretch>
            <a:fillRect/>
          </a:stretch>
        </p:blipFill>
        <p:spPr>
          <a:xfrm>
            <a:off x="717935" y="3887250"/>
            <a:ext cx="3056889" cy="2387100"/>
          </a:xfrm>
          <a:prstGeom prst="rect">
            <a:avLst/>
          </a:prstGeom>
          <a:noFill/>
          <a:ln>
            <a:noFill/>
          </a:ln>
        </p:spPr>
      </p:pic>
      <p:sp>
        <p:nvSpPr>
          <p:cNvPr id="197" name="Google Shape;197;p23"/>
          <p:cNvSpPr txBox="1"/>
          <p:nvPr/>
        </p:nvSpPr>
        <p:spPr>
          <a:xfrm>
            <a:off x="4926050" y="3887250"/>
            <a:ext cx="3992400" cy="26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u="sng">
                <a:highlight>
                  <a:srgbClr val="FFFF00"/>
                </a:highlight>
                <a:latin typeface="Trebuchet MS"/>
                <a:ea typeface="Trebuchet MS"/>
                <a:cs typeface="Trebuchet MS"/>
                <a:sym typeface="Trebuchet MS"/>
              </a:rPr>
              <a:t>Practice, Practice, Practice!</a:t>
            </a:r>
            <a:endParaRPr b="1" sz="1800" u="sng">
              <a:highlight>
                <a:srgbClr val="FFFF00"/>
              </a:highlight>
              <a:latin typeface="Trebuchet MS"/>
              <a:ea typeface="Trebuchet MS"/>
              <a:cs typeface="Trebuchet MS"/>
              <a:sym typeface="Trebuchet MS"/>
            </a:endParaRPr>
          </a:p>
          <a:p>
            <a:pPr indent="0" lvl="0" marL="0" rtl="0" algn="l">
              <a:spcBef>
                <a:spcPts val="0"/>
              </a:spcBef>
              <a:spcAft>
                <a:spcPts val="0"/>
              </a:spcAft>
              <a:buNone/>
            </a:pPr>
            <a:r>
              <a:rPr lang="en-US" sz="1800">
                <a:latin typeface="Trebuchet MS"/>
                <a:ea typeface="Trebuchet MS"/>
                <a:cs typeface="Trebuchet MS"/>
                <a:sym typeface="Trebuchet MS"/>
              </a:rPr>
              <a:t>Find a colleague that teaches the same discipline and read your elevator speech to him/her. If the elevator speech answers all the three questions, give him/her a handshake. If not, bid him/her adieu with a wave and motion of the elevator closing. </a:t>
            </a:r>
            <a:endParaRPr sz="180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4"/>
          <p:cNvSpPr txBox="1"/>
          <p:nvPr>
            <p:ph type="title"/>
          </p:nvPr>
        </p:nvSpPr>
        <p:spPr>
          <a:xfrm>
            <a:off x="1490475" y="353150"/>
            <a:ext cx="76536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lang="en-US" sz="4000">
                <a:latin typeface="Trebuchet MS"/>
                <a:ea typeface="Trebuchet MS"/>
                <a:cs typeface="Trebuchet MS"/>
                <a:sym typeface="Trebuchet MS"/>
              </a:rPr>
              <a:t>Before leaving, are there any...</a:t>
            </a:r>
            <a:endParaRPr i="0" sz="4000" u="none" cap="none" strike="noStrike">
              <a:solidFill>
                <a:srgbClr val="000000"/>
              </a:solidFill>
              <a:latin typeface="Trebuchet MS"/>
              <a:ea typeface="Trebuchet MS"/>
              <a:cs typeface="Trebuchet MS"/>
              <a:sym typeface="Trebuchet MS"/>
            </a:endParaRPr>
          </a:p>
        </p:txBody>
      </p:sp>
      <p:grpSp>
        <p:nvGrpSpPr>
          <p:cNvPr id="203" name="Google Shape;203;p24"/>
          <p:cNvGrpSpPr/>
          <p:nvPr/>
        </p:nvGrpSpPr>
        <p:grpSpPr>
          <a:xfrm>
            <a:off x="0" y="0"/>
            <a:ext cx="1433700" cy="1433700"/>
            <a:chOff x="87840" y="134578"/>
            <a:chExt cx="1433700" cy="1433700"/>
          </a:xfrm>
        </p:grpSpPr>
        <p:sp>
          <p:nvSpPr>
            <p:cNvPr id="204" name="Google Shape;204;p24"/>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5" name="Google Shape;205;p24"/>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206" name="Google Shape;206;p24"/>
          <p:cNvPicPr preferRelativeResize="0"/>
          <p:nvPr/>
        </p:nvPicPr>
        <p:blipFill>
          <a:blip r:embed="rId4">
            <a:alphaModFix/>
          </a:blip>
          <a:stretch>
            <a:fillRect/>
          </a:stretch>
        </p:blipFill>
        <p:spPr>
          <a:xfrm>
            <a:off x="2135750" y="1385225"/>
            <a:ext cx="3946550" cy="3946550"/>
          </a:xfrm>
          <a:prstGeom prst="rect">
            <a:avLst/>
          </a:prstGeom>
          <a:noFill/>
          <a:ln>
            <a:noFill/>
          </a:ln>
        </p:spPr>
      </p:pic>
      <p:sp>
        <p:nvSpPr>
          <p:cNvPr id="207" name="Google Shape;207;p24"/>
          <p:cNvSpPr txBox="1"/>
          <p:nvPr/>
        </p:nvSpPr>
        <p:spPr>
          <a:xfrm>
            <a:off x="819750" y="5368300"/>
            <a:ext cx="7504500" cy="9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Please contact your Content Specialist in the Office of Standards and Instructional Support for additional information. Refer to </a:t>
            </a:r>
            <a:r>
              <a:rPr lang="en-US"/>
              <a:t>the</a:t>
            </a:r>
            <a:r>
              <a:rPr lang="en-US"/>
              <a:t> Standards Implementation guide for contact information.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4"/>
          <p:cNvSpPr txBox="1"/>
          <p:nvPr>
            <p:ph type="title"/>
          </p:nvPr>
        </p:nvSpPr>
        <p:spPr>
          <a:xfrm>
            <a:off x="1521450" y="290075"/>
            <a:ext cx="69024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Goals &amp; Objectives</a:t>
            </a:r>
            <a:endParaRPr i="0" sz="3600" u="none" cap="none" strike="noStrike">
              <a:solidFill>
                <a:srgbClr val="000000"/>
              </a:solidFill>
              <a:latin typeface="Trebuchet MS"/>
              <a:ea typeface="Trebuchet MS"/>
              <a:cs typeface="Trebuchet MS"/>
              <a:sym typeface="Trebuchet MS"/>
            </a:endParaRPr>
          </a:p>
        </p:txBody>
      </p:sp>
      <p:sp>
        <p:nvSpPr>
          <p:cNvPr id="82" name="Google Shape;82;p14"/>
          <p:cNvSpPr txBox="1"/>
          <p:nvPr>
            <p:ph idx="1" type="body"/>
          </p:nvPr>
        </p:nvSpPr>
        <p:spPr>
          <a:xfrm>
            <a:off x="3241300" y="1637000"/>
            <a:ext cx="5731800" cy="4351200"/>
          </a:xfrm>
          <a:prstGeom prst="rect">
            <a:avLst/>
          </a:prstGeom>
          <a:noFill/>
          <a:ln>
            <a:noFill/>
          </a:ln>
        </p:spPr>
        <p:txBody>
          <a:bodyPr anchorCtr="0" anchor="t" bIns="0" lIns="0" spcFirstLastPara="1" rIns="0" wrap="square" tIns="0">
            <a:noAutofit/>
          </a:bodyPr>
          <a:lstStyle/>
          <a:p>
            <a:pPr indent="0" lvl="0" marL="342900" marR="0" rtl="0" algn="l">
              <a:lnSpc>
                <a:spcPct val="100000"/>
              </a:lnSpc>
              <a:spcBef>
                <a:spcPts val="0"/>
              </a:spcBef>
              <a:spcAft>
                <a:spcPts val="0"/>
              </a:spcAft>
              <a:buNone/>
            </a:pPr>
            <a:r>
              <a:rPr lang="en-US">
                <a:solidFill>
                  <a:srgbClr val="000000"/>
                </a:solidFill>
              </a:rPr>
              <a:t>Educators will be able to demonstrate, through writing and discussion, their understanding of the following: </a:t>
            </a:r>
            <a:endParaRPr>
              <a:solidFill>
                <a:srgbClr val="000000"/>
              </a:solidFill>
            </a:endParaRPr>
          </a:p>
          <a:p>
            <a:pPr indent="-381000" lvl="0" marL="1371600" marR="0" rtl="0" algn="l">
              <a:lnSpc>
                <a:spcPct val="100000"/>
              </a:lnSpc>
              <a:spcBef>
                <a:spcPts val="0"/>
              </a:spcBef>
              <a:spcAft>
                <a:spcPts val="0"/>
              </a:spcAft>
              <a:buClr>
                <a:srgbClr val="000000"/>
              </a:buClr>
              <a:buSzPts val="2400"/>
              <a:buAutoNum type="arabicPeriod"/>
            </a:pPr>
            <a:r>
              <a:rPr lang="en-US">
                <a:solidFill>
                  <a:srgbClr val="000000"/>
                </a:solidFill>
              </a:rPr>
              <a:t>The definition of disciplinary literacy;</a:t>
            </a:r>
            <a:endParaRPr>
              <a:solidFill>
                <a:srgbClr val="000000"/>
              </a:solidFill>
            </a:endParaRPr>
          </a:p>
          <a:p>
            <a:pPr indent="-381000" lvl="0" marL="1371600" marR="0" rtl="0" algn="l">
              <a:lnSpc>
                <a:spcPct val="100000"/>
              </a:lnSpc>
              <a:spcBef>
                <a:spcPts val="0"/>
              </a:spcBef>
              <a:spcAft>
                <a:spcPts val="0"/>
              </a:spcAft>
              <a:buClr>
                <a:srgbClr val="000000"/>
              </a:buClr>
              <a:buSzPts val="2400"/>
              <a:buAutoNum type="arabicPeriod"/>
            </a:pPr>
            <a:r>
              <a:rPr lang="en-US">
                <a:solidFill>
                  <a:srgbClr val="000000"/>
                </a:solidFill>
              </a:rPr>
              <a:t>The importance of disciplinary literacy; and, </a:t>
            </a:r>
            <a:endParaRPr>
              <a:solidFill>
                <a:srgbClr val="000000"/>
              </a:solidFill>
            </a:endParaRPr>
          </a:p>
          <a:p>
            <a:pPr indent="-381000" lvl="0" marL="1371600" marR="0" rtl="0" algn="l">
              <a:lnSpc>
                <a:spcPct val="100000"/>
              </a:lnSpc>
              <a:spcBef>
                <a:spcPts val="0"/>
              </a:spcBef>
              <a:spcAft>
                <a:spcPts val="0"/>
              </a:spcAft>
              <a:buClr>
                <a:srgbClr val="000000"/>
              </a:buClr>
              <a:buSzPts val="2400"/>
              <a:buAutoNum type="arabicPeriod"/>
            </a:pPr>
            <a:r>
              <a:rPr lang="en-US">
                <a:solidFill>
                  <a:srgbClr val="000000"/>
                </a:solidFill>
              </a:rPr>
              <a:t>How disciplinary literacy is fundamental to standards literacy for all educators.</a:t>
            </a:r>
            <a:endParaRPr b="0" i="0" sz="2400" u="none" cap="none" strike="noStrike">
              <a:solidFill>
                <a:srgbClr val="5C6670"/>
              </a:solidFill>
              <a:latin typeface="Trebuchet MS"/>
              <a:ea typeface="Trebuchet MS"/>
              <a:cs typeface="Trebuchet MS"/>
              <a:sym typeface="Trebuchet MS"/>
            </a:endParaRPr>
          </a:p>
        </p:txBody>
      </p:sp>
      <p:grpSp>
        <p:nvGrpSpPr>
          <p:cNvPr id="83" name="Google Shape;83;p14"/>
          <p:cNvGrpSpPr/>
          <p:nvPr/>
        </p:nvGrpSpPr>
        <p:grpSpPr>
          <a:xfrm>
            <a:off x="0" y="0"/>
            <a:ext cx="1433700" cy="1433700"/>
            <a:chOff x="87840" y="134578"/>
            <a:chExt cx="1433700" cy="1433700"/>
          </a:xfrm>
        </p:grpSpPr>
        <p:sp>
          <p:nvSpPr>
            <p:cNvPr id="84" name="Google Shape;84;p14"/>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85" name="Google Shape;85;p14"/>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86" name="Google Shape;86;p14"/>
          <p:cNvPicPr preferRelativeResize="0"/>
          <p:nvPr/>
        </p:nvPicPr>
        <p:blipFill>
          <a:blip r:embed="rId4">
            <a:alphaModFix/>
          </a:blip>
          <a:stretch>
            <a:fillRect/>
          </a:stretch>
        </p:blipFill>
        <p:spPr>
          <a:xfrm>
            <a:off x="62575" y="1715900"/>
            <a:ext cx="3233652" cy="32336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5"/>
          <p:cNvSpPr txBox="1"/>
          <p:nvPr>
            <p:ph type="title"/>
          </p:nvPr>
        </p:nvSpPr>
        <p:spPr>
          <a:xfrm>
            <a:off x="1521450" y="290075"/>
            <a:ext cx="69939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 Introduction</a:t>
            </a:r>
            <a:endParaRPr i="0" sz="3600" u="none" cap="none" strike="noStrike">
              <a:solidFill>
                <a:srgbClr val="000000"/>
              </a:solidFill>
              <a:latin typeface="Trebuchet MS"/>
              <a:ea typeface="Trebuchet MS"/>
              <a:cs typeface="Trebuchet MS"/>
              <a:sym typeface="Trebuchet MS"/>
            </a:endParaRPr>
          </a:p>
        </p:txBody>
      </p:sp>
      <p:sp>
        <p:nvSpPr>
          <p:cNvPr id="93" name="Google Shape;93;p15"/>
          <p:cNvSpPr txBox="1"/>
          <p:nvPr>
            <p:ph idx="1" type="body"/>
          </p:nvPr>
        </p:nvSpPr>
        <p:spPr>
          <a:xfrm>
            <a:off x="565400" y="1560575"/>
            <a:ext cx="8291700" cy="5048100"/>
          </a:xfrm>
          <a:prstGeom prst="rect">
            <a:avLst/>
          </a:prstGeom>
          <a:noFill/>
          <a:ln>
            <a:noFill/>
          </a:ln>
        </p:spPr>
        <p:txBody>
          <a:bodyPr anchorCtr="0" anchor="t" bIns="0" lIns="0" spcFirstLastPara="1" rIns="0" wrap="square" tIns="0">
            <a:noAutofit/>
          </a:bodyPr>
          <a:lstStyle/>
          <a:p>
            <a:pPr indent="0" lvl="0" marL="457200" marR="0" rtl="0" algn="l">
              <a:lnSpc>
                <a:spcPct val="100000"/>
              </a:lnSpc>
              <a:spcBef>
                <a:spcPts val="1000"/>
              </a:spcBef>
              <a:spcAft>
                <a:spcPts val="0"/>
              </a:spcAft>
              <a:buClr>
                <a:schemeClr val="dk1"/>
              </a:buClr>
              <a:buSzPts val="1100"/>
              <a:buFont typeface="Arial"/>
              <a:buNone/>
            </a:pPr>
            <a:r>
              <a:rPr lang="en-US" sz="1800">
                <a:solidFill>
                  <a:schemeClr val="dk1"/>
                </a:solidFill>
              </a:rPr>
              <a:t>I</a:t>
            </a:r>
            <a:r>
              <a:rPr lang="en-US" sz="1800">
                <a:solidFill>
                  <a:schemeClr val="dk1"/>
                </a:solidFill>
                <a:highlight>
                  <a:srgbClr val="FFFFFF"/>
                </a:highlight>
              </a:rPr>
              <a:t>n order to implement the 2020 Colorado Academic Standards (CAS) with fidelity and transform teaching and learning as the standards intend, the Office of Standards &amp; Instructional Support </a:t>
            </a:r>
            <a:r>
              <a:rPr lang="en-US" sz="1800">
                <a:solidFill>
                  <a:schemeClr val="dk1"/>
                </a:solidFill>
                <a:highlight>
                  <a:srgbClr val="FFFFFF"/>
                </a:highlight>
              </a:rPr>
              <a:t>believe</a:t>
            </a:r>
            <a:r>
              <a:rPr lang="en-US" sz="1800">
                <a:solidFill>
                  <a:schemeClr val="dk1"/>
                </a:solidFill>
                <a:highlight>
                  <a:srgbClr val="FFFFFF"/>
                </a:highlight>
              </a:rPr>
              <a:t> educators at all levels should gain a deep understanding of the intentional design principles used to develop the standards. </a:t>
            </a:r>
            <a:endParaRPr sz="1800">
              <a:solidFill>
                <a:schemeClr val="dk1"/>
              </a:solidFill>
              <a:highlight>
                <a:srgbClr val="FFFFFF"/>
              </a:highlight>
            </a:endParaRPr>
          </a:p>
          <a:p>
            <a:pPr indent="0" lvl="0" marL="457200" marR="0" rtl="0" algn="l">
              <a:lnSpc>
                <a:spcPct val="100000"/>
              </a:lnSpc>
              <a:spcBef>
                <a:spcPts val="1000"/>
              </a:spcBef>
              <a:spcAft>
                <a:spcPts val="0"/>
              </a:spcAft>
              <a:buClr>
                <a:schemeClr val="dk1"/>
              </a:buClr>
              <a:buSzPts val="1100"/>
              <a:buFont typeface="Arial"/>
              <a:buNone/>
            </a:pPr>
            <a:r>
              <a:t/>
            </a:r>
            <a:endParaRPr b="1" sz="1800">
              <a:solidFill>
                <a:schemeClr val="dk1"/>
              </a:solidFill>
              <a:highlight>
                <a:srgbClr val="FFFFFF"/>
              </a:highlight>
            </a:endParaRPr>
          </a:p>
          <a:p>
            <a:pPr indent="0" lvl="0" marL="457200" marR="0" rtl="0" algn="l">
              <a:lnSpc>
                <a:spcPct val="100000"/>
              </a:lnSpc>
              <a:spcBef>
                <a:spcPts val="1000"/>
              </a:spcBef>
              <a:spcAft>
                <a:spcPts val="0"/>
              </a:spcAft>
              <a:buClr>
                <a:schemeClr val="dk1"/>
              </a:buClr>
              <a:buSzPts val="1100"/>
              <a:buFont typeface="Arial"/>
              <a:buNone/>
            </a:pPr>
            <a:r>
              <a:rPr b="1" lang="en-US" sz="1800">
                <a:solidFill>
                  <a:schemeClr val="dk1"/>
                </a:solidFill>
                <a:highlight>
                  <a:srgbClr val="FFFFFF"/>
                </a:highlight>
              </a:rPr>
              <a:t>Disciplinary literacy</a:t>
            </a:r>
            <a:r>
              <a:rPr lang="en-US" sz="1800">
                <a:solidFill>
                  <a:schemeClr val="dk1"/>
                </a:solidFill>
                <a:highlight>
                  <a:srgbClr val="FFFFFF"/>
                </a:highlight>
              </a:rPr>
              <a:t> is the fundamental element found in all disciplines of the revised 2020 Colorado Academic Standards. As such, understanding </a:t>
            </a:r>
            <a:r>
              <a:rPr b="1" lang="en-US" sz="1800">
                <a:solidFill>
                  <a:schemeClr val="dk1"/>
                </a:solidFill>
                <a:highlight>
                  <a:srgbClr val="FFFFFF"/>
                </a:highlight>
              </a:rPr>
              <a:t>disciplinary literacy</a:t>
            </a:r>
            <a:r>
              <a:rPr lang="en-US" sz="1800">
                <a:solidFill>
                  <a:schemeClr val="dk1"/>
                </a:solidFill>
                <a:highlight>
                  <a:srgbClr val="FFFFFF"/>
                </a:highlight>
              </a:rPr>
              <a:t> is critical to being standards literate.</a:t>
            </a:r>
            <a:endParaRPr sz="1800">
              <a:solidFill>
                <a:schemeClr val="dk1"/>
              </a:solidFill>
              <a:highlight>
                <a:srgbClr val="FFFFFF"/>
              </a:highlight>
            </a:endParaRPr>
          </a:p>
          <a:p>
            <a:pPr indent="0" lvl="0" marL="0" marR="0" rtl="0" algn="l">
              <a:lnSpc>
                <a:spcPct val="100000"/>
              </a:lnSpc>
              <a:spcBef>
                <a:spcPts val="1000"/>
              </a:spcBef>
              <a:spcAft>
                <a:spcPts val="0"/>
              </a:spcAft>
              <a:buClr>
                <a:srgbClr val="5C6670"/>
              </a:buClr>
              <a:buSzPts val="2400"/>
              <a:buFont typeface="Arial"/>
              <a:buNone/>
            </a:pPr>
            <a:r>
              <a:t/>
            </a:r>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95959"/>
              </a:solidFill>
              <a:latin typeface="Arial"/>
              <a:ea typeface="Arial"/>
              <a:cs typeface="Arial"/>
              <a:sym typeface="Arial"/>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C6670"/>
              </a:solidFill>
              <a:latin typeface="Trebuchet MS"/>
              <a:ea typeface="Trebuchet MS"/>
              <a:cs typeface="Trebuchet MS"/>
              <a:sym typeface="Trebuchet MS"/>
            </a:endParaRPr>
          </a:p>
        </p:txBody>
      </p:sp>
      <p:grpSp>
        <p:nvGrpSpPr>
          <p:cNvPr id="94" name="Google Shape;94;p15"/>
          <p:cNvGrpSpPr/>
          <p:nvPr/>
        </p:nvGrpSpPr>
        <p:grpSpPr>
          <a:xfrm>
            <a:off x="0" y="0"/>
            <a:ext cx="1433609" cy="1433609"/>
            <a:chOff x="87840" y="134578"/>
            <a:chExt cx="1433609" cy="1433609"/>
          </a:xfrm>
        </p:grpSpPr>
        <p:sp>
          <p:nvSpPr>
            <p:cNvPr id="95" name="Google Shape;95;p15"/>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96" name="Google Shape;96;p15"/>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97" name="Google Shape;97;p15"/>
          <p:cNvPicPr preferRelativeResize="0"/>
          <p:nvPr/>
        </p:nvPicPr>
        <p:blipFill>
          <a:blip r:embed="rId4">
            <a:alphaModFix/>
          </a:blip>
          <a:stretch>
            <a:fillRect/>
          </a:stretch>
        </p:blipFill>
        <p:spPr>
          <a:xfrm>
            <a:off x="3739338" y="5040650"/>
            <a:ext cx="1665325" cy="124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1521450" y="290075"/>
            <a:ext cx="69024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Writing for Discussion</a:t>
            </a:r>
            <a:endParaRPr i="0" sz="3600" u="none" cap="none" strike="noStrike">
              <a:solidFill>
                <a:srgbClr val="000000"/>
              </a:solidFill>
              <a:latin typeface="Trebuchet MS"/>
              <a:ea typeface="Trebuchet MS"/>
              <a:cs typeface="Trebuchet MS"/>
              <a:sym typeface="Trebuchet MS"/>
            </a:endParaRPr>
          </a:p>
        </p:txBody>
      </p:sp>
      <p:sp>
        <p:nvSpPr>
          <p:cNvPr id="104" name="Google Shape;104;p16"/>
          <p:cNvSpPr txBox="1"/>
          <p:nvPr>
            <p:ph idx="1" type="body"/>
          </p:nvPr>
        </p:nvSpPr>
        <p:spPr>
          <a:xfrm>
            <a:off x="317325" y="1390175"/>
            <a:ext cx="8415300" cy="87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US" sz="3600">
                <a:solidFill>
                  <a:srgbClr val="000000"/>
                </a:solidFill>
              </a:rPr>
              <a:t>What is </a:t>
            </a:r>
            <a:r>
              <a:rPr i="1" lang="en-US" sz="3600">
                <a:solidFill>
                  <a:srgbClr val="0000FF"/>
                </a:solidFill>
              </a:rPr>
              <a:t>disciplinary literacy?</a:t>
            </a:r>
            <a:endParaRPr b="0" i="1" sz="3600" u="none" cap="none" strike="noStrike">
              <a:solidFill>
                <a:srgbClr val="0000FF"/>
              </a:solidFill>
              <a:latin typeface="Trebuchet MS"/>
              <a:ea typeface="Trebuchet MS"/>
              <a:cs typeface="Trebuchet MS"/>
              <a:sym typeface="Trebuchet MS"/>
            </a:endParaRPr>
          </a:p>
        </p:txBody>
      </p:sp>
      <p:grpSp>
        <p:nvGrpSpPr>
          <p:cNvPr id="105" name="Google Shape;105;p16"/>
          <p:cNvGrpSpPr/>
          <p:nvPr/>
        </p:nvGrpSpPr>
        <p:grpSpPr>
          <a:xfrm>
            <a:off x="0" y="0"/>
            <a:ext cx="1433700" cy="1433700"/>
            <a:chOff x="87840" y="134578"/>
            <a:chExt cx="1433700" cy="1433700"/>
          </a:xfrm>
        </p:grpSpPr>
        <p:sp>
          <p:nvSpPr>
            <p:cNvPr id="106" name="Google Shape;106;p16"/>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07" name="Google Shape;107;p16"/>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08" name="Google Shape;108;p16"/>
          <p:cNvPicPr preferRelativeResize="0"/>
          <p:nvPr/>
        </p:nvPicPr>
        <p:blipFill>
          <a:blip r:embed="rId4">
            <a:alphaModFix/>
          </a:blip>
          <a:stretch>
            <a:fillRect/>
          </a:stretch>
        </p:blipFill>
        <p:spPr>
          <a:xfrm>
            <a:off x="3243300" y="1995300"/>
            <a:ext cx="1769724" cy="1433700"/>
          </a:xfrm>
          <a:prstGeom prst="rect">
            <a:avLst/>
          </a:prstGeom>
          <a:noFill/>
          <a:ln>
            <a:noFill/>
          </a:ln>
        </p:spPr>
      </p:pic>
      <p:sp>
        <p:nvSpPr>
          <p:cNvPr id="109" name="Google Shape;109;p16"/>
          <p:cNvSpPr txBox="1"/>
          <p:nvPr/>
        </p:nvSpPr>
        <p:spPr>
          <a:xfrm>
            <a:off x="580275" y="3170150"/>
            <a:ext cx="7889400" cy="31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Trebuchet MS"/>
              <a:ea typeface="Trebuchet MS"/>
              <a:cs typeface="Trebuchet MS"/>
              <a:sym typeface="Trebuchet MS"/>
            </a:endParaRPr>
          </a:p>
          <a:p>
            <a:pPr indent="-381000" lvl="0" marL="457200" rtl="0" algn="l">
              <a:spcBef>
                <a:spcPts val="0"/>
              </a:spcBef>
              <a:spcAft>
                <a:spcPts val="0"/>
              </a:spcAft>
              <a:buSzPts val="2400"/>
              <a:buFont typeface="Trebuchet MS"/>
              <a:buAutoNum type="arabicPeriod"/>
            </a:pPr>
            <a:r>
              <a:rPr lang="en-US" sz="2400">
                <a:latin typeface="Trebuchet MS"/>
                <a:ea typeface="Trebuchet MS"/>
                <a:cs typeface="Trebuchet MS"/>
                <a:sym typeface="Trebuchet MS"/>
              </a:rPr>
              <a:t>You will have 1 minute to write your answer to the above question on your notecatcher.</a:t>
            </a:r>
            <a:endParaRPr sz="2400">
              <a:latin typeface="Trebuchet MS"/>
              <a:ea typeface="Trebuchet MS"/>
              <a:cs typeface="Trebuchet MS"/>
              <a:sym typeface="Trebuchet MS"/>
            </a:endParaRPr>
          </a:p>
          <a:p>
            <a:pPr indent="0" lvl="0" marL="457200" rtl="0" algn="l">
              <a:spcBef>
                <a:spcPts val="0"/>
              </a:spcBef>
              <a:spcAft>
                <a:spcPts val="0"/>
              </a:spcAft>
              <a:buNone/>
            </a:pPr>
            <a:r>
              <a:rPr lang="en-US" sz="2400">
                <a:latin typeface="Trebuchet MS"/>
                <a:ea typeface="Trebuchet MS"/>
                <a:cs typeface="Trebuchet MS"/>
                <a:sym typeface="Trebuchet MS"/>
              </a:rPr>
              <a:t> </a:t>
            </a:r>
            <a:endParaRPr sz="2400">
              <a:latin typeface="Trebuchet MS"/>
              <a:ea typeface="Trebuchet MS"/>
              <a:cs typeface="Trebuchet MS"/>
              <a:sym typeface="Trebuchet MS"/>
            </a:endParaRPr>
          </a:p>
          <a:p>
            <a:pPr indent="-381000" lvl="0" marL="457200" rtl="0" algn="l">
              <a:spcBef>
                <a:spcPts val="0"/>
              </a:spcBef>
              <a:spcAft>
                <a:spcPts val="0"/>
              </a:spcAft>
              <a:buSzPts val="2400"/>
              <a:buFont typeface="Trebuchet MS"/>
              <a:buAutoNum type="arabicPeriod"/>
            </a:pPr>
            <a:r>
              <a:rPr lang="en-US" sz="2400">
                <a:latin typeface="Trebuchet MS"/>
                <a:ea typeface="Trebuchet MS"/>
                <a:cs typeface="Trebuchet MS"/>
                <a:sym typeface="Trebuchet MS"/>
              </a:rPr>
              <a:t>At the end of 1 minute, share your answer with your elbow partner.</a:t>
            </a:r>
            <a:endParaRPr sz="2400">
              <a:latin typeface="Trebuchet MS"/>
              <a:ea typeface="Trebuchet MS"/>
              <a:cs typeface="Trebuchet MS"/>
              <a:sym typeface="Trebuchet MS"/>
            </a:endParaRPr>
          </a:p>
          <a:p>
            <a:pPr indent="0" lvl="0" marL="457200" rtl="0" algn="l">
              <a:spcBef>
                <a:spcPts val="0"/>
              </a:spcBef>
              <a:spcAft>
                <a:spcPts val="0"/>
              </a:spcAft>
              <a:buNone/>
            </a:pPr>
            <a:r>
              <a:t/>
            </a:r>
            <a:endParaRPr sz="2400">
              <a:latin typeface="Trebuchet MS"/>
              <a:ea typeface="Trebuchet MS"/>
              <a:cs typeface="Trebuchet MS"/>
              <a:sym typeface="Trebuchet MS"/>
            </a:endParaRPr>
          </a:p>
          <a:p>
            <a:pPr indent="-381000" lvl="0" marL="457200" rtl="0" algn="l">
              <a:spcBef>
                <a:spcPts val="0"/>
              </a:spcBef>
              <a:spcAft>
                <a:spcPts val="0"/>
              </a:spcAft>
              <a:buSzPts val="2400"/>
              <a:buFont typeface="Trebuchet MS"/>
              <a:buAutoNum type="arabicPeriod"/>
            </a:pPr>
            <a:r>
              <a:rPr lang="en-US" sz="2400">
                <a:latin typeface="Trebuchet MS"/>
                <a:ea typeface="Trebuchet MS"/>
                <a:cs typeface="Trebuchet MS"/>
                <a:sym typeface="Trebuchet MS"/>
              </a:rPr>
              <a:t>Whole group discussion of definition.</a:t>
            </a:r>
            <a:endParaRPr sz="2400">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1490475" y="337375"/>
            <a:ext cx="69423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What is </a:t>
            </a:r>
            <a:r>
              <a:rPr lang="en-US" sz="3600">
                <a:latin typeface="Trebuchet MS"/>
                <a:ea typeface="Trebuchet MS"/>
                <a:cs typeface="Trebuchet MS"/>
                <a:sym typeface="Trebuchet MS"/>
              </a:rPr>
              <a:t>Disciplinary</a:t>
            </a:r>
            <a:r>
              <a:rPr lang="en-US" sz="3600">
                <a:latin typeface="Trebuchet MS"/>
                <a:ea typeface="Trebuchet MS"/>
                <a:cs typeface="Trebuchet MS"/>
                <a:sym typeface="Trebuchet MS"/>
              </a:rPr>
              <a:t> Literacy?</a:t>
            </a:r>
            <a:endParaRPr i="0" sz="3600" u="none" cap="none" strike="noStrike">
              <a:solidFill>
                <a:srgbClr val="000000"/>
              </a:solidFill>
              <a:latin typeface="Trebuchet MS"/>
              <a:ea typeface="Trebuchet MS"/>
              <a:cs typeface="Trebuchet MS"/>
              <a:sym typeface="Trebuchet MS"/>
            </a:endParaRPr>
          </a:p>
        </p:txBody>
      </p:sp>
      <p:sp>
        <p:nvSpPr>
          <p:cNvPr id="116" name="Google Shape;116;p17"/>
          <p:cNvSpPr txBox="1"/>
          <p:nvPr>
            <p:ph idx="1" type="body"/>
          </p:nvPr>
        </p:nvSpPr>
        <p:spPr>
          <a:xfrm>
            <a:off x="112950" y="1345450"/>
            <a:ext cx="5493600" cy="16506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Clr>
                <a:schemeClr val="dk1"/>
              </a:buClr>
              <a:buSzPts val="1100"/>
              <a:buFont typeface="Arial"/>
              <a:buNone/>
            </a:pPr>
            <a:r>
              <a:t/>
            </a:r>
            <a:endParaRPr sz="1800">
              <a:solidFill>
                <a:srgbClr val="000000"/>
              </a:solidFill>
            </a:endParaRPr>
          </a:p>
          <a:p>
            <a:pPr indent="0" lvl="0" marL="0" rtl="0" algn="l">
              <a:spcBef>
                <a:spcPts val="1000"/>
              </a:spcBef>
              <a:spcAft>
                <a:spcPts val="0"/>
              </a:spcAft>
              <a:buClr>
                <a:schemeClr val="dk1"/>
              </a:buClr>
              <a:buSzPts val="1100"/>
              <a:buFont typeface="Arial"/>
              <a:buNone/>
            </a:pPr>
            <a:r>
              <a:t/>
            </a:r>
            <a:endParaRPr sz="1800">
              <a:solidFill>
                <a:schemeClr val="dk1"/>
              </a:solidFill>
            </a:endParaRPr>
          </a:p>
        </p:txBody>
      </p:sp>
      <p:grpSp>
        <p:nvGrpSpPr>
          <p:cNvPr id="117" name="Google Shape;117;p17"/>
          <p:cNvGrpSpPr/>
          <p:nvPr/>
        </p:nvGrpSpPr>
        <p:grpSpPr>
          <a:xfrm>
            <a:off x="0" y="0"/>
            <a:ext cx="1433609" cy="1433609"/>
            <a:chOff x="87840" y="134578"/>
            <a:chExt cx="1433609" cy="1433609"/>
          </a:xfrm>
        </p:grpSpPr>
        <p:sp>
          <p:nvSpPr>
            <p:cNvPr id="118" name="Google Shape;118;p17"/>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19" name="Google Shape;119;p17"/>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120" name="Google Shape;120;p17"/>
          <p:cNvSpPr/>
          <p:nvPr/>
        </p:nvSpPr>
        <p:spPr>
          <a:xfrm>
            <a:off x="153600" y="1654838"/>
            <a:ext cx="5412300" cy="19392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i="1" lang="en-US" sz="1800">
                <a:solidFill>
                  <a:schemeClr val="dk1"/>
                </a:solidFill>
                <a:latin typeface="Trebuchet MS"/>
                <a:ea typeface="Trebuchet MS"/>
                <a:cs typeface="Trebuchet MS"/>
                <a:sym typeface="Trebuchet MS"/>
              </a:rPr>
              <a:t>Disciplinary literacy </a:t>
            </a:r>
            <a:r>
              <a:rPr lang="en-US" sz="1800">
                <a:solidFill>
                  <a:schemeClr val="dk1"/>
                </a:solidFill>
                <a:latin typeface="Trebuchet MS"/>
                <a:ea typeface="Trebuchet MS"/>
                <a:cs typeface="Trebuchet MS"/>
                <a:sym typeface="Trebuchet MS"/>
              </a:rPr>
              <a:t>is the intersection of content knowledge, experiences, and skills necessary to demonstrate understanding through the ability to read, write, communicate, and think critically using approaches unique to a specific discipline.</a:t>
            </a:r>
            <a:endParaRPr/>
          </a:p>
        </p:txBody>
      </p:sp>
      <p:sp>
        <p:nvSpPr>
          <p:cNvPr id="121" name="Google Shape;121;p17"/>
          <p:cNvSpPr txBox="1"/>
          <p:nvPr/>
        </p:nvSpPr>
        <p:spPr>
          <a:xfrm>
            <a:off x="183900" y="3815300"/>
            <a:ext cx="8776200" cy="1995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US" sz="1800">
                <a:solidFill>
                  <a:schemeClr val="dk1"/>
                </a:solidFill>
                <a:latin typeface="Trebuchet MS"/>
                <a:ea typeface="Trebuchet MS"/>
                <a:cs typeface="Trebuchet MS"/>
                <a:sym typeface="Trebuchet MS"/>
              </a:rPr>
              <a:t>Tim and Cynthia Shanahan, in their article “</a:t>
            </a:r>
            <a:r>
              <a:rPr lang="en-US" sz="1800" u="sng">
                <a:solidFill>
                  <a:schemeClr val="hlink"/>
                </a:solidFill>
                <a:latin typeface="Trebuchet MS"/>
                <a:ea typeface="Trebuchet MS"/>
                <a:cs typeface="Trebuchet MS"/>
                <a:sym typeface="Trebuchet MS"/>
                <a:hlinkClick r:id="rId4"/>
              </a:rPr>
              <a:t>What Is Disciplinary Literacy and Why Does It Matter</a:t>
            </a:r>
            <a:r>
              <a:rPr lang="en-US" sz="1800">
                <a:solidFill>
                  <a:schemeClr val="dk1"/>
                </a:solidFill>
                <a:latin typeface="Trebuchet MS"/>
                <a:ea typeface="Trebuchet MS"/>
                <a:cs typeface="Trebuchet MS"/>
                <a:sym typeface="Trebuchet MS"/>
              </a:rPr>
              <a:t>,” argue, that </a:t>
            </a:r>
            <a:r>
              <a:rPr b="1" lang="en-US" sz="1800">
                <a:solidFill>
                  <a:schemeClr val="dk1"/>
                </a:solidFill>
                <a:latin typeface="Trebuchet MS"/>
                <a:ea typeface="Trebuchet MS"/>
                <a:cs typeface="Trebuchet MS"/>
                <a:sym typeface="Trebuchet MS"/>
              </a:rPr>
              <a:t>disciplinary literacy </a:t>
            </a:r>
            <a:endParaRPr b="1" sz="1800">
              <a:solidFill>
                <a:schemeClr val="dk1"/>
              </a:solidFill>
              <a:latin typeface="Trebuchet MS"/>
              <a:ea typeface="Trebuchet MS"/>
              <a:cs typeface="Trebuchet MS"/>
              <a:sym typeface="Trebuchet MS"/>
            </a:endParaRPr>
          </a:p>
          <a:p>
            <a:pPr indent="-342900" lvl="0" marL="914400" rtl="0" algn="l">
              <a:spcBef>
                <a:spcPts val="1000"/>
              </a:spcBef>
              <a:spcAft>
                <a:spcPts val="0"/>
              </a:spcAft>
              <a:buClr>
                <a:schemeClr val="dk1"/>
              </a:buClr>
              <a:buSzPts val="1800"/>
              <a:buFont typeface="Trebuchet MS"/>
              <a:buChar char="●"/>
            </a:pPr>
            <a:r>
              <a:rPr lang="en-US" sz="1800">
                <a:solidFill>
                  <a:schemeClr val="dk1"/>
                </a:solidFill>
                <a:latin typeface="Trebuchet MS"/>
                <a:ea typeface="Trebuchet MS"/>
                <a:cs typeface="Trebuchet MS"/>
                <a:sym typeface="Trebuchet MS"/>
              </a:rPr>
              <a:t>Honors the thinking within disciplines of study; and,</a:t>
            </a:r>
            <a:endParaRPr sz="1800">
              <a:solidFill>
                <a:schemeClr val="dk1"/>
              </a:solidFill>
              <a:latin typeface="Trebuchet MS"/>
              <a:ea typeface="Trebuchet MS"/>
              <a:cs typeface="Trebuchet MS"/>
              <a:sym typeface="Trebuchet MS"/>
            </a:endParaRPr>
          </a:p>
          <a:p>
            <a:pPr indent="-342900" lvl="0" marL="914400" rtl="0" algn="l">
              <a:spcBef>
                <a:spcPts val="0"/>
              </a:spcBef>
              <a:spcAft>
                <a:spcPts val="0"/>
              </a:spcAft>
              <a:buClr>
                <a:schemeClr val="dk1"/>
              </a:buClr>
              <a:buSzPts val="1800"/>
              <a:buFont typeface="Trebuchet MS"/>
              <a:buChar char="●"/>
            </a:pPr>
            <a:r>
              <a:rPr lang="en-US" sz="1800">
                <a:solidFill>
                  <a:schemeClr val="dk1"/>
                </a:solidFill>
                <a:latin typeface="Trebuchet MS"/>
                <a:ea typeface="Trebuchet MS"/>
                <a:cs typeface="Trebuchet MS"/>
                <a:sym typeface="Trebuchet MS"/>
              </a:rPr>
              <a:t>Invites students to engage in the academic discipline while developing a voice as a member of that community.</a:t>
            </a:r>
            <a:endParaRPr sz="2400">
              <a:solidFill>
                <a:srgbClr val="5C6670"/>
              </a:solidFill>
              <a:latin typeface="Trebuchet MS"/>
              <a:ea typeface="Trebuchet MS"/>
              <a:cs typeface="Trebuchet MS"/>
              <a:sym typeface="Trebuchet MS"/>
            </a:endParaRPr>
          </a:p>
        </p:txBody>
      </p:sp>
      <p:sp>
        <p:nvSpPr>
          <p:cNvPr id="122" name="Google Shape;122;p17"/>
          <p:cNvSpPr txBox="1"/>
          <p:nvPr/>
        </p:nvSpPr>
        <p:spPr>
          <a:xfrm>
            <a:off x="1433600" y="6196900"/>
            <a:ext cx="6522900" cy="5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Video featuring Tim Shanahan and Hiller Spires defining Disciplinary Literacy</a:t>
            </a:r>
            <a:endParaRPr>
              <a:solidFill>
                <a:schemeClr val="dk1"/>
              </a:solidFill>
            </a:endParaRPr>
          </a:p>
          <a:p>
            <a:pPr indent="0" lvl="0" marL="0" rtl="0" algn="l">
              <a:spcBef>
                <a:spcPts val="0"/>
              </a:spcBef>
              <a:spcAft>
                <a:spcPts val="0"/>
              </a:spcAft>
              <a:buNone/>
            </a:pPr>
            <a:r>
              <a:rPr lang="en-US" u="sng">
                <a:solidFill>
                  <a:schemeClr val="hlink"/>
                </a:solidFill>
                <a:hlinkClick r:id="rId5"/>
              </a:rPr>
              <a:t>https://www.youtube.com/watch?v=fNSzK31V5lg&amp;feature=youtu.be</a:t>
            </a:r>
            <a:endParaRPr/>
          </a:p>
        </p:txBody>
      </p:sp>
      <p:pic>
        <p:nvPicPr>
          <p:cNvPr id="123" name="Google Shape;123;p17"/>
          <p:cNvPicPr preferRelativeResize="0"/>
          <p:nvPr/>
        </p:nvPicPr>
        <p:blipFill>
          <a:blip r:embed="rId6">
            <a:alphaModFix/>
          </a:blip>
          <a:stretch>
            <a:fillRect/>
          </a:stretch>
        </p:blipFill>
        <p:spPr>
          <a:xfrm>
            <a:off x="6032200" y="1433600"/>
            <a:ext cx="2500625" cy="199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8"/>
          <p:cNvSpPr txBox="1"/>
          <p:nvPr>
            <p:ph type="title"/>
          </p:nvPr>
        </p:nvSpPr>
        <p:spPr>
          <a:xfrm>
            <a:off x="1563725" y="99325"/>
            <a:ext cx="6942300" cy="100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Disciplinary Literacy: What Skills are Needed?</a:t>
            </a:r>
            <a:endParaRPr i="0" sz="3600" u="none" cap="none" strike="noStrike">
              <a:solidFill>
                <a:srgbClr val="000000"/>
              </a:solidFill>
              <a:latin typeface="Trebuchet MS"/>
              <a:ea typeface="Trebuchet MS"/>
              <a:cs typeface="Trebuchet MS"/>
              <a:sym typeface="Trebuchet MS"/>
            </a:endParaRPr>
          </a:p>
        </p:txBody>
      </p:sp>
      <p:grpSp>
        <p:nvGrpSpPr>
          <p:cNvPr id="130" name="Google Shape;130;p18"/>
          <p:cNvGrpSpPr/>
          <p:nvPr/>
        </p:nvGrpSpPr>
        <p:grpSpPr>
          <a:xfrm>
            <a:off x="0" y="0"/>
            <a:ext cx="1433700" cy="1433700"/>
            <a:chOff x="87840" y="134578"/>
            <a:chExt cx="1433700" cy="1433700"/>
          </a:xfrm>
        </p:grpSpPr>
        <p:sp>
          <p:nvSpPr>
            <p:cNvPr id="131" name="Google Shape;131;p18"/>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32" name="Google Shape;132;p18"/>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33" name="Google Shape;133;p18"/>
          <p:cNvPicPr preferRelativeResize="0"/>
          <p:nvPr/>
        </p:nvPicPr>
        <p:blipFill>
          <a:blip r:embed="rId4">
            <a:alphaModFix/>
          </a:blip>
          <a:stretch>
            <a:fillRect/>
          </a:stretch>
        </p:blipFill>
        <p:spPr>
          <a:xfrm>
            <a:off x="56950" y="3887650"/>
            <a:ext cx="2612700" cy="1742136"/>
          </a:xfrm>
          <a:prstGeom prst="rect">
            <a:avLst/>
          </a:prstGeom>
          <a:noFill/>
          <a:ln>
            <a:noFill/>
          </a:ln>
        </p:spPr>
      </p:pic>
      <p:sp>
        <p:nvSpPr>
          <p:cNvPr id="134" name="Google Shape;134;p18"/>
          <p:cNvSpPr txBox="1"/>
          <p:nvPr/>
        </p:nvSpPr>
        <p:spPr>
          <a:xfrm>
            <a:off x="227425" y="2980450"/>
            <a:ext cx="2612700" cy="90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Critical thinking in content areas</a:t>
            </a:r>
            <a:endParaRPr sz="1800">
              <a:latin typeface="Trebuchet MS"/>
              <a:ea typeface="Trebuchet MS"/>
              <a:cs typeface="Trebuchet MS"/>
              <a:sym typeface="Trebuchet MS"/>
            </a:endParaRPr>
          </a:p>
        </p:txBody>
      </p:sp>
      <p:sp>
        <p:nvSpPr>
          <p:cNvPr id="135" name="Google Shape;135;p18"/>
          <p:cNvSpPr txBox="1"/>
          <p:nvPr/>
        </p:nvSpPr>
        <p:spPr>
          <a:xfrm>
            <a:off x="181625" y="5629775"/>
            <a:ext cx="2915100" cy="9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Reading from the perspective/lens of the content area</a:t>
            </a:r>
            <a:endParaRPr sz="1800">
              <a:latin typeface="Trebuchet MS"/>
              <a:ea typeface="Trebuchet MS"/>
              <a:cs typeface="Trebuchet MS"/>
              <a:sym typeface="Trebuchet MS"/>
            </a:endParaRPr>
          </a:p>
        </p:txBody>
      </p:sp>
      <p:pic>
        <p:nvPicPr>
          <p:cNvPr id="136" name="Google Shape;136;p18"/>
          <p:cNvPicPr preferRelativeResize="0"/>
          <p:nvPr/>
        </p:nvPicPr>
        <p:blipFill>
          <a:blip r:embed="rId5">
            <a:alphaModFix/>
          </a:blip>
          <a:stretch>
            <a:fillRect/>
          </a:stretch>
        </p:blipFill>
        <p:spPr>
          <a:xfrm>
            <a:off x="2950675" y="2369900"/>
            <a:ext cx="2806250" cy="1696450"/>
          </a:xfrm>
          <a:prstGeom prst="rect">
            <a:avLst/>
          </a:prstGeom>
          <a:noFill/>
          <a:ln>
            <a:noFill/>
          </a:ln>
        </p:spPr>
      </p:pic>
      <p:sp>
        <p:nvSpPr>
          <p:cNvPr id="137" name="Google Shape;137;p18"/>
          <p:cNvSpPr txBox="1"/>
          <p:nvPr/>
        </p:nvSpPr>
        <p:spPr>
          <a:xfrm>
            <a:off x="3039125" y="4146325"/>
            <a:ext cx="2717700" cy="8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“Writing in discipline-specific ways”</a:t>
            </a:r>
            <a:endParaRPr sz="1800">
              <a:latin typeface="Trebuchet MS"/>
              <a:ea typeface="Trebuchet MS"/>
              <a:cs typeface="Trebuchet MS"/>
              <a:sym typeface="Trebuchet MS"/>
            </a:endParaRPr>
          </a:p>
        </p:txBody>
      </p:sp>
      <p:pic>
        <p:nvPicPr>
          <p:cNvPr id="138" name="Google Shape;138;p18"/>
          <p:cNvPicPr preferRelativeResize="0"/>
          <p:nvPr/>
        </p:nvPicPr>
        <p:blipFill>
          <a:blip r:embed="rId6">
            <a:alphaModFix/>
          </a:blip>
          <a:stretch>
            <a:fillRect/>
          </a:stretch>
        </p:blipFill>
        <p:spPr>
          <a:xfrm>
            <a:off x="6161250" y="1356425"/>
            <a:ext cx="2914950" cy="1740350"/>
          </a:xfrm>
          <a:prstGeom prst="rect">
            <a:avLst/>
          </a:prstGeom>
          <a:noFill/>
          <a:ln>
            <a:noFill/>
          </a:ln>
        </p:spPr>
      </p:pic>
      <p:sp>
        <p:nvSpPr>
          <p:cNvPr id="139" name="Google Shape;139;p18"/>
          <p:cNvSpPr txBox="1"/>
          <p:nvPr/>
        </p:nvSpPr>
        <p:spPr>
          <a:xfrm>
            <a:off x="6345075" y="3112313"/>
            <a:ext cx="2547300" cy="44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Trebuchet MS"/>
                <a:ea typeface="Trebuchet MS"/>
                <a:cs typeface="Trebuchet MS"/>
                <a:sym typeface="Trebuchet MS"/>
              </a:rPr>
              <a:t>Listening</a:t>
            </a:r>
            <a:endParaRPr sz="1800">
              <a:latin typeface="Trebuchet MS"/>
              <a:ea typeface="Trebuchet MS"/>
              <a:cs typeface="Trebuchet MS"/>
              <a:sym typeface="Trebuchet MS"/>
            </a:endParaRPr>
          </a:p>
        </p:txBody>
      </p:sp>
      <p:pic>
        <p:nvPicPr>
          <p:cNvPr id="140" name="Google Shape;140;p18"/>
          <p:cNvPicPr preferRelativeResize="0"/>
          <p:nvPr/>
        </p:nvPicPr>
        <p:blipFill>
          <a:blip r:embed="rId7">
            <a:alphaModFix/>
          </a:blip>
          <a:stretch>
            <a:fillRect/>
          </a:stretch>
        </p:blipFill>
        <p:spPr>
          <a:xfrm>
            <a:off x="6161250" y="3793500"/>
            <a:ext cx="2914950" cy="1696451"/>
          </a:xfrm>
          <a:prstGeom prst="rect">
            <a:avLst/>
          </a:prstGeom>
          <a:noFill/>
          <a:ln>
            <a:noFill/>
          </a:ln>
        </p:spPr>
      </p:pic>
      <p:sp>
        <p:nvSpPr>
          <p:cNvPr id="141" name="Google Shape;141;p18"/>
          <p:cNvSpPr txBox="1"/>
          <p:nvPr/>
        </p:nvSpPr>
        <p:spPr>
          <a:xfrm>
            <a:off x="6277275" y="5565500"/>
            <a:ext cx="26829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Trebuchet MS"/>
                <a:ea typeface="Trebuchet MS"/>
                <a:cs typeface="Trebuchet MS"/>
                <a:sym typeface="Trebuchet MS"/>
              </a:rPr>
              <a:t>Speaking for understanding within content areas</a:t>
            </a:r>
            <a:endParaRPr sz="1800">
              <a:latin typeface="Trebuchet MS"/>
              <a:ea typeface="Trebuchet MS"/>
              <a:cs typeface="Trebuchet MS"/>
              <a:sym typeface="Trebuchet MS"/>
            </a:endParaRPr>
          </a:p>
        </p:txBody>
      </p:sp>
      <p:pic>
        <p:nvPicPr>
          <p:cNvPr id="142" name="Google Shape;142;p18"/>
          <p:cNvPicPr preferRelativeResize="0"/>
          <p:nvPr/>
        </p:nvPicPr>
        <p:blipFill>
          <a:blip r:embed="rId8">
            <a:alphaModFix/>
          </a:blip>
          <a:stretch>
            <a:fillRect/>
          </a:stretch>
        </p:blipFill>
        <p:spPr>
          <a:xfrm>
            <a:off x="56962" y="1425588"/>
            <a:ext cx="2501725" cy="1602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rot="-941502">
            <a:off x="353512" y="5258444"/>
            <a:ext cx="1086575" cy="1172100"/>
          </a:xfrm>
          <a:prstGeom prst="rect">
            <a:avLst/>
          </a:prstGeom>
          <a:noFill/>
          <a:ln>
            <a:noFill/>
          </a:ln>
        </p:spPr>
      </p:pic>
      <p:sp>
        <p:nvSpPr>
          <p:cNvPr id="149" name="Google Shape;149;p19"/>
          <p:cNvSpPr txBox="1"/>
          <p:nvPr>
            <p:ph type="title"/>
          </p:nvPr>
        </p:nvSpPr>
        <p:spPr>
          <a:xfrm>
            <a:off x="1490475" y="337375"/>
            <a:ext cx="69423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Scenario: Disciplinary Literacy</a:t>
            </a:r>
            <a:endParaRPr i="0" sz="3600" u="none" cap="none" strike="noStrike">
              <a:solidFill>
                <a:srgbClr val="000000"/>
              </a:solidFill>
              <a:latin typeface="Trebuchet MS"/>
              <a:ea typeface="Trebuchet MS"/>
              <a:cs typeface="Trebuchet MS"/>
              <a:sym typeface="Trebuchet MS"/>
            </a:endParaRPr>
          </a:p>
        </p:txBody>
      </p:sp>
      <p:sp>
        <p:nvSpPr>
          <p:cNvPr id="150" name="Google Shape;150;p19"/>
          <p:cNvSpPr txBox="1"/>
          <p:nvPr>
            <p:ph idx="1" type="body"/>
          </p:nvPr>
        </p:nvSpPr>
        <p:spPr>
          <a:xfrm>
            <a:off x="455700" y="1433700"/>
            <a:ext cx="8232600" cy="5027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US" sz="2000">
                <a:solidFill>
                  <a:schemeClr val="dk1"/>
                </a:solidFill>
              </a:rPr>
              <a:t>You want to paint your living room. In order to determine how much paint is necessary, you’ll have to measure the square footage of each wall.  With measurements in hand, you head to the nearest paint store.  The paint “experts” at the store determine how many gallons of paint you’ll need to cover your walls.  </a:t>
            </a:r>
            <a:endParaRPr sz="2000">
              <a:solidFill>
                <a:schemeClr val="dk1"/>
              </a:solidFill>
            </a:endParaRPr>
          </a:p>
          <a:p>
            <a:pPr indent="0" lvl="0" marL="0" rtl="0" algn="l">
              <a:lnSpc>
                <a:spcPct val="115000"/>
              </a:lnSpc>
              <a:spcBef>
                <a:spcPts val="0"/>
              </a:spcBef>
              <a:spcAft>
                <a:spcPts val="0"/>
              </a:spcAft>
              <a:buNone/>
            </a:pPr>
            <a:r>
              <a:t/>
            </a:r>
            <a:endParaRPr sz="2000">
              <a:solidFill>
                <a:schemeClr val="dk1"/>
              </a:solidFill>
            </a:endParaRPr>
          </a:p>
          <a:p>
            <a:pPr indent="0" lvl="0" marL="0" rtl="0" algn="l">
              <a:lnSpc>
                <a:spcPct val="115000"/>
              </a:lnSpc>
              <a:spcBef>
                <a:spcPts val="0"/>
              </a:spcBef>
              <a:spcAft>
                <a:spcPts val="0"/>
              </a:spcAft>
              <a:buNone/>
            </a:pPr>
            <a:r>
              <a:rPr lang="en-US" sz="2000">
                <a:solidFill>
                  <a:schemeClr val="dk1"/>
                </a:solidFill>
              </a:rPr>
              <a:t>In addition, you’ll need the tools of a painter to complete your paint job.  These tools include: A roller, possibly a putty knife, a drop cloth, paint brushes, and painter’s tape.  If you’ve never painted before, you may not be at all familiar with the tools listed above . . .</a:t>
            </a:r>
            <a:endParaRPr sz="2000">
              <a:solidFill>
                <a:schemeClr val="dk1"/>
              </a:solidFill>
            </a:endParaRPr>
          </a:p>
          <a:p>
            <a:pPr indent="0" lvl="0" marL="914400" rtl="0" algn="l">
              <a:spcBef>
                <a:spcPts val="0"/>
              </a:spcBef>
              <a:spcAft>
                <a:spcPts val="0"/>
              </a:spcAft>
              <a:buNone/>
            </a:pPr>
            <a:r>
              <a:t/>
            </a:r>
            <a:endParaRPr sz="2000">
              <a:solidFill>
                <a:srgbClr val="000000"/>
              </a:solidFill>
            </a:endParaRPr>
          </a:p>
          <a:p>
            <a:pPr indent="0" lvl="0" marL="0" rtl="0" algn="ctr">
              <a:spcBef>
                <a:spcPts val="0"/>
              </a:spcBef>
              <a:spcAft>
                <a:spcPts val="0"/>
              </a:spcAft>
              <a:buNone/>
            </a:pPr>
            <a:r>
              <a:rPr b="1" lang="en-US" sz="2000">
                <a:solidFill>
                  <a:srgbClr val="000000"/>
                </a:solidFill>
              </a:rPr>
              <a:t>What disciplinary skills must you demonstrate in order to successfully paint your living room? </a:t>
            </a:r>
            <a:endParaRPr b="1" sz="2000">
              <a:solidFill>
                <a:srgbClr val="000000"/>
              </a:solidFill>
            </a:endParaRPr>
          </a:p>
          <a:p>
            <a:pPr indent="0" lvl="0" marL="0" rtl="0" algn="l">
              <a:spcBef>
                <a:spcPts val="1000"/>
              </a:spcBef>
              <a:spcAft>
                <a:spcPts val="0"/>
              </a:spcAft>
              <a:buClr>
                <a:schemeClr val="dk1"/>
              </a:buClr>
              <a:buSzPts val="1100"/>
              <a:buFont typeface="Arial"/>
              <a:buNone/>
            </a:pPr>
            <a:r>
              <a:t/>
            </a:r>
            <a:endParaRPr sz="1800">
              <a:solidFill>
                <a:schemeClr val="dk1"/>
              </a:solidFill>
            </a:endParaRPr>
          </a:p>
        </p:txBody>
      </p:sp>
      <p:grpSp>
        <p:nvGrpSpPr>
          <p:cNvPr id="151" name="Google Shape;151;p19"/>
          <p:cNvGrpSpPr/>
          <p:nvPr/>
        </p:nvGrpSpPr>
        <p:grpSpPr>
          <a:xfrm>
            <a:off x="0" y="0"/>
            <a:ext cx="1433700" cy="1433700"/>
            <a:chOff x="87840" y="134578"/>
            <a:chExt cx="1433700" cy="1433700"/>
          </a:xfrm>
        </p:grpSpPr>
        <p:sp>
          <p:nvSpPr>
            <p:cNvPr id="152" name="Google Shape;152;p19"/>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53" name="Google Shape;153;p19"/>
            <p:cNvPicPr preferRelativeResize="0"/>
            <p:nvPr/>
          </p:nvPicPr>
          <p:blipFill rotWithShape="1">
            <a:blip r:embed="rId4">
              <a:alphaModFix/>
            </a:blip>
            <a:srcRect b="0" l="0" r="0" t="0"/>
            <a:stretch/>
          </p:blipFill>
          <p:spPr>
            <a:xfrm>
              <a:off x="118809" y="134578"/>
              <a:ext cx="1371670" cy="137167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0"/>
          <p:cNvSpPr txBox="1"/>
          <p:nvPr>
            <p:ph type="title"/>
          </p:nvPr>
        </p:nvSpPr>
        <p:spPr>
          <a:xfrm>
            <a:off x="1635675" y="330775"/>
            <a:ext cx="67788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Why Disciplinary Literacy?</a:t>
            </a:r>
            <a:endParaRPr i="0" sz="3600" u="none" cap="none" strike="noStrike">
              <a:solidFill>
                <a:srgbClr val="000000"/>
              </a:solidFill>
              <a:latin typeface="Trebuchet MS"/>
              <a:ea typeface="Trebuchet MS"/>
              <a:cs typeface="Trebuchet MS"/>
              <a:sym typeface="Trebuchet MS"/>
            </a:endParaRPr>
          </a:p>
        </p:txBody>
      </p:sp>
      <p:sp>
        <p:nvSpPr>
          <p:cNvPr id="159" name="Google Shape;159;p20"/>
          <p:cNvSpPr txBox="1"/>
          <p:nvPr>
            <p:ph idx="1" type="body"/>
          </p:nvPr>
        </p:nvSpPr>
        <p:spPr>
          <a:xfrm>
            <a:off x="2362325" y="1244250"/>
            <a:ext cx="6729900" cy="529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None/>
            </a:pPr>
            <a:r>
              <a:rPr lang="en-US" sz="2000">
                <a:solidFill>
                  <a:srgbClr val="000000"/>
                </a:solidFill>
                <a:highlight>
                  <a:srgbClr val="FFFFFF"/>
                </a:highlight>
              </a:rPr>
              <a:t>Take 2 minutes to write a response to the question below. Fill-in-the-blank with your content area. </a:t>
            </a:r>
            <a:endParaRPr i="1" sz="2000">
              <a:solidFill>
                <a:srgbClr val="000000"/>
              </a:solidFill>
              <a:highlight>
                <a:srgbClr val="FFFFFF"/>
              </a:highlight>
            </a:endParaRPr>
          </a:p>
          <a:p>
            <a:pPr indent="-355600" lvl="0" marL="914400" marR="0" rtl="0" algn="l">
              <a:lnSpc>
                <a:spcPct val="100000"/>
              </a:lnSpc>
              <a:spcBef>
                <a:spcPts val="1000"/>
              </a:spcBef>
              <a:spcAft>
                <a:spcPts val="0"/>
              </a:spcAft>
              <a:buClr>
                <a:srgbClr val="000000"/>
              </a:buClr>
              <a:buSzPts val="2000"/>
              <a:buAutoNum type="arabicPeriod"/>
            </a:pPr>
            <a:r>
              <a:rPr lang="en-US" sz="2000">
                <a:solidFill>
                  <a:srgbClr val="000000"/>
                </a:solidFill>
                <a:highlight>
                  <a:srgbClr val="FFFFFF"/>
                </a:highlight>
              </a:rPr>
              <a:t>What does it mean to read, write, think, and communicate like a ______________? </a:t>
            </a:r>
            <a:endParaRPr sz="2000">
              <a:solidFill>
                <a:srgbClr val="000000"/>
              </a:solidFill>
              <a:highlight>
                <a:srgbClr val="FFFFFF"/>
              </a:highlight>
            </a:endParaRPr>
          </a:p>
          <a:p>
            <a:pPr indent="0" lvl="0" marL="0" rtl="0" algn="l">
              <a:spcBef>
                <a:spcPts val="1000"/>
              </a:spcBef>
              <a:spcAft>
                <a:spcPts val="0"/>
              </a:spcAft>
              <a:buNone/>
            </a:pPr>
            <a:r>
              <a:rPr lang="en-US" sz="2000">
                <a:solidFill>
                  <a:schemeClr val="dk1"/>
                </a:solidFill>
                <a:highlight>
                  <a:srgbClr val="FFFFFF"/>
                </a:highlight>
              </a:rPr>
              <a:t>Next, partner with a colleague that doesn’t teach the same content area and share your response.  </a:t>
            </a:r>
            <a:endParaRPr sz="2000">
              <a:solidFill>
                <a:schemeClr val="dk1"/>
              </a:solidFill>
              <a:highlight>
                <a:srgbClr val="FFFFFF"/>
              </a:highlight>
            </a:endParaRPr>
          </a:p>
          <a:p>
            <a:pPr indent="0" lvl="0" marL="0" rtl="0" algn="l">
              <a:spcBef>
                <a:spcPts val="1000"/>
              </a:spcBef>
              <a:spcAft>
                <a:spcPts val="0"/>
              </a:spcAft>
              <a:buNone/>
            </a:pPr>
            <a:r>
              <a:rPr lang="en-US" sz="2000">
                <a:solidFill>
                  <a:schemeClr val="dk1"/>
                </a:solidFill>
              </a:rPr>
              <a:t>Finally, take 5 minutes to respond to the questions below:</a:t>
            </a:r>
            <a:endParaRPr sz="2000">
              <a:solidFill>
                <a:srgbClr val="000000"/>
              </a:solidFill>
              <a:highlight>
                <a:srgbClr val="FFFFFF"/>
              </a:highlight>
            </a:endParaRPr>
          </a:p>
          <a:p>
            <a:pPr indent="-355600" lvl="0" marL="914400" marR="0" rtl="0" algn="l">
              <a:lnSpc>
                <a:spcPct val="100000"/>
              </a:lnSpc>
              <a:spcBef>
                <a:spcPts val="1000"/>
              </a:spcBef>
              <a:spcAft>
                <a:spcPts val="0"/>
              </a:spcAft>
              <a:buClr>
                <a:srgbClr val="000000"/>
              </a:buClr>
              <a:buSzPts val="2000"/>
              <a:buAutoNum type="arabicPeriod"/>
            </a:pPr>
            <a:r>
              <a:rPr lang="en-US" sz="2000">
                <a:solidFill>
                  <a:srgbClr val="000000"/>
                </a:solidFill>
                <a:highlight>
                  <a:srgbClr val="FFFFFF"/>
                </a:highlight>
              </a:rPr>
              <a:t>What are the similarities and differences between you and your colleague’s response to question #1?</a:t>
            </a:r>
            <a:endParaRPr sz="2000">
              <a:solidFill>
                <a:srgbClr val="000000"/>
              </a:solidFill>
              <a:highlight>
                <a:srgbClr val="FFFFFF"/>
              </a:highlight>
            </a:endParaRPr>
          </a:p>
          <a:p>
            <a:pPr indent="0" lvl="0" marL="914400" marR="0" rtl="0" algn="l">
              <a:lnSpc>
                <a:spcPct val="100000"/>
              </a:lnSpc>
              <a:spcBef>
                <a:spcPts val="1000"/>
              </a:spcBef>
              <a:spcAft>
                <a:spcPts val="0"/>
              </a:spcAft>
              <a:buNone/>
            </a:pPr>
            <a:r>
              <a:t/>
            </a:r>
            <a:endParaRPr sz="2000">
              <a:solidFill>
                <a:srgbClr val="000000"/>
              </a:solidFill>
              <a:highlight>
                <a:srgbClr val="FFFFFF"/>
              </a:highlight>
            </a:endParaRPr>
          </a:p>
          <a:p>
            <a:pPr indent="-355600" lvl="0" marL="914400" marR="0" rtl="0" algn="l">
              <a:lnSpc>
                <a:spcPct val="100000"/>
              </a:lnSpc>
              <a:spcBef>
                <a:spcPts val="1000"/>
              </a:spcBef>
              <a:spcAft>
                <a:spcPts val="0"/>
              </a:spcAft>
              <a:buClr>
                <a:srgbClr val="000000"/>
              </a:buClr>
              <a:buSzPts val="2000"/>
              <a:buAutoNum type="arabicPeriod"/>
            </a:pPr>
            <a:r>
              <a:rPr lang="en-US" sz="2000">
                <a:solidFill>
                  <a:srgbClr val="000000"/>
                </a:solidFill>
                <a:highlight>
                  <a:srgbClr val="FFFFFF"/>
                </a:highlight>
              </a:rPr>
              <a:t>How does knowing what literacy looks like in your colleague’s discipline help inform your understanding and/or practice?</a:t>
            </a:r>
            <a:endParaRPr sz="2000">
              <a:solidFill>
                <a:srgbClr val="000000"/>
              </a:solidFill>
              <a:highlight>
                <a:srgbClr val="FFFFFF"/>
              </a:highlight>
            </a:endParaRPr>
          </a:p>
          <a:p>
            <a:pPr indent="0" lvl="0" marL="0" marR="0" rtl="0" algn="l">
              <a:lnSpc>
                <a:spcPct val="100000"/>
              </a:lnSpc>
              <a:spcBef>
                <a:spcPts val="1000"/>
              </a:spcBef>
              <a:spcAft>
                <a:spcPts val="0"/>
              </a:spcAft>
              <a:buNone/>
            </a:pPr>
            <a:r>
              <a:t/>
            </a:r>
            <a:endParaRPr sz="2000">
              <a:solidFill>
                <a:srgbClr val="000000"/>
              </a:solidFill>
            </a:endParaRPr>
          </a:p>
          <a:p>
            <a:pPr indent="0" lvl="0" marL="0" marR="0" rtl="0" algn="l">
              <a:lnSpc>
                <a:spcPct val="100000"/>
              </a:lnSpc>
              <a:spcBef>
                <a:spcPts val="1000"/>
              </a:spcBef>
              <a:spcAft>
                <a:spcPts val="0"/>
              </a:spcAft>
              <a:buNone/>
            </a:pPr>
            <a:r>
              <a:rPr lang="en-US"/>
              <a:t>                                                </a:t>
            </a:r>
            <a:endParaRPr b="0" i="0" sz="2000" u="none" cap="none" strike="noStrike">
              <a:solidFill>
                <a:schemeClr val="dk1"/>
              </a:solidFill>
              <a:latin typeface="Calibri"/>
              <a:ea typeface="Calibri"/>
              <a:cs typeface="Calibri"/>
              <a:sym typeface="Calibri"/>
            </a:endParaRPr>
          </a:p>
        </p:txBody>
      </p:sp>
      <p:grpSp>
        <p:nvGrpSpPr>
          <p:cNvPr id="160" name="Google Shape;160;p20"/>
          <p:cNvGrpSpPr/>
          <p:nvPr/>
        </p:nvGrpSpPr>
        <p:grpSpPr>
          <a:xfrm>
            <a:off x="56870" y="0"/>
            <a:ext cx="1433609" cy="1433609"/>
            <a:chOff x="87840" y="134578"/>
            <a:chExt cx="1433609" cy="1433609"/>
          </a:xfrm>
        </p:grpSpPr>
        <p:sp>
          <p:nvSpPr>
            <p:cNvPr id="161" name="Google Shape;161;p20"/>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62" name="Google Shape;162;p20"/>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63" name="Google Shape;163;p20"/>
          <p:cNvPicPr preferRelativeResize="0"/>
          <p:nvPr/>
        </p:nvPicPr>
        <p:blipFill>
          <a:blip r:embed="rId4">
            <a:alphaModFix/>
          </a:blip>
          <a:stretch>
            <a:fillRect/>
          </a:stretch>
        </p:blipFill>
        <p:spPr>
          <a:xfrm>
            <a:off x="56875" y="2164650"/>
            <a:ext cx="2244500" cy="3251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1"/>
          <p:cNvSpPr txBox="1"/>
          <p:nvPr>
            <p:ph type="title"/>
          </p:nvPr>
        </p:nvSpPr>
        <p:spPr>
          <a:xfrm>
            <a:off x="1567099" y="299800"/>
            <a:ext cx="72138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Why Disciplinary Literacy? (cont’d)</a:t>
            </a:r>
            <a:endParaRPr i="0" sz="3600" u="none" cap="none" strike="noStrike">
              <a:solidFill>
                <a:srgbClr val="000000"/>
              </a:solidFill>
              <a:latin typeface="Trebuchet MS"/>
              <a:ea typeface="Trebuchet MS"/>
              <a:cs typeface="Trebuchet MS"/>
              <a:sym typeface="Trebuchet MS"/>
            </a:endParaRPr>
          </a:p>
        </p:txBody>
      </p:sp>
      <p:grpSp>
        <p:nvGrpSpPr>
          <p:cNvPr id="170" name="Google Shape;170;p21"/>
          <p:cNvGrpSpPr/>
          <p:nvPr/>
        </p:nvGrpSpPr>
        <p:grpSpPr>
          <a:xfrm>
            <a:off x="0" y="-61939"/>
            <a:ext cx="1433700" cy="1433700"/>
            <a:chOff x="87840" y="134578"/>
            <a:chExt cx="1433700" cy="1433700"/>
          </a:xfrm>
        </p:grpSpPr>
        <p:sp>
          <p:nvSpPr>
            <p:cNvPr id="171" name="Google Shape;171;p21"/>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2" name="Google Shape;172;p21"/>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173" name="Google Shape;173;p21"/>
          <p:cNvSpPr txBox="1"/>
          <p:nvPr/>
        </p:nvSpPr>
        <p:spPr>
          <a:xfrm>
            <a:off x="3522000" y="1203150"/>
            <a:ext cx="5622000" cy="53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chemeClr val="dk1"/>
                </a:solidFill>
                <a:latin typeface="Trebuchet MS"/>
                <a:ea typeface="Trebuchet MS"/>
                <a:cs typeface="Trebuchet MS"/>
                <a:sym typeface="Trebuchet MS"/>
              </a:rPr>
              <a:t>Disciplinary literacy</a:t>
            </a:r>
            <a:r>
              <a:rPr lang="en-US" sz="2000">
                <a:solidFill>
                  <a:schemeClr val="dk1"/>
                </a:solidFill>
                <a:latin typeface="Trebuchet MS"/>
                <a:ea typeface="Trebuchet MS"/>
                <a:cs typeface="Trebuchet MS"/>
                <a:sym typeface="Trebuchet MS"/>
              </a:rPr>
              <a:t> . . . </a:t>
            </a:r>
            <a:endParaRPr sz="2000">
              <a:solidFill>
                <a:schemeClr val="dk1"/>
              </a:solidFill>
              <a:latin typeface="Trebuchet MS"/>
              <a:ea typeface="Trebuchet MS"/>
              <a:cs typeface="Trebuchet MS"/>
              <a:sym typeface="Trebuchet MS"/>
            </a:endParaRPr>
          </a:p>
          <a:p>
            <a:pPr indent="-355600" lvl="0" marL="4572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requires students to read and write in specialized ways for specialized purposes determined by the content area (Moje, 2008; Shanahan &amp; Shanahan, 2008).</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US" sz="2000">
                <a:solidFill>
                  <a:schemeClr val="dk1"/>
                </a:solidFill>
                <a:latin typeface="Trebuchet MS"/>
                <a:ea typeface="Trebuchet MS"/>
                <a:cs typeface="Trebuchet MS"/>
                <a:sym typeface="Trebuchet MS"/>
              </a:rPr>
              <a:t>Each content area requires</a:t>
            </a:r>
            <a:r>
              <a:rPr lang="en-US" sz="2000">
                <a:solidFill>
                  <a:schemeClr val="dk1"/>
                </a:solidFill>
                <a:latin typeface="Trebuchet MS"/>
                <a:ea typeface="Trebuchet MS"/>
                <a:cs typeface="Trebuchet MS"/>
                <a:sym typeface="Trebuchet MS"/>
              </a:rPr>
              <a:t> . . .</a:t>
            </a:r>
            <a:endParaRPr sz="2000">
              <a:solidFill>
                <a:schemeClr val="dk1"/>
              </a:solidFill>
              <a:latin typeface="Trebuchet MS"/>
              <a:ea typeface="Trebuchet MS"/>
              <a:cs typeface="Trebuchet MS"/>
              <a:sym typeface="Trebuchet MS"/>
            </a:endParaRPr>
          </a:p>
          <a:p>
            <a:pPr indent="-355600" lvl="0" marL="4572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students to employ particular knowledge, tools, and abilities to communicate, create, and use information within that content area (Shanahan &amp; Shanahan, 2012).</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US" sz="2000">
                <a:solidFill>
                  <a:schemeClr val="dk1"/>
                </a:solidFill>
                <a:latin typeface="Trebuchet MS"/>
                <a:ea typeface="Trebuchet MS"/>
                <a:cs typeface="Trebuchet MS"/>
                <a:sym typeface="Trebuchet MS"/>
              </a:rPr>
              <a:t>Teachers must . . .</a:t>
            </a:r>
            <a:endParaRPr b="1" sz="2000">
              <a:solidFill>
                <a:schemeClr val="dk1"/>
              </a:solidFill>
              <a:latin typeface="Trebuchet MS"/>
              <a:ea typeface="Trebuchet MS"/>
              <a:cs typeface="Trebuchet MS"/>
              <a:sym typeface="Trebuchet MS"/>
            </a:endParaRPr>
          </a:p>
          <a:p>
            <a:pPr indent="-355600" lvl="0" marL="457200" rtl="0" algn="l">
              <a:spcBef>
                <a:spcPts val="0"/>
              </a:spcBef>
              <a:spcAft>
                <a:spcPts val="0"/>
              </a:spcAft>
              <a:buClr>
                <a:schemeClr val="dk1"/>
              </a:buClr>
              <a:buSzPts val="2000"/>
              <a:buFont typeface="Trebuchet MS"/>
              <a:buChar char="●"/>
            </a:pPr>
            <a:r>
              <a:rPr lang="en-US" sz="2000">
                <a:solidFill>
                  <a:schemeClr val="dk1"/>
                </a:solidFill>
                <a:latin typeface="Trebuchet MS"/>
                <a:ea typeface="Trebuchet MS"/>
                <a:cs typeface="Trebuchet MS"/>
                <a:sym typeface="Trebuchet MS"/>
              </a:rPr>
              <a:t>lead</a:t>
            </a:r>
            <a:r>
              <a:rPr lang="en-US" sz="2000">
                <a:solidFill>
                  <a:schemeClr val="dk1"/>
                </a:solidFill>
                <a:latin typeface="Trebuchet MS"/>
                <a:ea typeface="Trebuchet MS"/>
                <a:cs typeface="Trebuchet MS"/>
                <a:sym typeface="Trebuchet MS"/>
              </a:rPr>
              <a:t> students through scaffolded instruction and guided practice, helping them “develop the capacity to read disciplinary specific texts through an insider perspective”(Buehl, 2011, p. 10).</a:t>
            </a:r>
            <a:endParaRPr sz="2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p>
        </p:txBody>
      </p:sp>
      <p:pic>
        <p:nvPicPr>
          <p:cNvPr id="174" name="Google Shape;174;p21"/>
          <p:cNvPicPr preferRelativeResize="0"/>
          <p:nvPr/>
        </p:nvPicPr>
        <p:blipFill>
          <a:blip r:embed="rId4">
            <a:alphaModFix/>
          </a:blip>
          <a:stretch>
            <a:fillRect/>
          </a:stretch>
        </p:blipFill>
        <p:spPr>
          <a:xfrm>
            <a:off x="134325" y="2133150"/>
            <a:ext cx="3387675" cy="29711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ight Blue to Green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