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embeddedFontLst>
    <p:embeddedFont>
      <p:font typeface="Trebuchet MS" panose="020B060302020202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PT Sans Narrow"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2130"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837252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b0bb678c7_0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Trebuchet MS"/>
                <a:ea typeface="Trebuchet MS"/>
                <a:cs typeface="Trebuchet MS"/>
                <a:sym typeface="Trebuchet MS"/>
              </a:rPr>
              <a:t>Estimated time for entire module: </a:t>
            </a:r>
            <a:r>
              <a:rPr lang="en">
                <a:latin typeface="Trebuchet MS"/>
                <a:ea typeface="Trebuchet MS"/>
                <a:cs typeface="Trebuchet MS"/>
                <a:sym typeface="Trebuchet MS"/>
              </a:rPr>
              <a:t>20</a:t>
            </a:r>
            <a:r>
              <a:rPr lang="en" sz="1100">
                <a:latin typeface="Trebuchet MS"/>
                <a:ea typeface="Trebuchet MS"/>
                <a:cs typeface="Trebuchet MS"/>
                <a:sym typeface="Trebuchet MS"/>
              </a:rPr>
              <a:t> minutes</a:t>
            </a:r>
            <a:endParaRPr sz="1100">
              <a:latin typeface="Trebuchet MS"/>
              <a:ea typeface="Trebuchet MS"/>
              <a:cs typeface="Trebuchet MS"/>
              <a:sym typeface="Trebuchet MS"/>
            </a:endParaRPr>
          </a:p>
        </p:txBody>
      </p:sp>
      <p:sp>
        <p:nvSpPr>
          <p:cNvPr id="108" name="Google Shape;108;g4b0bb678c7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b0bb678c7_0_3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Trebuchet MS"/>
                <a:ea typeface="Trebuchet MS"/>
                <a:cs typeface="Trebuchet MS"/>
                <a:sym typeface="Trebuchet MS"/>
              </a:rPr>
              <a:t>[2-3 minutes]</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
                <a:latin typeface="Trebuchet MS"/>
                <a:ea typeface="Trebuchet MS"/>
                <a:cs typeface="Trebuchet MS"/>
                <a:sym typeface="Trebuchet MS"/>
              </a:rPr>
              <a:t>Self-explanatory! Follow the slide. Educators will write their reflection on the note catcher. </a:t>
            </a:r>
            <a:endParaRPr>
              <a:latin typeface="Trebuchet MS"/>
              <a:ea typeface="Trebuchet MS"/>
              <a:cs typeface="Trebuchet MS"/>
              <a:sym typeface="Trebuchet MS"/>
            </a:endParaRPr>
          </a:p>
        </p:txBody>
      </p:sp>
      <p:sp>
        <p:nvSpPr>
          <p:cNvPr id="204" name="Google Shape;204;g4b0bb678c7_0_3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b0bb678c7_0_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4b0bb678c7_0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100">
                <a:latin typeface="Trebuchet MS"/>
                <a:ea typeface="Trebuchet MS"/>
                <a:cs typeface="Trebuchet MS"/>
                <a:sym typeface="Trebuchet MS"/>
              </a:rPr>
              <a:t>[</a:t>
            </a:r>
            <a:r>
              <a:rPr lang="en">
                <a:latin typeface="Trebuchet MS"/>
                <a:ea typeface="Trebuchet MS"/>
                <a:cs typeface="Trebuchet MS"/>
                <a:sym typeface="Trebuchet MS"/>
              </a:rPr>
              <a:t>3 minutes</a:t>
            </a:r>
            <a:r>
              <a:rPr lang="en" sz="1100">
                <a:latin typeface="Trebuchet MS"/>
                <a:ea typeface="Trebuchet MS"/>
                <a:cs typeface="Trebuchet MS"/>
                <a:sym typeface="Trebuchet MS"/>
              </a:rPr>
              <a:t>]</a:t>
            </a:r>
            <a:endParaRPr sz="1100">
              <a:latin typeface="Trebuchet MS"/>
              <a:ea typeface="Trebuchet MS"/>
              <a:cs typeface="Trebuchet MS"/>
              <a:sym typeface="Trebuchet MS"/>
            </a:endParaRPr>
          </a:p>
          <a:p>
            <a:pPr marL="0" marR="0" lvl="0" indent="0" algn="l" rtl="0">
              <a:spcBef>
                <a:spcPts val="0"/>
              </a:spcBef>
              <a:spcAft>
                <a:spcPts val="0"/>
              </a:spcAft>
              <a:buNone/>
            </a:pPr>
            <a:endParaRPr sz="1100">
              <a:latin typeface="Trebuchet MS"/>
              <a:ea typeface="Trebuchet MS"/>
              <a:cs typeface="Trebuchet MS"/>
              <a:sym typeface="Trebuchet MS"/>
            </a:endParaRPr>
          </a:p>
          <a:p>
            <a:pPr marL="0" marR="0" lvl="0" indent="0" algn="l" rtl="0">
              <a:spcBef>
                <a:spcPts val="0"/>
              </a:spcBef>
              <a:spcAft>
                <a:spcPts val="0"/>
              </a:spcAft>
              <a:buNone/>
            </a:pPr>
            <a:r>
              <a:rPr lang="en" sz="1100">
                <a:latin typeface="Trebuchet MS"/>
                <a:ea typeface="Trebuchet MS"/>
                <a:cs typeface="Trebuchet MS"/>
                <a:sym typeface="Trebuchet MS"/>
              </a:rPr>
              <a:t>Read slide and give teachers </a:t>
            </a:r>
            <a:r>
              <a:rPr lang="en">
                <a:latin typeface="Trebuchet MS"/>
                <a:ea typeface="Trebuchet MS"/>
                <a:cs typeface="Trebuchet MS"/>
                <a:sym typeface="Trebuchet MS"/>
              </a:rPr>
              <a:t>3 </a:t>
            </a:r>
            <a:r>
              <a:rPr lang="en" sz="1100">
                <a:latin typeface="Trebuchet MS"/>
                <a:ea typeface="Trebuchet MS"/>
                <a:cs typeface="Trebuchet MS"/>
                <a:sym typeface="Trebuchet MS"/>
              </a:rPr>
              <a:t> minutes to brainstorm </a:t>
            </a:r>
            <a:r>
              <a:rPr lang="en">
                <a:latin typeface="Trebuchet MS"/>
                <a:ea typeface="Trebuchet MS"/>
                <a:cs typeface="Trebuchet MS"/>
                <a:sym typeface="Trebuchet MS"/>
              </a:rPr>
              <a:t>and discuss responses as a group.</a:t>
            </a:r>
            <a:endParaRPr sz="1100">
              <a:latin typeface="Trebuchet MS"/>
              <a:ea typeface="Trebuchet MS"/>
              <a:cs typeface="Trebuchet MS"/>
              <a:sym typeface="Trebuchet MS"/>
            </a:endParaRPr>
          </a:p>
          <a:p>
            <a:pPr marL="0" marR="0" lvl="0" indent="0" algn="l" rtl="0">
              <a:spcBef>
                <a:spcPts val="0"/>
              </a:spcBef>
              <a:spcAft>
                <a:spcPts val="0"/>
              </a:spcAft>
              <a:buNone/>
            </a:pPr>
            <a:endParaRPr sz="1100">
              <a:latin typeface="Trebuchet MS"/>
              <a:ea typeface="Trebuchet MS"/>
              <a:cs typeface="Trebuchet MS"/>
              <a:sym typeface="Trebuchet MS"/>
            </a:endParaRPr>
          </a:p>
        </p:txBody>
      </p:sp>
      <p:sp>
        <p:nvSpPr>
          <p:cNvPr id="118" name="Google Shape;118;g4b0bb678c7_0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b0bb678c7_0_2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4b0bb678c7_0_2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a:latin typeface="Trebuchet MS"/>
                <a:ea typeface="Trebuchet MS"/>
                <a:cs typeface="Trebuchet MS"/>
                <a:sym typeface="Trebuchet MS"/>
              </a:rPr>
              <a:t>Read slide [30 seconds]</a:t>
            </a:r>
            <a:endParaRPr sz="1100">
              <a:latin typeface="Trebuchet MS"/>
              <a:ea typeface="Trebuchet MS"/>
              <a:cs typeface="Trebuchet MS"/>
              <a:sym typeface="Trebuchet MS"/>
            </a:endParaRPr>
          </a:p>
        </p:txBody>
      </p:sp>
      <p:sp>
        <p:nvSpPr>
          <p:cNvPr id="129" name="Google Shape;129;g4b0bb678c7_0_2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b0bb678c7_0_2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4b0bb678c7_0_2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latin typeface="Trebuchet MS"/>
                <a:ea typeface="Trebuchet MS"/>
                <a:cs typeface="Trebuchet MS"/>
                <a:sym typeface="Trebuchet MS"/>
              </a:rPr>
              <a:t>[30 seconds]</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 sz="1100">
                <a:latin typeface="Trebuchet MS"/>
                <a:ea typeface="Trebuchet MS"/>
                <a:cs typeface="Trebuchet MS"/>
                <a:sym typeface="Trebuchet MS"/>
              </a:rPr>
              <a:t>Read slide to participants</a:t>
            </a:r>
            <a:endParaRPr sz="1100">
              <a:latin typeface="Trebuchet MS"/>
              <a:ea typeface="Trebuchet MS"/>
              <a:cs typeface="Trebuchet MS"/>
              <a:sym typeface="Trebuchet MS"/>
            </a:endParaRPr>
          </a:p>
        </p:txBody>
      </p:sp>
      <p:sp>
        <p:nvSpPr>
          <p:cNvPr id="140" name="Google Shape;140;g4b0bb678c7_0_2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e76f8aba7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4e76f8aba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latin typeface="Trebuchet MS"/>
                <a:ea typeface="Trebuchet MS"/>
                <a:cs typeface="Trebuchet MS"/>
                <a:sym typeface="Trebuchet MS"/>
              </a:rPr>
              <a:t>[1 minute]</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 sz="1100">
                <a:latin typeface="Trebuchet MS"/>
                <a:ea typeface="Trebuchet MS"/>
                <a:cs typeface="Trebuchet MS"/>
                <a:sym typeface="Trebuchet MS"/>
              </a:rPr>
              <a:t>Read slide to participants</a:t>
            </a:r>
            <a:endParaRPr sz="1100">
              <a:latin typeface="Trebuchet MS"/>
              <a:ea typeface="Trebuchet MS"/>
              <a:cs typeface="Trebuchet MS"/>
              <a:sym typeface="Trebuchet MS"/>
            </a:endParaRPr>
          </a:p>
        </p:txBody>
      </p:sp>
      <p:sp>
        <p:nvSpPr>
          <p:cNvPr id="151" name="Google Shape;151;g4e76f8aba7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b0bb678c7_0_3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4b0bb678c7_0_3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latin typeface="Trebuchet MS"/>
                <a:ea typeface="Trebuchet MS"/>
                <a:cs typeface="Trebuchet MS"/>
                <a:sym typeface="Trebuchet MS"/>
              </a:rPr>
              <a:t>[2 minute]</a:t>
            </a:r>
            <a:endParaRPr>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endParaRPr>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 sz="1100">
                <a:latin typeface="Trebuchet MS"/>
                <a:ea typeface="Trebuchet MS"/>
                <a:cs typeface="Trebuchet MS"/>
                <a:sym typeface="Trebuchet MS"/>
              </a:rPr>
              <a:t>Read </a:t>
            </a:r>
            <a:r>
              <a:rPr lang="en">
                <a:latin typeface="Trebuchet MS"/>
                <a:ea typeface="Trebuchet MS"/>
                <a:cs typeface="Trebuchet MS"/>
                <a:sym typeface="Trebuchet MS"/>
              </a:rPr>
              <a:t>each bullet point</a:t>
            </a:r>
            <a:r>
              <a:rPr lang="en" sz="1100">
                <a:latin typeface="Trebuchet MS"/>
                <a:ea typeface="Trebuchet MS"/>
                <a:cs typeface="Trebuchet MS"/>
                <a:sym typeface="Trebuchet MS"/>
              </a:rPr>
              <a:t> and a</a:t>
            </a:r>
            <a:r>
              <a:rPr lang="en">
                <a:latin typeface="Trebuchet MS"/>
                <a:ea typeface="Trebuchet MS"/>
                <a:cs typeface="Trebuchet MS"/>
                <a:sym typeface="Trebuchet MS"/>
              </a:rPr>
              <a:t>sk for questions before going on to the next one.</a:t>
            </a:r>
            <a:endParaRPr sz="1100">
              <a:latin typeface="Trebuchet MS"/>
              <a:ea typeface="Trebuchet MS"/>
              <a:cs typeface="Trebuchet MS"/>
              <a:sym typeface="Trebuchet MS"/>
            </a:endParaRPr>
          </a:p>
        </p:txBody>
      </p:sp>
      <p:sp>
        <p:nvSpPr>
          <p:cNvPr id="162" name="Google Shape;162;g4b0bb678c7_0_3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b1af6ba5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4b1af6ba5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a:latin typeface="Trebuchet MS"/>
                <a:ea typeface="Trebuchet MS"/>
                <a:cs typeface="Trebuchet MS"/>
                <a:sym typeface="Trebuchet MS"/>
              </a:rPr>
              <a:t>[8 minutes]</a:t>
            </a:r>
            <a:endParaRPr>
              <a:latin typeface="Trebuchet MS"/>
              <a:ea typeface="Trebuchet MS"/>
              <a:cs typeface="Trebuchet MS"/>
              <a:sym typeface="Trebuchet MS"/>
            </a:endParaRPr>
          </a:p>
          <a:p>
            <a:pPr marL="0" marR="0" lvl="0" indent="0" algn="l" rtl="0">
              <a:spcBef>
                <a:spcPts val="0"/>
              </a:spcBef>
              <a:spcAft>
                <a:spcPts val="0"/>
              </a:spcAft>
              <a:buNone/>
            </a:pPr>
            <a:endParaRPr>
              <a:latin typeface="Trebuchet MS"/>
              <a:ea typeface="Trebuchet MS"/>
              <a:cs typeface="Trebuchet MS"/>
              <a:sym typeface="Trebuchet MS"/>
            </a:endParaRPr>
          </a:p>
          <a:p>
            <a:pPr marL="457200" marR="0" lvl="0" indent="-298450" algn="l" rtl="0">
              <a:spcBef>
                <a:spcPts val="0"/>
              </a:spcBef>
              <a:spcAft>
                <a:spcPts val="0"/>
              </a:spcAft>
              <a:buSzPts val="1100"/>
              <a:buFont typeface="Trebuchet MS"/>
              <a:buAutoNum type="arabicPeriod"/>
            </a:pPr>
            <a:r>
              <a:rPr lang="en">
                <a:latin typeface="Trebuchet MS"/>
                <a:ea typeface="Trebuchet MS"/>
                <a:cs typeface="Trebuchet MS"/>
                <a:sym typeface="Trebuchet MS"/>
              </a:rPr>
              <a:t>“...doesn’t get learned.” </a:t>
            </a:r>
            <a:endParaRPr>
              <a:latin typeface="Trebuchet MS"/>
              <a:ea typeface="Trebuchet MS"/>
              <a:cs typeface="Trebuchet MS"/>
              <a:sym typeface="Trebuchet MS"/>
            </a:endParaRPr>
          </a:p>
          <a:p>
            <a:pPr marL="914400" marR="0" lvl="1" indent="-298450" algn="l" rtl="0">
              <a:spcBef>
                <a:spcPts val="0"/>
              </a:spcBef>
              <a:spcAft>
                <a:spcPts val="0"/>
              </a:spcAft>
              <a:buSzPts val="1100"/>
              <a:buFont typeface="Trebuchet MS"/>
              <a:buAutoNum type="alphaLcPeriod"/>
            </a:pPr>
            <a:r>
              <a:rPr lang="en">
                <a:latin typeface="Trebuchet MS"/>
                <a:ea typeface="Trebuchet MS"/>
                <a:cs typeface="Trebuchet MS"/>
                <a:sym typeface="Trebuchet MS"/>
              </a:rPr>
              <a:t>Yes, there is a lot more to teaching than ‘covering content’ or ‘covering the standards.’ In fact, treating the standards like a checklist of lesson objectives is often a poor way to build a rich, cohesive curriculum. To use a literary metaphor, you want your students to experience curriculum as a novel, not an encyclopedia! However, it is an inconvenient truth that students won’t learn what doesn’t get covered, so it is every educator’s responsibility to try to give students every opportunity to experience an education described by the full depth and breadth of the Colorado Academic Standards.</a:t>
            </a:r>
            <a:endParaRPr>
              <a:latin typeface="Trebuchet MS"/>
              <a:ea typeface="Trebuchet MS"/>
              <a:cs typeface="Trebuchet MS"/>
              <a:sym typeface="Trebuchet MS"/>
            </a:endParaRPr>
          </a:p>
          <a:p>
            <a:pPr marL="457200" marR="0" lvl="0" indent="-298450" algn="l" rtl="0">
              <a:spcBef>
                <a:spcPts val="0"/>
              </a:spcBef>
              <a:spcAft>
                <a:spcPts val="0"/>
              </a:spcAft>
              <a:buSzPts val="1100"/>
              <a:buFont typeface="Trebuchet MS"/>
              <a:buAutoNum type="arabicPeriod"/>
            </a:pPr>
            <a:r>
              <a:rPr lang="en">
                <a:latin typeface="Trebuchet MS"/>
                <a:ea typeface="Trebuchet MS"/>
                <a:cs typeface="Trebuchet MS"/>
                <a:sym typeface="Trebuchet MS"/>
              </a:rPr>
              <a:t>“...better instruction.” </a:t>
            </a:r>
            <a:endParaRPr>
              <a:latin typeface="Trebuchet MS"/>
              <a:ea typeface="Trebuchet MS"/>
              <a:cs typeface="Trebuchet MS"/>
              <a:sym typeface="Trebuchet MS"/>
            </a:endParaRPr>
          </a:p>
          <a:p>
            <a:pPr marL="914400" marR="0" lvl="1" indent="-298450" algn="l" rtl="0">
              <a:spcBef>
                <a:spcPts val="0"/>
              </a:spcBef>
              <a:spcAft>
                <a:spcPts val="0"/>
              </a:spcAft>
              <a:buSzPts val="1100"/>
              <a:buFont typeface="Trebuchet MS"/>
              <a:buAutoNum type="alphaLcPeriod"/>
            </a:pPr>
            <a:r>
              <a:rPr lang="en">
                <a:latin typeface="Trebuchet MS"/>
                <a:ea typeface="Trebuchet MS"/>
                <a:cs typeface="Trebuchet MS"/>
                <a:sym typeface="Trebuchet MS"/>
              </a:rPr>
              <a:t>If teachers think a topic is being covered but students aren’t learning the material, simply adding more time might not be the answer. Before assuming more time is needed, assume there are improvements to instruction that may be necessary in order to make a difference.</a:t>
            </a:r>
            <a:endParaRPr>
              <a:latin typeface="Trebuchet MS"/>
              <a:ea typeface="Trebuchet MS"/>
              <a:cs typeface="Trebuchet MS"/>
              <a:sym typeface="Trebuchet MS"/>
            </a:endParaRPr>
          </a:p>
          <a:p>
            <a:pPr marL="457200" marR="0" lvl="0" indent="-298450" algn="l" rtl="0">
              <a:spcBef>
                <a:spcPts val="0"/>
              </a:spcBef>
              <a:spcAft>
                <a:spcPts val="0"/>
              </a:spcAft>
              <a:buSzPts val="1100"/>
              <a:buFont typeface="Trebuchet MS"/>
              <a:buAutoNum type="arabicPeriod"/>
            </a:pPr>
            <a:r>
              <a:rPr lang="en">
                <a:latin typeface="Trebuchet MS"/>
                <a:ea typeface="Trebuchet MS"/>
                <a:cs typeface="Trebuchet MS"/>
                <a:sym typeface="Trebuchet MS"/>
              </a:rPr>
              <a:t>“...give extra support in their engagement of grade-level standards.” </a:t>
            </a:r>
            <a:endParaRPr>
              <a:latin typeface="Trebuchet MS"/>
              <a:ea typeface="Trebuchet MS"/>
              <a:cs typeface="Trebuchet MS"/>
              <a:sym typeface="Trebuchet MS"/>
            </a:endParaRPr>
          </a:p>
          <a:p>
            <a:pPr marL="914400" marR="0" lvl="1" indent="-298450" algn="l" rtl="0">
              <a:spcBef>
                <a:spcPts val="0"/>
              </a:spcBef>
              <a:spcAft>
                <a:spcPts val="0"/>
              </a:spcAft>
              <a:buSzPts val="1100"/>
              <a:buFont typeface="Trebuchet MS"/>
              <a:buAutoNum type="alphaLcPeriod"/>
            </a:pPr>
            <a:r>
              <a:rPr lang="en">
                <a:latin typeface="Trebuchet MS"/>
                <a:ea typeface="Trebuchet MS"/>
                <a:cs typeface="Trebuchet MS"/>
                <a:sym typeface="Trebuchet MS"/>
              </a:rPr>
              <a:t>It is understandable that teachers want to “meet students where they are,” but without expecting students to achieve at grade-level -- and giving them opportunities to do it -- students will only stay behind. This is particularly true when teaching students from historically underserved populations, for whom inequitable education today (teaching below grade level) is unlikely to remedy the inequitable education they may have received previously.</a:t>
            </a:r>
            <a:endParaRPr>
              <a:latin typeface="Trebuchet MS"/>
              <a:ea typeface="Trebuchet MS"/>
              <a:cs typeface="Trebuchet MS"/>
              <a:sym typeface="Trebuchet MS"/>
            </a:endParaRPr>
          </a:p>
          <a:p>
            <a:pPr marL="457200" marR="0" lvl="0" indent="-298450" algn="l" rtl="0">
              <a:spcBef>
                <a:spcPts val="0"/>
              </a:spcBef>
              <a:spcAft>
                <a:spcPts val="0"/>
              </a:spcAft>
              <a:buSzPts val="1100"/>
              <a:buFont typeface="Trebuchet MS"/>
              <a:buAutoNum type="arabicPeriod"/>
            </a:pPr>
            <a:r>
              <a:rPr lang="en">
                <a:latin typeface="Trebuchet MS"/>
                <a:ea typeface="Trebuchet MS"/>
                <a:cs typeface="Trebuchet MS"/>
                <a:sym typeface="Trebuchet MS"/>
              </a:rPr>
              <a:t>“...what we value and how our values should drive our curricular and instructional decisions to use time and resources.” </a:t>
            </a:r>
            <a:endParaRPr>
              <a:latin typeface="Trebuchet MS"/>
              <a:ea typeface="Trebuchet MS"/>
              <a:cs typeface="Trebuchet MS"/>
              <a:sym typeface="Trebuchet MS"/>
            </a:endParaRPr>
          </a:p>
          <a:p>
            <a:pPr marL="914400" marR="0" lvl="1" indent="-298450" algn="l" rtl="0">
              <a:spcBef>
                <a:spcPts val="0"/>
              </a:spcBef>
              <a:spcAft>
                <a:spcPts val="0"/>
              </a:spcAft>
              <a:buSzPts val="1100"/>
              <a:buFont typeface="Trebuchet MS"/>
              <a:buAutoNum type="alphaLcPeriod"/>
            </a:pPr>
            <a:r>
              <a:rPr lang="en">
                <a:latin typeface="Trebuchet MS"/>
                <a:ea typeface="Trebuchet MS"/>
                <a:cs typeface="Trebuchet MS"/>
                <a:sym typeface="Trebuchet MS"/>
              </a:rPr>
              <a:t>Time is constant; you cannot create more or less of it. So instead of saying, “We don’t have time,” focus on what’s most important for students and how time and other resources may be used to support student mastery of the standards. Don’t use “time” as the scapegoat to avoid facing and making tough curricular and instructional decisions.</a:t>
            </a:r>
            <a:endParaRPr>
              <a:latin typeface="Trebuchet MS"/>
              <a:ea typeface="Trebuchet MS"/>
              <a:cs typeface="Trebuchet MS"/>
              <a:sym typeface="Trebuchet MS"/>
            </a:endParaRPr>
          </a:p>
        </p:txBody>
      </p:sp>
      <p:sp>
        <p:nvSpPr>
          <p:cNvPr id="175" name="Google Shape;175;g4b1af6ba5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b0bb678c7_0_2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4b0bb678c7_0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a:latin typeface="Trebuchet MS"/>
                <a:ea typeface="Trebuchet MS"/>
                <a:cs typeface="Trebuchet MS"/>
                <a:sym typeface="Trebuchet MS"/>
              </a:rPr>
              <a:t>[2 minutes]</a:t>
            </a:r>
            <a:endParaRPr>
              <a:latin typeface="Trebuchet MS"/>
              <a:ea typeface="Trebuchet MS"/>
              <a:cs typeface="Trebuchet MS"/>
              <a:sym typeface="Trebuchet MS"/>
            </a:endParaRPr>
          </a:p>
          <a:p>
            <a:pPr marL="0" marR="0" lvl="0" indent="0" algn="l" rtl="0">
              <a:spcBef>
                <a:spcPts val="0"/>
              </a:spcBef>
              <a:spcAft>
                <a:spcPts val="0"/>
              </a:spcAft>
              <a:buNone/>
            </a:pPr>
            <a:endParaRPr>
              <a:latin typeface="Trebuchet MS"/>
              <a:ea typeface="Trebuchet MS"/>
              <a:cs typeface="Trebuchet MS"/>
              <a:sym typeface="Trebuchet MS"/>
            </a:endParaRPr>
          </a:p>
          <a:p>
            <a:pPr marL="0" marR="0" lvl="0" indent="0" algn="l" rtl="0">
              <a:spcBef>
                <a:spcPts val="0"/>
              </a:spcBef>
              <a:spcAft>
                <a:spcPts val="0"/>
              </a:spcAft>
              <a:buNone/>
            </a:pPr>
            <a:r>
              <a:rPr lang="en">
                <a:latin typeface="Trebuchet MS"/>
                <a:ea typeface="Trebuchet MS"/>
                <a:cs typeface="Trebuchet MS"/>
                <a:sym typeface="Trebuchet MS"/>
              </a:rPr>
              <a:t>Review each of these bullet points with participants.  Explain that the process outlined in this slide are in the Modules to follow.</a:t>
            </a:r>
            <a:endParaRPr>
              <a:latin typeface="Trebuchet MS"/>
              <a:ea typeface="Trebuchet MS"/>
              <a:cs typeface="Trebuchet MS"/>
              <a:sym typeface="Trebuchet MS"/>
            </a:endParaRPr>
          </a:p>
        </p:txBody>
      </p:sp>
      <p:sp>
        <p:nvSpPr>
          <p:cNvPr id="185" name="Google Shape;185;g4b0bb678c7_0_2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b0bb678c7_0_3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Trebuchet MS"/>
                <a:ea typeface="Trebuchet MS"/>
                <a:cs typeface="Trebuchet MS"/>
                <a:sym typeface="Trebuchet MS"/>
              </a:rPr>
              <a:t>[2-3 minutes]</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
                <a:latin typeface="Trebuchet MS"/>
                <a:ea typeface="Trebuchet MS"/>
                <a:cs typeface="Trebuchet MS"/>
                <a:sym typeface="Trebuchet MS"/>
              </a:rPr>
              <a:t>Address any Parking Lot questions, comments, and/or concerns </a:t>
            </a:r>
            <a:endParaRPr>
              <a:latin typeface="Trebuchet MS"/>
              <a:ea typeface="Trebuchet MS"/>
              <a:cs typeface="Trebuchet MS"/>
              <a:sym typeface="Trebuchet MS"/>
            </a:endParaRPr>
          </a:p>
        </p:txBody>
      </p:sp>
      <p:sp>
        <p:nvSpPr>
          <p:cNvPr id="194" name="Google Shape;194;g4b0bb678c7_0_3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pic>
        <p:nvPicPr>
          <p:cNvPr id="57" name="Google Shape;57;p14"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58" name="Google Shape;58;p14"/>
          <p:cNvSpPr txBox="1">
            <a:spLocks noGrp="1"/>
          </p:cNvSpPr>
          <p:nvPr>
            <p:ph type="ctrTitle"/>
          </p:nvPr>
        </p:nvSpPr>
        <p:spPr>
          <a:xfrm>
            <a:off x="685800" y="3355923"/>
            <a:ext cx="7772400" cy="1527000"/>
          </a:xfrm>
          <a:prstGeom prst="rect">
            <a:avLst/>
          </a:prstGeom>
          <a:noFill/>
          <a:ln>
            <a:noFill/>
          </a:ln>
        </p:spPr>
        <p:txBody>
          <a:bodyPr spcFirstLastPara="1" wrap="square" lIns="0" tIns="0" rIns="0" bIns="0" anchor="t" anchorCtr="0"/>
          <a:lstStyle>
            <a:lvl1pPr marR="0" lvl="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4"/>
          <p:cNvSpPr txBox="1">
            <a:spLocks noGrp="1"/>
          </p:cNvSpPr>
          <p:nvPr>
            <p:ph type="subTitle" idx="1"/>
          </p:nvPr>
        </p:nvSpPr>
        <p:spPr>
          <a:xfrm>
            <a:off x="1143000" y="5093063"/>
            <a:ext cx="6858000" cy="443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pic>
        <p:nvPicPr>
          <p:cNvPr id="61" name="Google Shape;61;p14" title="Colorado Department of Education logo"/>
          <p:cNvPicPr preferRelativeResize="0"/>
          <p:nvPr/>
        </p:nvPicPr>
        <p:blipFill rotWithShape="1">
          <a:blip r:embed="rId3">
            <a:alphaModFix/>
          </a:blip>
          <a:srcRect/>
          <a:stretch/>
        </p:blipFill>
        <p:spPr>
          <a:xfrm>
            <a:off x="2326382" y="1746979"/>
            <a:ext cx="4491234" cy="8190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62"/>
        <p:cNvGrpSpPr/>
        <p:nvPr/>
      </p:nvGrpSpPr>
      <p:grpSpPr>
        <a:xfrm>
          <a:off x="0" y="0"/>
          <a:ext cx="0" cy="0"/>
          <a:chOff x="0" y="0"/>
          <a:chExt cx="0" cy="0"/>
        </a:xfrm>
      </p:grpSpPr>
      <p:pic>
        <p:nvPicPr>
          <p:cNvPr id="63" name="Google Shape;63;p15"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64" name="Google Shape;64;p15"/>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5" name="Google Shape;65;p15"/>
          <p:cNvSpPr txBox="1">
            <a:spLocks noGrp="1"/>
          </p:cNvSpPr>
          <p:nvPr>
            <p:ph type="body" idx="1"/>
          </p:nvPr>
        </p:nvSpPr>
        <p:spPr>
          <a:xfrm>
            <a:off x="628650" y="1463040"/>
            <a:ext cx="78867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pic>
        <p:nvPicPr>
          <p:cNvPr id="67" name="Google Shape;67;p15"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6"/>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71"/>
        <p:cNvGrpSpPr/>
        <p:nvPr/>
      </p:nvGrpSpPr>
      <p:grpSpPr>
        <a:xfrm>
          <a:off x="0" y="0"/>
          <a:ext cx="0" cy="0"/>
          <a:chOff x="0" y="0"/>
          <a:chExt cx="0" cy="0"/>
        </a:xfrm>
      </p:grpSpPr>
      <p:sp>
        <p:nvSpPr>
          <p:cNvPr id="72" name="Google Shape;72;p17"/>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p18"/>
          <p:cNvSpPr txBox="1">
            <a:spLocks noGrp="1"/>
          </p:cNvSpPr>
          <p:nvPr>
            <p:ph type="body" idx="1"/>
          </p:nvPr>
        </p:nvSpPr>
        <p:spPr>
          <a:xfrm>
            <a:off x="274320"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18"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76" name="Google Shape;76;p18"/>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7" name="Google Shape;77;p18"/>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78" name="Google Shape;78;p18"/>
          <p:cNvSpPr txBox="1">
            <a:spLocks noGrp="1"/>
          </p:cNvSpPr>
          <p:nvPr>
            <p:ph type="body" idx="2"/>
          </p:nvPr>
        </p:nvSpPr>
        <p:spPr>
          <a:xfrm>
            <a:off x="4736254"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9" name="Google Shape;79;p18"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80"/>
        <p:cNvGrpSpPr/>
        <p:nvPr/>
      </p:nvGrpSpPr>
      <p:grpSpPr>
        <a:xfrm>
          <a:off x="0" y="0"/>
          <a:ext cx="0" cy="0"/>
          <a:chOff x="0" y="0"/>
          <a:chExt cx="0" cy="0"/>
        </a:xfrm>
      </p:grpSpPr>
      <p:pic>
        <p:nvPicPr>
          <p:cNvPr id="81" name="Google Shape;81;p19"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2" name="Google Shape;82;p19"/>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3" name="Google Shape;83;p19" title="CDE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036964" y="6246435"/>
            <a:ext cx="975232" cy="529756"/>
          </a:xfrm>
          <a:prstGeom prst="rect">
            <a:avLst/>
          </a:prstGeom>
          <a:noFill/>
          <a:ln>
            <a:noFill/>
          </a:ln>
        </p:spPr>
      </p:pic>
      <p:sp>
        <p:nvSpPr>
          <p:cNvPr id="84" name="Google Shape;84;p19"/>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85"/>
        <p:cNvGrpSpPr/>
        <p:nvPr/>
      </p:nvGrpSpPr>
      <p:grpSpPr>
        <a:xfrm>
          <a:off x="0" y="0"/>
          <a:ext cx="0" cy="0"/>
          <a:chOff x="0" y="0"/>
          <a:chExt cx="0" cy="0"/>
        </a:xfrm>
      </p:grpSpPr>
      <p:pic>
        <p:nvPicPr>
          <p:cNvPr id="86" name="Google Shape;86;p20"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7" name="Google Shape;87;p20"/>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8" name="Google Shape;88;p20" title="CDE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036964" y="6246435"/>
            <a:ext cx="975232" cy="529756"/>
          </a:xfrm>
          <a:prstGeom prst="rect">
            <a:avLst/>
          </a:prstGeom>
          <a:noFill/>
          <a:ln>
            <a:noFill/>
          </a:ln>
        </p:spPr>
      </p:pic>
      <p:sp>
        <p:nvSpPr>
          <p:cNvPr id="89" name="Google Shape;89;p20"/>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90"/>
        <p:cNvGrpSpPr/>
        <p:nvPr/>
      </p:nvGrpSpPr>
      <p:grpSpPr>
        <a:xfrm>
          <a:off x="0" y="0"/>
          <a:ext cx="0" cy="0"/>
          <a:chOff x="0" y="0"/>
          <a:chExt cx="0" cy="0"/>
        </a:xfrm>
      </p:grpSpPr>
      <p:pic>
        <p:nvPicPr>
          <p:cNvPr id="91" name="Google Shape;91;p21"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2" name="Google Shape;92;p21"/>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93" name="Google Shape;93;p21" title="CDE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036964" y="6246435"/>
            <a:ext cx="975232" cy="529756"/>
          </a:xfrm>
          <a:prstGeom prst="rect">
            <a:avLst/>
          </a:prstGeom>
          <a:noFill/>
          <a:ln>
            <a:noFill/>
          </a:ln>
        </p:spPr>
      </p:pic>
      <p:sp>
        <p:nvSpPr>
          <p:cNvPr id="94" name="Google Shape;94;p21"/>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5"/>
        <p:cNvGrpSpPr/>
        <p:nvPr/>
      </p:nvGrpSpPr>
      <p:grpSpPr>
        <a:xfrm>
          <a:off x="0" y="0"/>
          <a:ext cx="0" cy="0"/>
          <a:chOff x="0" y="0"/>
          <a:chExt cx="0" cy="0"/>
        </a:xfrm>
      </p:grpSpPr>
      <p:pic>
        <p:nvPicPr>
          <p:cNvPr id="96" name="Google Shape;96;p22"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7" name="Google Shape;97;p22"/>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98" name="Google Shape;98;p22"/>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99" name="Google Shape;99;p22" title="CDE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036964" y="6246435"/>
            <a:ext cx="975232" cy="52975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10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3" name="Google Shape;103;p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0" name="Google Shape;110;p25"/>
          <p:cNvGrpSpPr/>
          <p:nvPr/>
        </p:nvGrpSpPr>
        <p:grpSpPr>
          <a:xfrm>
            <a:off x="-5" y="0"/>
            <a:ext cx="1433700" cy="1433700"/>
            <a:chOff x="87840" y="134578"/>
            <a:chExt cx="1433700" cy="1433700"/>
          </a:xfrm>
        </p:grpSpPr>
        <p:sp>
          <p:nvSpPr>
            <p:cNvPr id="111" name="Google Shape;111;p2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12" name="Google Shape;112;p2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13" name="Google Shape;113;p25"/>
          <p:cNvSpPr txBox="1">
            <a:spLocks noGrp="1"/>
          </p:cNvSpPr>
          <p:nvPr>
            <p:ph type="ctrTitle"/>
          </p:nvPr>
        </p:nvSpPr>
        <p:spPr>
          <a:xfrm>
            <a:off x="160200" y="2722675"/>
            <a:ext cx="8823600" cy="1879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 sz="3600">
                <a:solidFill>
                  <a:srgbClr val="000000"/>
                </a:solidFill>
                <a:latin typeface="Trebuchet MS"/>
                <a:ea typeface="Trebuchet MS"/>
                <a:cs typeface="Trebuchet MS"/>
                <a:sym typeface="Trebuchet MS"/>
              </a:rPr>
              <a:t>Module 7:</a:t>
            </a:r>
            <a:endParaRPr sz="3600">
              <a:solidFill>
                <a:srgbClr val="000000"/>
              </a:solidFill>
              <a:latin typeface="Trebuchet MS"/>
              <a:ea typeface="Trebuchet MS"/>
              <a:cs typeface="Trebuchet MS"/>
              <a:sym typeface="Trebuchet MS"/>
            </a:endParaRPr>
          </a:p>
          <a:p>
            <a:pPr marL="0" marR="0" lvl="0" indent="0" algn="ctr" rtl="0">
              <a:lnSpc>
                <a:spcPct val="90000"/>
              </a:lnSpc>
              <a:spcBef>
                <a:spcPts val="0"/>
              </a:spcBef>
              <a:spcAft>
                <a:spcPts val="0"/>
              </a:spcAft>
              <a:buNone/>
            </a:pPr>
            <a:r>
              <a:rPr lang="en" sz="3600">
                <a:solidFill>
                  <a:srgbClr val="000000"/>
                </a:solidFill>
                <a:latin typeface="Trebuchet MS"/>
                <a:ea typeface="Trebuchet MS"/>
                <a:cs typeface="Trebuchet MS"/>
                <a:sym typeface="Trebuchet MS"/>
              </a:rPr>
              <a:t>Analyzing the Standards for Curriculum/Unit/Lesson Planning</a:t>
            </a:r>
            <a:endParaRPr sz="3600">
              <a:solidFill>
                <a:srgbClr val="000000"/>
              </a:solidFill>
              <a:latin typeface="Trebuchet MS"/>
              <a:ea typeface="Trebuchet MS"/>
              <a:cs typeface="Trebuchet MS"/>
              <a:sym typeface="Trebuchet MS"/>
            </a:endParaRPr>
          </a:p>
          <a:p>
            <a:pPr marL="0" marR="0" lvl="0" indent="0" algn="l" rtl="0">
              <a:lnSpc>
                <a:spcPct val="90000"/>
              </a:lnSpc>
              <a:spcBef>
                <a:spcPts val="0"/>
              </a:spcBef>
              <a:spcAft>
                <a:spcPts val="0"/>
              </a:spcAft>
              <a:buNone/>
            </a:pPr>
            <a:r>
              <a:rPr lang="en" sz="2400">
                <a:solidFill>
                  <a:srgbClr val="000000"/>
                </a:solidFill>
                <a:latin typeface="Trebuchet MS"/>
                <a:ea typeface="Trebuchet MS"/>
                <a:cs typeface="Trebuchet MS"/>
                <a:sym typeface="Trebuchet MS"/>
              </a:rPr>
              <a:t> </a:t>
            </a:r>
            <a:endParaRPr sz="4000">
              <a:solidFill>
                <a:srgbClr val="000000"/>
              </a:solidFill>
              <a:latin typeface="Trebuchet MS"/>
              <a:ea typeface="Trebuchet MS"/>
              <a:cs typeface="Trebuchet MS"/>
              <a:sym typeface="Trebuchet MS"/>
            </a:endParaRPr>
          </a:p>
        </p:txBody>
      </p:sp>
      <p:pic>
        <p:nvPicPr>
          <p:cNvPr id="114" name="Google Shape;114;p2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756900" y="4601875"/>
            <a:ext cx="1766199" cy="18258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1433600" y="361750"/>
            <a:ext cx="69147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a:latin typeface="Trebuchet MS"/>
                <a:ea typeface="Trebuchet MS"/>
                <a:cs typeface="Trebuchet MS"/>
                <a:sym typeface="Trebuchet MS"/>
              </a:rPr>
              <a:t>Reflection</a:t>
            </a:r>
            <a:endParaRPr sz="3600" i="0" u="none" strike="noStrike" cap="none">
              <a:solidFill>
                <a:srgbClr val="000000"/>
              </a:solidFill>
              <a:latin typeface="Trebuchet MS"/>
              <a:ea typeface="Trebuchet MS"/>
              <a:cs typeface="Trebuchet MS"/>
              <a:sym typeface="Trebuchet MS"/>
            </a:endParaRPr>
          </a:p>
        </p:txBody>
      </p:sp>
      <p:sp>
        <p:nvSpPr>
          <p:cNvPr id="207" name="Google Shape;207;p34"/>
          <p:cNvSpPr txBox="1">
            <a:spLocks noGrp="1"/>
          </p:cNvSpPr>
          <p:nvPr>
            <p:ph type="body" idx="1"/>
          </p:nvPr>
        </p:nvSpPr>
        <p:spPr>
          <a:xfrm>
            <a:off x="476375" y="1371175"/>
            <a:ext cx="8372700" cy="178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000"/>
              </a:spcBef>
              <a:spcAft>
                <a:spcPts val="0"/>
              </a:spcAft>
              <a:buNone/>
            </a:pPr>
            <a:r>
              <a:rPr lang="en" sz="3000">
                <a:solidFill>
                  <a:srgbClr val="000000"/>
                </a:solidFill>
                <a:highlight>
                  <a:srgbClr val="FFFFFF"/>
                </a:highlight>
              </a:rPr>
              <a:t>Now that you have completed Module 7 . . .</a:t>
            </a:r>
            <a:endParaRPr sz="3000">
              <a:solidFill>
                <a:srgbClr val="000000"/>
              </a:solidFill>
              <a:highlight>
                <a:srgbClr val="FFFFFF"/>
              </a:highlight>
            </a:endParaRPr>
          </a:p>
          <a:p>
            <a:pPr marL="685800" marR="0" lvl="0" indent="-419100" algn="l" rtl="0">
              <a:lnSpc>
                <a:spcPct val="100000"/>
              </a:lnSpc>
              <a:spcBef>
                <a:spcPts val="1000"/>
              </a:spcBef>
              <a:spcAft>
                <a:spcPts val="0"/>
              </a:spcAft>
              <a:buClr>
                <a:srgbClr val="000000"/>
              </a:buClr>
              <a:buSzPts val="3000"/>
              <a:buAutoNum type="arabicPeriod"/>
            </a:pPr>
            <a:r>
              <a:rPr lang="en" sz="3000">
                <a:solidFill>
                  <a:srgbClr val="000000"/>
                </a:solidFill>
                <a:highlight>
                  <a:srgbClr val="FFFFFF"/>
                </a:highlight>
              </a:rPr>
              <a:t>What are your expectations for the next 4 modules? </a:t>
            </a:r>
            <a:endParaRPr sz="3000">
              <a:solidFill>
                <a:srgbClr val="000000"/>
              </a:solidFill>
              <a:highlight>
                <a:srgbClr val="FFFFFF"/>
              </a:highlight>
            </a:endParaRPr>
          </a:p>
          <a:p>
            <a:pPr marL="685800" marR="0" lvl="0" indent="-419100" algn="l" rtl="0">
              <a:lnSpc>
                <a:spcPct val="100000"/>
              </a:lnSpc>
              <a:spcBef>
                <a:spcPts val="0"/>
              </a:spcBef>
              <a:spcAft>
                <a:spcPts val="0"/>
              </a:spcAft>
              <a:buClr>
                <a:srgbClr val="000000"/>
              </a:buClr>
              <a:buSzPts val="3000"/>
              <a:buAutoNum type="arabicPeriod"/>
            </a:pPr>
            <a:r>
              <a:rPr lang="en" sz="3000">
                <a:solidFill>
                  <a:srgbClr val="000000"/>
                </a:solidFill>
                <a:highlight>
                  <a:srgbClr val="FFFFFF"/>
                </a:highlight>
              </a:rPr>
              <a:t>What questions might you have regarding the next steps in the standards implementation process?</a:t>
            </a:r>
            <a:endParaRPr sz="3000">
              <a:solidFill>
                <a:srgbClr val="000000"/>
              </a:solidFill>
              <a:highlight>
                <a:srgbClr val="FFFFFF"/>
              </a:highlight>
            </a:endParaRPr>
          </a:p>
          <a:p>
            <a:pPr marL="0" marR="0" lvl="0" indent="0" algn="l" rtl="0">
              <a:lnSpc>
                <a:spcPct val="100000"/>
              </a:lnSpc>
              <a:spcBef>
                <a:spcPts val="1000"/>
              </a:spcBef>
              <a:spcAft>
                <a:spcPts val="0"/>
              </a:spcAft>
              <a:buNone/>
            </a:pPr>
            <a:endParaRPr sz="3000">
              <a:solidFill>
                <a:srgbClr val="000000"/>
              </a:solidFill>
              <a:highlight>
                <a:srgbClr val="FFFF00"/>
              </a:highlight>
            </a:endParaRPr>
          </a:p>
          <a:p>
            <a:pPr marL="0" marR="0" lvl="0" indent="0" algn="l" rtl="0">
              <a:lnSpc>
                <a:spcPct val="100000"/>
              </a:lnSpc>
              <a:spcBef>
                <a:spcPts val="1000"/>
              </a:spcBef>
              <a:spcAft>
                <a:spcPts val="0"/>
              </a:spcAft>
              <a:buNone/>
            </a:pPr>
            <a:endParaRPr sz="3000">
              <a:solidFill>
                <a:srgbClr val="000000"/>
              </a:solidFill>
            </a:endParaRPr>
          </a:p>
          <a:p>
            <a:pPr marL="0" marR="0" lvl="0" indent="0" algn="l" rtl="0">
              <a:lnSpc>
                <a:spcPct val="100000"/>
              </a:lnSpc>
              <a:spcBef>
                <a:spcPts val="1000"/>
              </a:spcBef>
              <a:spcAft>
                <a:spcPts val="0"/>
              </a:spcAft>
              <a:buNone/>
            </a:pPr>
            <a:r>
              <a:rPr lang="en" sz="3000"/>
              <a:t>                                                </a:t>
            </a:r>
            <a:endParaRPr sz="3000" b="0" i="0" u="none" strike="noStrike" cap="none">
              <a:solidFill>
                <a:schemeClr val="dk1"/>
              </a:solidFill>
              <a:latin typeface="Calibri"/>
              <a:ea typeface="Calibri"/>
              <a:cs typeface="Calibri"/>
              <a:sym typeface="Calibri"/>
            </a:endParaRPr>
          </a:p>
        </p:txBody>
      </p:sp>
      <p:grpSp>
        <p:nvGrpSpPr>
          <p:cNvPr id="208" name="Google Shape;208;p34"/>
          <p:cNvGrpSpPr/>
          <p:nvPr/>
        </p:nvGrpSpPr>
        <p:grpSpPr>
          <a:xfrm>
            <a:off x="-5" y="0"/>
            <a:ext cx="1433700" cy="1433700"/>
            <a:chOff x="87840" y="134578"/>
            <a:chExt cx="1433700" cy="1433700"/>
          </a:xfrm>
        </p:grpSpPr>
        <p:sp>
          <p:nvSpPr>
            <p:cNvPr id="209" name="Google Shape;209;p3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10" name="Google Shape;210;p3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1433700" y="361800"/>
            <a:ext cx="69939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a:latin typeface="Trebuchet MS"/>
                <a:ea typeface="Trebuchet MS"/>
                <a:cs typeface="Trebuchet MS"/>
                <a:sym typeface="Trebuchet MS"/>
              </a:rPr>
              <a:t>Warm-up</a:t>
            </a:r>
            <a:endParaRPr sz="3600" i="0" u="none" strike="noStrike" cap="none">
              <a:solidFill>
                <a:srgbClr val="000000"/>
              </a:solidFill>
              <a:latin typeface="Trebuchet MS"/>
              <a:ea typeface="Trebuchet MS"/>
              <a:cs typeface="Trebuchet MS"/>
              <a:sym typeface="Trebuchet MS"/>
            </a:endParaRPr>
          </a:p>
        </p:txBody>
      </p:sp>
      <p:grpSp>
        <p:nvGrpSpPr>
          <p:cNvPr id="121" name="Google Shape;121;p26"/>
          <p:cNvGrpSpPr/>
          <p:nvPr/>
        </p:nvGrpSpPr>
        <p:grpSpPr>
          <a:xfrm>
            <a:off x="0" y="0"/>
            <a:ext cx="1433700" cy="1433700"/>
            <a:chOff x="87840" y="134578"/>
            <a:chExt cx="1433700" cy="1433700"/>
          </a:xfrm>
        </p:grpSpPr>
        <p:sp>
          <p:nvSpPr>
            <p:cNvPr id="122" name="Google Shape;122;p26"/>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23" name="Google Shape;123;p26"/>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24" name="Google Shape;124;p26"/>
          <p:cNvSpPr txBox="1">
            <a:spLocks noGrp="1"/>
          </p:cNvSpPr>
          <p:nvPr>
            <p:ph type="body" idx="1"/>
          </p:nvPr>
        </p:nvSpPr>
        <p:spPr>
          <a:xfrm>
            <a:off x="426150" y="1444490"/>
            <a:ext cx="8291700" cy="3359100"/>
          </a:xfrm>
          <a:prstGeom prst="rect">
            <a:avLst/>
          </a:prstGeom>
          <a:noFill/>
          <a:ln>
            <a:noFill/>
          </a:ln>
        </p:spPr>
        <p:txBody>
          <a:bodyPr spcFirstLastPara="1" wrap="square" lIns="0" tIns="0" rIns="0" bIns="0" anchor="t" anchorCtr="0">
            <a:noAutofit/>
          </a:bodyPr>
          <a:lstStyle/>
          <a:p>
            <a:pPr marL="457200" marR="0" lvl="0" indent="-393700" algn="l" rtl="0">
              <a:lnSpc>
                <a:spcPct val="100000"/>
              </a:lnSpc>
              <a:spcBef>
                <a:spcPts val="1000"/>
              </a:spcBef>
              <a:spcAft>
                <a:spcPts val="0"/>
              </a:spcAft>
              <a:buClr>
                <a:srgbClr val="000000"/>
              </a:buClr>
              <a:buSzPts val="2600"/>
              <a:buAutoNum type="arabicPeriod"/>
            </a:pPr>
            <a:r>
              <a:rPr lang="en" sz="2600">
                <a:solidFill>
                  <a:srgbClr val="000000"/>
                </a:solidFill>
                <a:highlight>
                  <a:srgbClr val="FFFFFF"/>
                </a:highlight>
              </a:rPr>
              <a:t>What does “analyze” mean?</a:t>
            </a:r>
            <a:endParaRPr sz="2600">
              <a:solidFill>
                <a:srgbClr val="000000"/>
              </a:solidFill>
              <a:highlight>
                <a:srgbClr val="FFFFFF"/>
              </a:highlight>
            </a:endParaRPr>
          </a:p>
          <a:p>
            <a:pPr marL="457200" marR="0" lvl="0" indent="-393700" algn="l" rtl="0">
              <a:lnSpc>
                <a:spcPct val="100000"/>
              </a:lnSpc>
              <a:spcBef>
                <a:spcPts val="0"/>
              </a:spcBef>
              <a:spcAft>
                <a:spcPts val="0"/>
              </a:spcAft>
              <a:buClr>
                <a:srgbClr val="000000"/>
              </a:buClr>
              <a:buSzPts val="2600"/>
              <a:buAutoNum type="arabicPeriod"/>
            </a:pPr>
            <a:r>
              <a:rPr lang="en" sz="2600">
                <a:solidFill>
                  <a:srgbClr val="000000"/>
                </a:solidFill>
                <a:highlight>
                  <a:srgbClr val="FFFFFF"/>
                </a:highlight>
              </a:rPr>
              <a:t>Brainstorm 5 synonyms for analyze.</a:t>
            </a:r>
            <a:endParaRPr sz="2600">
              <a:solidFill>
                <a:srgbClr val="000000"/>
              </a:solidFill>
              <a:highlight>
                <a:srgbClr val="FFFFFF"/>
              </a:highlight>
            </a:endParaRPr>
          </a:p>
          <a:p>
            <a:pPr marL="457200" marR="0" lvl="0" indent="-393700" algn="l" rtl="0">
              <a:lnSpc>
                <a:spcPct val="100000"/>
              </a:lnSpc>
              <a:spcBef>
                <a:spcPts val="0"/>
              </a:spcBef>
              <a:spcAft>
                <a:spcPts val="0"/>
              </a:spcAft>
              <a:buClr>
                <a:srgbClr val="000000"/>
              </a:buClr>
              <a:buSzPts val="2600"/>
              <a:buAutoNum type="arabicPeriod"/>
            </a:pPr>
            <a:r>
              <a:rPr lang="en" sz="2600">
                <a:solidFill>
                  <a:srgbClr val="000000"/>
                </a:solidFill>
                <a:highlight>
                  <a:srgbClr val="FFFFFF"/>
                </a:highlight>
              </a:rPr>
              <a:t>Why should standards be analyzed?</a:t>
            </a:r>
            <a:endParaRPr sz="2600">
              <a:solidFill>
                <a:srgbClr val="000000"/>
              </a:solidFill>
              <a:highlight>
                <a:srgbClr val="FFFFFF"/>
              </a:highlight>
            </a:endParaRPr>
          </a:p>
          <a:p>
            <a:pPr marL="457200" marR="0" lvl="0" indent="-393700" algn="l" rtl="0">
              <a:lnSpc>
                <a:spcPct val="100000"/>
              </a:lnSpc>
              <a:spcBef>
                <a:spcPts val="0"/>
              </a:spcBef>
              <a:spcAft>
                <a:spcPts val="0"/>
              </a:spcAft>
              <a:buClr>
                <a:srgbClr val="000000"/>
              </a:buClr>
              <a:buSzPts val="2600"/>
              <a:buAutoNum type="arabicPeriod"/>
            </a:pPr>
            <a:r>
              <a:rPr lang="en" sz="2600">
                <a:solidFill>
                  <a:srgbClr val="000000"/>
                </a:solidFill>
                <a:highlight>
                  <a:srgbClr val="FFFFFF"/>
                </a:highlight>
              </a:rPr>
              <a:t>How well does your current current scope and sequence, curriculum, materials or your teaching practice align to the revised standards?</a:t>
            </a:r>
            <a:endParaRPr sz="2600">
              <a:solidFill>
                <a:srgbClr val="000000"/>
              </a:solidFill>
              <a:highlight>
                <a:srgbClr val="FFFFFF"/>
              </a:highlight>
            </a:endParaRPr>
          </a:p>
          <a:p>
            <a:pPr marL="457200" marR="0" lvl="0" indent="-393700" algn="l" rtl="0">
              <a:lnSpc>
                <a:spcPct val="100000"/>
              </a:lnSpc>
              <a:spcBef>
                <a:spcPts val="0"/>
              </a:spcBef>
              <a:spcAft>
                <a:spcPts val="0"/>
              </a:spcAft>
              <a:buClr>
                <a:srgbClr val="000000"/>
              </a:buClr>
              <a:buSzPts val="2600"/>
              <a:buAutoNum type="arabicPeriod"/>
            </a:pPr>
            <a:r>
              <a:rPr lang="en" sz="2600">
                <a:solidFill>
                  <a:srgbClr val="000000"/>
                </a:solidFill>
                <a:highlight>
                  <a:srgbClr val="FFFFFF"/>
                </a:highlight>
              </a:rPr>
              <a:t>What might need to be done to address any gaps in the curriculum?</a:t>
            </a:r>
            <a:endParaRPr sz="2600">
              <a:solidFill>
                <a:srgbClr val="000000"/>
              </a:solidFill>
              <a:highlight>
                <a:srgbClr val="FFFFFF"/>
              </a:highlight>
            </a:endParaRPr>
          </a:p>
          <a:p>
            <a:pPr marL="457200" marR="0" lvl="0" indent="0" algn="l" rtl="0">
              <a:lnSpc>
                <a:spcPct val="100000"/>
              </a:lnSpc>
              <a:spcBef>
                <a:spcPts val="1000"/>
              </a:spcBef>
              <a:spcAft>
                <a:spcPts val="0"/>
              </a:spcAft>
              <a:buClr>
                <a:schemeClr val="dk1"/>
              </a:buClr>
              <a:buSzPts val="1100"/>
              <a:buFont typeface="Arial"/>
              <a:buNone/>
            </a:pPr>
            <a:endParaRPr sz="1800">
              <a:solidFill>
                <a:schemeClr val="dk1"/>
              </a:solidFill>
              <a:highlight>
                <a:srgbClr val="FFFFFF"/>
              </a:highlight>
            </a:endParaRPr>
          </a:p>
          <a:p>
            <a:pPr marL="0" marR="0" lvl="0" indent="0" algn="l" rtl="0">
              <a:lnSpc>
                <a:spcPct val="100000"/>
              </a:lnSpc>
              <a:spcBef>
                <a:spcPts val="1000"/>
              </a:spcBef>
              <a:spcAft>
                <a:spcPts val="0"/>
              </a:spcAft>
              <a:buClr>
                <a:srgbClr val="5C6670"/>
              </a:buClr>
              <a:buSzPts val="2400"/>
              <a:buFont typeface="Arial"/>
              <a:buNone/>
            </a:pPr>
            <a:endParaRPr/>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a:solidFill>
                <a:srgbClr val="595959"/>
              </a:solidFill>
              <a:latin typeface="Arial"/>
              <a:ea typeface="Arial"/>
              <a:cs typeface="Arial"/>
              <a:sym typeface="Arial"/>
            </a:endParaRPr>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a:solidFill>
                <a:srgbClr val="5C6670"/>
              </a:solidFill>
              <a:latin typeface="Trebuchet MS"/>
              <a:ea typeface="Trebuchet MS"/>
              <a:cs typeface="Trebuchet MS"/>
              <a:sym typeface="Trebuchet MS"/>
            </a:endParaRPr>
          </a:p>
        </p:txBody>
      </p:sp>
      <p:pic>
        <p:nvPicPr>
          <p:cNvPr id="125" name="Google Shape;125;p26"/>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5477450" y="4651065"/>
            <a:ext cx="2624415" cy="17496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1433700" y="361800"/>
            <a:ext cx="69024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a:latin typeface="Trebuchet MS"/>
                <a:ea typeface="Trebuchet MS"/>
                <a:cs typeface="Trebuchet MS"/>
                <a:sym typeface="Trebuchet MS"/>
              </a:rPr>
              <a:t>Goals and Objectives</a:t>
            </a:r>
            <a:endParaRPr sz="3600" i="0" u="none" strike="noStrike" cap="none">
              <a:solidFill>
                <a:srgbClr val="000000"/>
              </a:solidFill>
              <a:latin typeface="Trebuchet MS"/>
              <a:ea typeface="Trebuchet MS"/>
              <a:cs typeface="Trebuchet MS"/>
              <a:sym typeface="Trebuchet MS"/>
            </a:endParaRPr>
          </a:p>
        </p:txBody>
      </p:sp>
      <p:sp>
        <p:nvSpPr>
          <p:cNvPr id="132" name="Google Shape;132;p27"/>
          <p:cNvSpPr txBox="1">
            <a:spLocks noGrp="1"/>
          </p:cNvSpPr>
          <p:nvPr>
            <p:ph type="body" idx="1"/>
          </p:nvPr>
        </p:nvSpPr>
        <p:spPr>
          <a:xfrm>
            <a:off x="2783700" y="1541100"/>
            <a:ext cx="6269100" cy="488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a:solidFill>
                  <a:srgbClr val="000000"/>
                </a:solidFill>
              </a:rPr>
              <a:t>Educators will be able to, both in writing and through discussion:</a:t>
            </a:r>
            <a:endParaRPr>
              <a:solidFill>
                <a:srgbClr val="000000"/>
              </a:solidFill>
            </a:endParaRPr>
          </a:p>
          <a:p>
            <a:pPr marL="914400" lvl="0" indent="-381000" algn="l" rtl="0">
              <a:spcBef>
                <a:spcPts val="0"/>
              </a:spcBef>
              <a:spcAft>
                <a:spcPts val="0"/>
              </a:spcAft>
              <a:buClr>
                <a:srgbClr val="000000"/>
              </a:buClr>
              <a:buSzPts val="2400"/>
              <a:buAutoNum type="arabicPeriod"/>
            </a:pPr>
            <a:r>
              <a:rPr lang="en">
                <a:solidFill>
                  <a:srgbClr val="000000"/>
                </a:solidFill>
              </a:rPr>
              <a:t>Discuss “next steps” for the standards implementation process</a:t>
            </a:r>
            <a:endParaRPr>
              <a:solidFill>
                <a:srgbClr val="000000"/>
              </a:solidFill>
            </a:endParaRPr>
          </a:p>
          <a:p>
            <a:pPr marL="914400" lvl="0" indent="-381000" algn="l" rtl="0">
              <a:spcBef>
                <a:spcPts val="0"/>
              </a:spcBef>
              <a:spcAft>
                <a:spcPts val="0"/>
              </a:spcAft>
              <a:buClr>
                <a:srgbClr val="000000"/>
              </a:buClr>
              <a:buSzPts val="2400"/>
              <a:buAutoNum type="arabicPeriod"/>
            </a:pPr>
            <a:r>
              <a:rPr lang="en">
                <a:solidFill>
                  <a:srgbClr val="000000"/>
                </a:solidFill>
              </a:rPr>
              <a:t>Explain misconceptions regarding standards and “coverage” of the standards</a:t>
            </a: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914400" marR="0" lvl="0" indent="0" algn="l" rtl="0">
              <a:lnSpc>
                <a:spcPct val="100000"/>
              </a:lnSpc>
              <a:spcBef>
                <a:spcPts val="0"/>
              </a:spcBef>
              <a:spcAft>
                <a:spcPts val="0"/>
              </a:spcAft>
              <a:buNone/>
            </a:pPr>
            <a:endParaRPr>
              <a:solidFill>
                <a:srgbClr val="FF0000"/>
              </a:solidFill>
            </a:endParaRPr>
          </a:p>
        </p:txBody>
      </p:sp>
      <p:grpSp>
        <p:nvGrpSpPr>
          <p:cNvPr id="133" name="Google Shape;133;p27"/>
          <p:cNvGrpSpPr/>
          <p:nvPr/>
        </p:nvGrpSpPr>
        <p:grpSpPr>
          <a:xfrm>
            <a:off x="0" y="0"/>
            <a:ext cx="1433700" cy="1433700"/>
            <a:chOff x="87840" y="134578"/>
            <a:chExt cx="1433700" cy="1433700"/>
          </a:xfrm>
        </p:grpSpPr>
        <p:sp>
          <p:nvSpPr>
            <p:cNvPr id="134" name="Google Shape;134;p27"/>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35" name="Google Shape;135;p27"/>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36" name="Google Shape;136;p27"/>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59200" y="1712575"/>
            <a:ext cx="2662077" cy="31477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1433700" y="361800"/>
            <a:ext cx="69024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a:latin typeface="Trebuchet MS"/>
                <a:ea typeface="Trebuchet MS"/>
                <a:cs typeface="Trebuchet MS"/>
                <a:sym typeface="Trebuchet MS"/>
              </a:rPr>
              <a:t>Overview of Phase II Modules</a:t>
            </a:r>
            <a:endParaRPr sz="3600" i="0" u="none" strike="noStrike" cap="none">
              <a:solidFill>
                <a:srgbClr val="000000"/>
              </a:solidFill>
              <a:latin typeface="Trebuchet MS"/>
              <a:ea typeface="Trebuchet MS"/>
              <a:cs typeface="Trebuchet MS"/>
              <a:sym typeface="Trebuchet MS"/>
            </a:endParaRPr>
          </a:p>
        </p:txBody>
      </p:sp>
      <p:grpSp>
        <p:nvGrpSpPr>
          <p:cNvPr id="143" name="Google Shape;143;p28"/>
          <p:cNvGrpSpPr/>
          <p:nvPr/>
        </p:nvGrpSpPr>
        <p:grpSpPr>
          <a:xfrm>
            <a:off x="0" y="0"/>
            <a:ext cx="1433700" cy="1433700"/>
            <a:chOff x="87840" y="134578"/>
            <a:chExt cx="1433700" cy="1433700"/>
          </a:xfrm>
        </p:grpSpPr>
        <p:sp>
          <p:nvSpPr>
            <p:cNvPr id="144" name="Google Shape;144;p28"/>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45" name="Google Shape;145;p28"/>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46" name="Google Shape;146;p28"/>
          <p:cNvSpPr txBox="1">
            <a:spLocks noGrp="1"/>
          </p:cNvSpPr>
          <p:nvPr>
            <p:ph type="body" idx="1"/>
          </p:nvPr>
        </p:nvSpPr>
        <p:spPr>
          <a:xfrm>
            <a:off x="575175" y="1477700"/>
            <a:ext cx="8237700" cy="4884900"/>
          </a:xfrm>
          <a:prstGeom prst="rect">
            <a:avLst/>
          </a:prstGeom>
          <a:noFill/>
          <a:ln>
            <a:noFill/>
          </a:ln>
        </p:spPr>
        <p:txBody>
          <a:bodyPr spcFirstLastPara="1" wrap="square" lIns="0" tIns="0" rIns="0" bIns="0" anchor="t" anchorCtr="0">
            <a:noAutofit/>
          </a:bodyPr>
          <a:lstStyle/>
          <a:p>
            <a:pPr marL="914400" lvl="0" indent="-381000" algn="l" rtl="0">
              <a:lnSpc>
                <a:spcPct val="100000"/>
              </a:lnSpc>
              <a:spcBef>
                <a:spcPts val="1000"/>
              </a:spcBef>
              <a:spcAft>
                <a:spcPts val="0"/>
              </a:spcAft>
              <a:buClr>
                <a:srgbClr val="000000"/>
              </a:buClr>
              <a:buSzPts val="2400"/>
              <a:buAutoNum type="arabicPeriod"/>
            </a:pPr>
            <a:r>
              <a:rPr lang="en" b="1">
                <a:solidFill>
                  <a:srgbClr val="000000"/>
                </a:solidFill>
              </a:rPr>
              <a:t>Module 8:</a:t>
            </a:r>
            <a:r>
              <a:rPr lang="en">
                <a:solidFill>
                  <a:srgbClr val="000000"/>
                </a:solidFill>
              </a:rPr>
              <a:t> Mapping the Standards</a:t>
            </a:r>
            <a:endParaRPr>
              <a:solidFill>
                <a:srgbClr val="000000"/>
              </a:solidFill>
            </a:endParaRPr>
          </a:p>
          <a:p>
            <a:pPr marL="914400" lvl="0" indent="-381000" algn="l" rtl="0">
              <a:lnSpc>
                <a:spcPct val="100000"/>
              </a:lnSpc>
              <a:spcBef>
                <a:spcPts val="1000"/>
              </a:spcBef>
              <a:spcAft>
                <a:spcPts val="0"/>
              </a:spcAft>
              <a:buClr>
                <a:srgbClr val="000000"/>
              </a:buClr>
              <a:buSzPts val="2400"/>
              <a:buAutoNum type="arabicPeriod"/>
            </a:pPr>
            <a:r>
              <a:rPr lang="en" b="1">
                <a:solidFill>
                  <a:srgbClr val="000000"/>
                </a:solidFill>
              </a:rPr>
              <a:t>Module 9:</a:t>
            </a:r>
            <a:r>
              <a:rPr lang="en">
                <a:solidFill>
                  <a:srgbClr val="000000"/>
                </a:solidFill>
              </a:rPr>
              <a:t> Analyzing the Standards</a:t>
            </a:r>
            <a:endParaRPr>
              <a:solidFill>
                <a:srgbClr val="000000"/>
              </a:solidFill>
            </a:endParaRPr>
          </a:p>
          <a:p>
            <a:pPr marL="914400" lvl="0" indent="-381000" algn="l" rtl="0">
              <a:lnSpc>
                <a:spcPct val="100000"/>
              </a:lnSpc>
              <a:spcBef>
                <a:spcPts val="1000"/>
              </a:spcBef>
              <a:spcAft>
                <a:spcPts val="0"/>
              </a:spcAft>
              <a:buClr>
                <a:srgbClr val="000000"/>
              </a:buClr>
              <a:buSzPts val="2400"/>
              <a:buAutoNum type="arabicPeriod"/>
            </a:pPr>
            <a:r>
              <a:rPr lang="en" b="1">
                <a:solidFill>
                  <a:srgbClr val="000000"/>
                </a:solidFill>
              </a:rPr>
              <a:t>Module 10:</a:t>
            </a:r>
            <a:r>
              <a:rPr lang="en">
                <a:solidFill>
                  <a:srgbClr val="000000"/>
                </a:solidFill>
              </a:rPr>
              <a:t> Identifying Gaps and Redundancies in Scope &amp; Sequence, Curriculum, and Teaching Practices</a:t>
            </a:r>
            <a:endParaRPr>
              <a:solidFill>
                <a:srgbClr val="000000"/>
              </a:solidFill>
            </a:endParaRPr>
          </a:p>
          <a:p>
            <a:pPr marL="914400" lvl="0" indent="-381000" algn="l" rtl="0">
              <a:lnSpc>
                <a:spcPct val="100000"/>
              </a:lnSpc>
              <a:spcBef>
                <a:spcPts val="1000"/>
              </a:spcBef>
              <a:spcAft>
                <a:spcPts val="0"/>
              </a:spcAft>
              <a:buClr>
                <a:srgbClr val="000000"/>
              </a:buClr>
              <a:buSzPts val="2400"/>
              <a:buAutoNum type="arabicPeriod"/>
            </a:pPr>
            <a:r>
              <a:rPr lang="en" b="1">
                <a:solidFill>
                  <a:srgbClr val="000000"/>
                </a:solidFill>
              </a:rPr>
              <a:t>Module 11:</a:t>
            </a:r>
            <a:r>
              <a:rPr lang="en">
                <a:solidFill>
                  <a:srgbClr val="000000"/>
                </a:solidFill>
              </a:rPr>
              <a:t> Creating a Plan to Address the Gaps</a:t>
            </a:r>
            <a:endParaRPr>
              <a:solidFill>
                <a:srgbClr val="000000"/>
              </a:solidFill>
            </a:endParaRPr>
          </a:p>
          <a:p>
            <a:pPr marL="0" marR="0" lvl="0" indent="0" algn="l" rtl="0">
              <a:lnSpc>
                <a:spcPct val="100000"/>
              </a:lnSpc>
              <a:spcBef>
                <a:spcPts val="1000"/>
              </a:spcBef>
              <a:spcAft>
                <a:spcPts val="0"/>
              </a:spcAft>
              <a:buNone/>
            </a:pPr>
            <a:endParaRPr>
              <a:solidFill>
                <a:srgbClr val="000000"/>
              </a:solidFill>
            </a:endParaRPr>
          </a:p>
          <a:p>
            <a:pPr marL="914400" marR="0" lvl="0" indent="0" algn="l" rtl="0">
              <a:lnSpc>
                <a:spcPct val="100000"/>
              </a:lnSpc>
              <a:spcBef>
                <a:spcPts val="0"/>
              </a:spcBef>
              <a:spcAft>
                <a:spcPts val="0"/>
              </a:spcAft>
              <a:buNone/>
            </a:pPr>
            <a:endParaRPr>
              <a:solidFill>
                <a:srgbClr val="FF0000"/>
              </a:solidFill>
            </a:endParaRPr>
          </a:p>
        </p:txBody>
      </p:sp>
      <p:pic>
        <p:nvPicPr>
          <p:cNvPr id="147" name="Google Shape;147;p28"/>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899363" y="4185451"/>
            <a:ext cx="3345276" cy="2235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1433700" y="361800"/>
            <a:ext cx="69024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a:latin typeface="Trebuchet MS"/>
                <a:ea typeface="Trebuchet MS"/>
                <a:cs typeface="Trebuchet MS"/>
                <a:sym typeface="Trebuchet MS"/>
              </a:rPr>
              <a:t>The Work of Modules 8 - 11</a:t>
            </a:r>
            <a:endParaRPr sz="3600" i="0" u="none" strike="noStrike" cap="none">
              <a:solidFill>
                <a:srgbClr val="000000"/>
              </a:solidFill>
              <a:latin typeface="Trebuchet MS"/>
              <a:ea typeface="Trebuchet MS"/>
              <a:cs typeface="Trebuchet MS"/>
              <a:sym typeface="Trebuchet MS"/>
            </a:endParaRPr>
          </a:p>
        </p:txBody>
      </p:sp>
      <p:grpSp>
        <p:nvGrpSpPr>
          <p:cNvPr id="154" name="Google Shape;154;p29"/>
          <p:cNvGrpSpPr/>
          <p:nvPr/>
        </p:nvGrpSpPr>
        <p:grpSpPr>
          <a:xfrm>
            <a:off x="0" y="0"/>
            <a:ext cx="1433700" cy="1433700"/>
            <a:chOff x="87840" y="134578"/>
            <a:chExt cx="1433700" cy="1433700"/>
          </a:xfrm>
        </p:grpSpPr>
        <p:sp>
          <p:nvSpPr>
            <p:cNvPr id="155" name="Google Shape;155;p2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56" name="Google Shape;156;p2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57" name="Google Shape;157;p29"/>
          <p:cNvSpPr txBox="1">
            <a:spLocks noGrp="1"/>
          </p:cNvSpPr>
          <p:nvPr>
            <p:ph type="body" idx="1"/>
          </p:nvPr>
        </p:nvSpPr>
        <p:spPr>
          <a:xfrm>
            <a:off x="575175" y="1477700"/>
            <a:ext cx="8237700" cy="48849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Clr>
                <a:srgbClr val="000000"/>
              </a:buClr>
              <a:buSzPts val="2400"/>
              <a:buChar char="●"/>
            </a:pPr>
            <a:r>
              <a:rPr lang="en">
                <a:solidFill>
                  <a:srgbClr val="000000"/>
                </a:solidFill>
              </a:rPr>
              <a:t>The processes and subsequent work outlined in Modules 8 - 11 are the “bulk” of the standards implementation work.  </a:t>
            </a:r>
            <a:endParaRPr>
              <a:solidFill>
                <a:srgbClr val="000000"/>
              </a:solidFill>
            </a:endParaRPr>
          </a:p>
          <a:p>
            <a:pPr marL="457200" lvl="0" indent="-381000" algn="l" rtl="0">
              <a:lnSpc>
                <a:spcPct val="100000"/>
              </a:lnSpc>
              <a:spcBef>
                <a:spcPts val="0"/>
              </a:spcBef>
              <a:spcAft>
                <a:spcPts val="0"/>
              </a:spcAft>
              <a:buClr>
                <a:srgbClr val="000000"/>
              </a:buClr>
              <a:buSzPts val="2400"/>
              <a:buChar char="●"/>
            </a:pPr>
            <a:r>
              <a:rPr lang="en">
                <a:solidFill>
                  <a:srgbClr val="000000"/>
                </a:solidFill>
              </a:rPr>
              <a:t>While time has been recommended for each </a:t>
            </a:r>
            <a:r>
              <a:rPr lang="en" u="sng">
                <a:solidFill>
                  <a:srgbClr val="000000"/>
                </a:solidFill>
              </a:rPr>
              <a:t>Module</a:t>
            </a:r>
            <a:r>
              <a:rPr lang="en">
                <a:solidFill>
                  <a:srgbClr val="000000"/>
                </a:solidFill>
              </a:rPr>
              <a:t>, the work of analyzing the standards, identifying the gaps and redundancies, and generating an implementation plan could take a few months.</a:t>
            </a:r>
            <a:endParaRPr>
              <a:solidFill>
                <a:srgbClr val="000000"/>
              </a:solidFill>
            </a:endParaRPr>
          </a:p>
          <a:p>
            <a:pPr marL="457200" lvl="0" indent="-381000" algn="l" rtl="0">
              <a:lnSpc>
                <a:spcPct val="100000"/>
              </a:lnSpc>
              <a:spcBef>
                <a:spcPts val="0"/>
              </a:spcBef>
              <a:spcAft>
                <a:spcPts val="0"/>
              </a:spcAft>
              <a:buClr>
                <a:srgbClr val="000000"/>
              </a:buClr>
              <a:buSzPts val="2400"/>
              <a:buChar char="●"/>
            </a:pPr>
            <a:r>
              <a:rPr lang="en">
                <a:solidFill>
                  <a:srgbClr val="000000"/>
                </a:solidFill>
              </a:rPr>
              <a:t>But, remember, there is time for this work as full implementation of the standards does not begin until the fall of 2020.</a:t>
            </a:r>
            <a:endParaRPr>
              <a:solidFill>
                <a:srgbClr val="000000"/>
              </a:solidFill>
            </a:endParaRPr>
          </a:p>
          <a:p>
            <a:pPr marL="0" marR="0" lvl="0" indent="0" algn="l" rtl="0">
              <a:lnSpc>
                <a:spcPct val="100000"/>
              </a:lnSpc>
              <a:spcBef>
                <a:spcPts val="1000"/>
              </a:spcBef>
              <a:spcAft>
                <a:spcPts val="0"/>
              </a:spcAft>
              <a:buNone/>
            </a:pPr>
            <a:endParaRPr>
              <a:solidFill>
                <a:srgbClr val="000000"/>
              </a:solidFill>
            </a:endParaRPr>
          </a:p>
          <a:p>
            <a:pPr marL="914400" marR="0" lvl="0" indent="0" algn="l" rtl="0">
              <a:lnSpc>
                <a:spcPct val="100000"/>
              </a:lnSpc>
              <a:spcBef>
                <a:spcPts val="0"/>
              </a:spcBef>
              <a:spcAft>
                <a:spcPts val="0"/>
              </a:spcAft>
              <a:buNone/>
            </a:pPr>
            <a:endParaRPr>
              <a:solidFill>
                <a:srgbClr val="FF0000"/>
              </a:solidFill>
            </a:endParaRPr>
          </a:p>
        </p:txBody>
      </p:sp>
      <p:pic>
        <p:nvPicPr>
          <p:cNvPr id="158" name="Google Shape;158;p29"/>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575175" y="5346481"/>
            <a:ext cx="2194524" cy="11612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1433700" y="361800"/>
            <a:ext cx="69024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a:latin typeface="Trebuchet MS"/>
                <a:ea typeface="Trebuchet MS"/>
                <a:cs typeface="Trebuchet MS"/>
                <a:sym typeface="Trebuchet MS"/>
              </a:rPr>
              <a:t>Why is This Work Important?</a:t>
            </a:r>
            <a:endParaRPr sz="3600" i="0" u="none" strike="noStrike" cap="none">
              <a:solidFill>
                <a:srgbClr val="000000"/>
              </a:solidFill>
              <a:latin typeface="Trebuchet MS"/>
              <a:ea typeface="Trebuchet MS"/>
              <a:cs typeface="Trebuchet MS"/>
              <a:sym typeface="Trebuchet MS"/>
            </a:endParaRPr>
          </a:p>
        </p:txBody>
      </p:sp>
      <p:grpSp>
        <p:nvGrpSpPr>
          <p:cNvPr id="165" name="Google Shape;165;p30"/>
          <p:cNvGrpSpPr/>
          <p:nvPr/>
        </p:nvGrpSpPr>
        <p:grpSpPr>
          <a:xfrm>
            <a:off x="0" y="0"/>
            <a:ext cx="1433700" cy="1433700"/>
            <a:chOff x="87840" y="134578"/>
            <a:chExt cx="1433700" cy="1433700"/>
          </a:xfrm>
        </p:grpSpPr>
        <p:sp>
          <p:nvSpPr>
            <p:cNvPr id="166" name="Google Shape;166;p3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67" name="Google Shape;167;p3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68" name="Google Shape;168;p30"/>
          <p:cNvSpPr txBox="1">
            <a:spLocks noGrp="1"/>
          </p:cNvSpPr>
          <p:nvPr>
            <p:ph type="body" idx="1"/>
          </p:nvPr>
        </p:nvSpPr>
        <p:spPr>
          <a:xfrm>
            <a:off x="628650" y="2928625"/>
            <a:ext cx="7886700" cy="1140600"/>
          </a:xfrm>
          <a:prstGeom prst="rect">
            <a:avLst/>
          </a:prstGeom>
        </p:spPr>
        <p:txBody>
          <a:bodyPr spcFirstLastPara="1" wrap="square" lIns="0" tIns="0" rIns="0" bIns="0" anchor="t" anchorCtr="0">
            <a:noAutofit/>
          </a:bodyPr>
          <a:lstStyle/>
          <a:p>
            <a:pPr marL="457200" lvl="0" indent="-342900" algn="l" rtl="0">
              <a:spcBef>
                <a:spcPts val="1000"/>
              </a:spcBef>
              <a:spcAft>
                <a:spcPts val="0"/>
              </a:spcAft>
              <a:buClr>
                <a:srgbClr val="000000"/>
              </a:buClr>
              <a:buSzPts val="1800"/>
              <a:buChar char="●"/>
            </a:pPr>
            <a:r>
              <a:rPr lang="en" sz="1800">
                <a:solidFill>
                  <a:srgbClr val="000000"/>
                </a:solidFill>
              </a:rPr>
              <a:t>Some educators think that the standards, since they are arranged in a list, need to be covered one by one in lessons and units.  This practice is unwise pedagogically, and it was not the writers’ intent.</a:t>
            </a:r>
            <a:endParaRPr sz="1800">
              <a:solidFill>
                <a:srgbClr val="000000"/>
              </a:solidFill>
            </a:endParaRPr>
          </a:p>
          <a:p>
            <a:pPr marL="0" lvl="0" indent="0" algn="l" rtl="0">
              <a:spcBef>
                <a:spcPts val="1000"/>
              </a:spcBef>
              <a:spcAft>
                <a:spcPts val="0"/>
              </a:spcAft>
              <a:buNone/>
            </a:pPr>
            <a:endParaRPr sz="1800">
              <a:solidFill>
                <a:srgbClr val="000000"/>
              </a:solidFill>
            </a:endParaRPr>
          </a:p>
        </p:txBody>
      </p:sp>
      <p:sp>
        <p:nvSpPr>
          <p:cNvPr id="169" name="Google Shape;169;p30"/>
          <p:cNvSpPr txBox="1"/>
          <p:nvPr/>
        </p:nvSpPr>
        <p:spPr>
          <a:xfrm>
            <a:off x="555600" y="3871225"/>
            <a:ext cx="7793700" cy="993900"/>
          </a:xfrm>
          <a:prstGeom prst="rect">
            <a:avLst/>
          </a:prstGeom>
          <a:noFill/>
          <a:ln>
            <a:noFill/>
          </a:ln>
        </p:spPr>
        <p:txBody>
          <a:bodyPr spcFirstLastPara="1" wrap="square" lIns="91425" tIns="91425" rIns="91425" bIns="91425" anchor="t" anchorCtr="0">
            <a:noAutofit/>
          </a:bodyPr>
          <a:lstStyle/>
          <a:p>
            <a:pPr marL="457200" lvl="0" indent="-342900" algn="l" rtl="0">
              <a:spcBef>
                <a:spcPts val="1000"/>
              </a:spcBef>
              <a:spcAft>
                <a:spcPts val="0"/>
              </a:spcAft>
              <a:buClr>
                <a:schemeClr val="dk1"/>
              </a:buClr>
              <a:buSzPts val="1800"/>
              <a:buChar char="●"/>
            </a:pPr>
            <a:r>
              <a:rPr lang="en" sz="1800">
                <a:solidFill>
                  <a:schemeClr val="dk1"/>
                </a:solidFill>
                <a:latin typeface="Trebuchet MS"/>
                <a:ea typeface="Trebuchet MS"/>
                <a:cs typeface="Trebuchet MS"/>
                <a:sym typeface="Trebuchet MS"/>
              </a:rPr>
              <a:t>The standards are meant to be taught in an integrated/interrelated way; multiple EOs can and should be taught at the same time.</a:t>
            </a:r>
            <a:endParaRPr sz="1800"/>
          </a:p>
        </p:txBody>
      </p:sp>
      <p:sp>
        <p:nvSpPr>
          <p:cNvPr id="170" name="Google Shape;170;p30"/>
          <p:cNvSpPr txBox="1"/>
          <p:nvPr/>
        </p:nvSpPr>
        <p:spPr>
          <a:xfrm>
            <a:off x="555600" y="4719675"/>
            <a:ext cx="8032800" cy="1302000"/>
          </a:xfrm>
          <a:prstGeom prst="rect">
            <a:avLst/>
          </a:prstGeom>
          <a:noFill/>
          <a:ln>
            <a:noFill/>
          </a:ln>
        </p:spPr>
        <p:txBody>
          <a:bodyPr spcFirstLastPara="1" wrap="square" lIns="91425" tIns="91425" rIns="91425" bIns="91425" anchor="t" anchorCtr="0">
            <a:noAutofit/>
          </a:bodyPr>
          <a:lstStyle/>
          <a:p>
            <a:pPr marL="457200" lvl="0" indent="-342900" algn="l" rtl="0">
              <a:spcBef>
                <a:spcPts val="1000"/>
              </a:spcBef>
              <a:spcAft>
                <a:spcPts val="0"/>
              </a:spcAft>
              <a:buClr>
                <a:schemeClr val="dk1"/>
              </a:buClr>
              <a:buSzPts val="1800"/>
              <a:buChar char="●"/>
            </a:pPr>
            <a:r>
              <a:rPr lang="en" sz="1800">
                <a:solidFill>
                  <a:schemeClr val="dk1"/>
                </a:solidFill>
                <a:latin typeface="Trebuchet MS"/>
                <a:ea typeface="Trebuchet MS"/>
                <a:cs typeface="Trebuchet MS"/>
                <a:sym typeface="Trebuchet MS"/>
              </a:rPr>
              <a:t>If the transfer of concepts and meaning making are important goals of an education, those goals will not be achieved by simply marching through discrete content.  </a:t>
            </a:r>
            <a:endParaRPr sz="1800"/>
          </a:p>
        </p:txBody>
      </p:sp>
      <p:sp>
        <p:nvSpPr>
          <p:cNvPr id="171" name="Google Shape;171;p30"/>
          <p:cNvSpPr txBox="1"/>
          <p:nvPr/>
        </p:nvSpPr>
        <p:spPr>
          <a:xfrm>
            <a:off x="555600" y="1543738"/>
            <a:ext cx="8032800" cy="1140600"/>
          </a:xfrm>
          <a:prstGeom prst="rect">
            <a:avLst/>
          </a:prstGeom>
          <a:noFill/>
          <a:ln>
            <a:noFill/>
          </a:ln>
        </p:spPr>
        <p:txBody>
          <a:bodyPr spcFirstLastPara="1" wrap="square" lIns="91425" tIns="91425" rIns="91425" bIns="91425" anchor="t" anchorCtr="0">
            <a:noAutofit/>
          </a:bodyPr>
          <a:lstStyle/>
          <a:p>
            <a:pPr marL="457200" lvl="0" indent="-342900" algn="l" rtl="0">
              <a:spcBef>
                <a:spcPts val="1000"/>
              </a:spcBef>
              <a:spcAft>
                <a:spcPts val="0"/>
              </a:spcAft>
              <a:buClr>
                <a:schemeClr val="dk1"/>
              </a:buClr>
              <a:buSzPts val="1800"/>
              <a:buChar char="●"/>
            </a:pPr>
            <a:r>
              <a:rPr lang="en" sz="1800">
                <a:solidFill>
                  <a:schemeClr val="dk1"/>
                </a:solidFill>
                <a:latin typeface="Trebuchet MS"/>
                <a:ea typeface="Trebuchet MS"/>
                <a:cs typeface="Trebuchet MS"/>
                <a:sym typeface="Trebuchet MS"/>
              </a:rPr>
              <a:t>Engaging in this work allows teachers to consider the types of learning experiences, or significant learning “events,” designed to build student mastery of the standards. They represent the intended student </a:t>
            </a:r>
            <a:r>
              <a:rPr lang="en" sz="1800" i="1">
                <a:solidFill>
                  <a:schemeClr val="dk1"/>
                </a:solidFill>
                <a:latin typeface="Trebuchet MS"/>
                <a:ea typeface="Trebuchet MS"/>
                <a:cs typeface="Trebuchet MS"/>
                <a:sym typeface="Trebuchet MS"/>
              </a:rPr>
              <a:t>learning</a:t>
            </a:r>
            <a:r>
              <a:rPr lang="en" sz="1800">
                <a:solidFill>
                  <a:schemeClr val="dk1"/>
                </a:solidFill>
                <a:latin typeface="Trebuchet MS"/>
                <a:ea typeface="Trebuchet MS"/>
                <a:cs typeface="Trebuchet MS"/>
                <a:sym typeface="Trebuchet MS"/>
              </a:rPr>
              <a:t>, not the activities in which they will engage.</a:t>
            </a:r>
            <a:endParaRPr sz="1800">
              <a:solidFill>
                <a:schemeClr val="dk1"/>
              </a:solidFill>
              <a:latin typeface="Trebuchet MS"/>
              <a:ea typeface="Trebuchet MS"/>
              <a:cs typeface="Trebuchet MS"/>
              <a:sym typeface="Trebuchet MS"/>
            </a:endParaRPr>
          </a:p>
          <a:p>
            <a:pPr marL="0" lvl="0" indent="0" algn="l" rtl="0">
              <a:spcBef>
                <a:spcPts val="1000"/>
              </a:spcBef>
              <a:spcAft>
                <a:spcPts val="0"/>
              </a:spcAft>
              <a:buNone/>
            </a:pPr>
            <a:r>
              <a:rPr lang="en" sz="1800">
                <a:solidFill>
                  <a:schemeClr val="dk1"/>
                </a:solidFill>
                <a:latin typeface="Trebuchet MS"/>
                <a:ea typeface="Trebuchet MS"/>
                <a:cs typeface="Trebuchet MS"/>
                <a:sym typeface="Trebuchet MS"/>
              </a:rPr>
              <a:t> </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31"/>
          <p:cNvGrpSpPr/>
          <p:nvPr/>
        </p:nvGrpSpPr>
        <p:grpSpPr>
          <a:xfrm>
            <a:off x="0" y="0"/>
            <a:ext cx="1433700" cy="1433700"/>
            <a:chOff x="87840" y="134578"/>
            <a:chExt cx="1433700" cy="1433700"/>
          </a:xfrm>
        </p:grpSpPr>
        <p:sp>
          <p:nvSpPr>
            <p:cNvPr id="178" name="Google Shape;178;p3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79" name="Google Shape;179;p3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80" name="Google Shape;180;p31"/>
          <p:cNvSpPr txBox="1">
            <a:spLocks noGrp="1"/>
          </p:cNvSpPr>
          <p:nvPr>
            <p:ph type="title"/>
          </p:nvPr>
        </p:nvSpPr>
        <p:spPr>
          <a:xfrm>
            <a:off x="1667700" y="72950"/>
            <a:ext cx="6556800" cy="107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Trebuchet MS"/>
                <a:ea typeface="Trebuchet MS"/>
                <a:cs typeface="Trebuchet MS"/>
                <a:sym typeface="Trebuchet MS"/>
              </a:rPr>
              <a:t>Complete These Incomplete Thoughts</a:t>
            </a:r>
            <a:endParaRPr sz="3600">
              <a:latin typeface="Trebuchet MS"/>
              <a:ea typeface="Trebuchet MS"/>
              <a:cs typeface="Trebuchet MS"/>
              <a:sym typeface="Trebuchet MS"/>
            </a:endParaRPr>
          </a:p>
        </p:txBody>
      </p:sp>
      <p:sp>
        <p:nvSpPr>
          <p:cNvPr id="181" name="Google Shape;181;p31"/>
          <p:cNvSpPr txBox="1">
            <a:spLocks noGrp="1"/>
          </p:cNvSpPr>
          <p:nvPr>
            <p:ph type="body" idx="1"/>
          </p:nvPr>
        </p:nvSpPr>
        <p:spPr>
          <a:xfrm>
            <a:off x="628650" y="1463040"/>
            <a:ext cx="7886700" cy="4351200"/>
          </a:xfrm>
          <a:prstGeom prst="rect">
            <a:avLst/>
          </a:prstGeom>
        </p:spPr>
        <p:txBody>
          <a:bodyPr spcFirstLastPara="1" wrap="square" lIns="0" tIns="0" rIns="0" bIns="0" anchor="t" anchorCtr="0">
            <a:noAutofit/>
          </a:bodyPr>
          <a:lstStyle/>
          <a:p>
            <a:pPr marL="571500" lvl="0" indent="-381000" algn="l" rtl="0">
              <a:spcBef>
                <a:spcPts val="1000"/>
              </a:spcBef>
              <a:spcAft>
                <a:spcPts val="0"/>
              </a:spcAft>
              <a:buClr>
                <a:srgbClr val="000000"/>
              </a:buClr>
              <a:buSzPts val="2400"/>
              <a:buFont typeface="Trebuchet MS"/>
              <a:buAutoNum type="arabicPeriod"/>
            </a:pPr>
            <a:r>
              <a:rPr lang="en">
                <a:solidFill>
                  <a:srgbClr val="000000"/>
                </a:solidFill>
              </a:rPr>
              <a:t>“Teaching is more than ‘covering the standards,’ but what doesn’t get covered…”</a:t>
            </a:r>
            <a:endParaRPr>
              <a:solidFill>
                <a:srgbClr val="000000"/>
              </a:solidFill>
            </a:endParaRPr>
          </a:p>
          <a:p>
            <a:pPr marL="571500" lvl="0" indent="-381000" algn="l" rtl="0">
              <a:spcBef>
                <a:spcPts val="1000"/>
              </a:spcBef>
              <a:spcAft>
                <a:spcPts val="0"/>
              </a:spcAft>
              <a:buClr>
                <a:srgbClr val="000000"/>
              </a:buClr>
              <a:buSzPts val="2400"/>
              <a:buFont typeface="Trebuchet MS"/>
              <a:buAutoNum type="arabicPeriod"/>
            </a:pPr>
            <a:r>
              <a:rPr lang="en">
                <a:solidFill>
                  <a:srgbClr val="000000"/>
                </a:solidFill>
              </a:rPr>
              <a:t>“If we cover a topic but don’t get the results we want, it’s a sign we need…”</a:t>
            </a:r>
            <a:endParaRPr>
              <a:solidFill>
                <a:srgbClr val="000000"/>
              </a:solidFill>
            </a:endParaRPr>
          </a:p>
          <a:p>
            <a:pPr marL="571500" lvl="0" indent="-381000" algn="l" rtl="0">
              <a:spcBef>
                <a:spcPts val="1000"/>
              </a:spcBef>
              <a:spcAft>
                <a:spcPts val="0"/>
              </a:spcAft>
              <a:buClr>
                <a:srgbClr val="000000"/>
              </a:buClr>
              <a:buSzPts val="2400"/>
              <a:buFont typeface="Trebuchet MS"/>
              <a:buAutoNum type="arabicPeriod"/>
            </a:pPr>
            <a:r>
              <a:rPr lang="en">
                <a:solidFill>
                  <a:srgbClr val="000000"/>
                </a:solidFill>
              </a:rPr>
              <a:t>“If my students are performing below grade level, I need to…”</a:t>
            </a:r>
            <a:endParaRPr>
              <a:solidFill>
                <a:srgbClr val="000000"/>
              </a:solidFill>
            </a:endParaRPr>
          </a:p>
          <a:p>
            <a:pPr marL="571500" lvl="0" indent="-381000" algn="l" rtl="0">
              <a:spcBef>
                <a:spcPts val="1000"/>
              </a:spcBef>
              <a:spcAft>
                <a:spcPts val="0"/>
              </a:spcAft>
              <a:buClr>
                <a:srgbClr val="000000"/>
              </a:buClr>
              <a:buSzPts val="2400"/>
              <a:buFont typeface="Trebuchet MS"/>
              <a:buAutoNum type="arabicPeriod"/>
            </a:pPr>
            <a:r>
              <a:rPr lang="en">
                <a:solidFill>
                  <a:srgbClr val="000000"/>
                </a:solidFill>
              </a:rPr>
              <a:t>“Instead of saying we don’t have enough time, we should focus on…”</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1433700" y="361800"/>
            <a:ext cx="69024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a:latin typeface="Trebuchet MS"/>
                <a:ea typeface="Trebuchet MS"/>
                <a:cs typeface="Trebuchet MS"/>
                <a:sym typeface="Trebuchet MS"/>
              </a:rPr>
              <a:t>Dispelling Misconceptions</a:t>
            </a:r>
            <a:endParaRPr sz="3600" i="0" u="none" strike="noStrike" cap="none">
              <a:solidFill>
                <a:srgbClr val="000000"/>
              </a:solidFill>
              <a:latin typeface="Trebuchet MS"/>
              <a:ea typeface="Trebuchet MS"/>
              <a:cs typeface="Trebuchet MS"/>
              <a:sym typeface="Trebuchet MS"/>
            </a:endParaRPr>
          </a:p>
        </p:txBody>
      </p:sp>
      <p:grpSp>
        <p:nvGrpSpPr>
          <p:cNvPr id="188" name="Google Shape;188;p32"/>
          <p:cNvGrpSpPr/>
          <p:nvPr/>
        </p:nvGrpSpPr>
        <p:grpSpPr>
          <a:xfrm>
            <a:off x="0" y="0"/>
            <a:ext cx="1433700" cy="1433700"/>
            <a:chOff x="87840" y="134578"/>
            <a:chExt cx="1433700" cy="1433700"/>
          </a:xfrm>
        </p:grpSpPr>
        <p:sp>
          <p:nvSpPr>
            <p:cNvPr id="189" name="Google Shape;189;p3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90" name="Google Shape;190;p32"/>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91" name="Google Shape;191;p32"/>
          <p:cNvSpPr txBox="1">
            <a:spLocks noGrp="1"/>
          </p:cNvSpPr>
          <p:nvPr>
            <p:ph type="body" idx="1"/>
          </p:nvPr>
        </p:nvSpPr>
        <p:spPr>
          <a:xfrm>
            <a:off x="628650" y="1463040"/>
            <a:ext cx="78867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
                <a:solidFill>
                  <a:srgbClr val="000000"/>
                </a:solidFill>
              </a:rPr>
              <a:t>Breaking down the GLE and EOs allows for collegial conversations that should result in a common agreement on the learning expectations.</a:t>
            </a:r>
            <a:endParaRPr>
              <a:solidFill>
                <a:srgbClr val="000000"/>
              </a:solidFill>
            </a:endParaRPr>
          </a:p>
          <a:p>
            <a:pPr marL="685800" lvl="0" indent="-381000" algn="l" rtl="0">
              <a:spcBef>
                <a:spcPts val="1000"/>
              </a:spcBef>
              <a:spcAft>
                <a:spcPts val="0"/>
              </a:spcAft>
              <a:buClr>
                <a:srgbClr val="000000"/>
              </a:buClr>
              <a:buSzPts val="2400"/>
              <a:buAutoNum type="arabicPeriod"/>
            </a:pPr>
            <a:r>
              <a:rPr lang="en">
                <a:solidFill>
                  <a:srgbClr val="000000"/>
                </a:solidFill>
              </a:rPr>
              <a:t>Define the language of the GLE, EO</a:t>
            </a:r>
            <a:endParaRPr>
              <a:solidFill>
                <a:srgbClr val="000000"/>
              </a:solidFill>
            </a:endParaRPr>
          </a:p>
          <a:p>
            <a:pPr marL="685800" lvl="0" indent="-381000" algn="l" rtl="0">
              <a:spcBef>
                <a:spcPts val="0"/>
              </a:spcBef>
              <a:spcAft>
                <a:spcPts val="0"/>
              </a:spcAft>
              <a:buClr>
                <a:srgbClr val="000000"/>
              </a:buClr>
              <a:buSzPts val="2400"/>
              <a:buAutoNum type="arabicPeriod"/>
            </a:pPr>
            <a:r>
              <a:rPr lang="en">
                <a:solidFill>
                  <a:srgbClr val="000000"/>
                </a:solidFill>
              </a:rPr>
              <a:t>Determine the level of rigor indicated, in part, through the verb used and the grade level of the EO</a:t>
            </a:r>
            <a:endParaRPr>
              <a:solidFill>
                <a:srgbClr val="000000"/>
              </a:solidFill>
            </a:endParaRPr>
          </a:p>
          <a:p>
            <a:pPr marL="685800" lvl="0" indent="-381000" algn="l" rtl="0">
              <a:spcBef>
                <a:spcPts val="0"/>
              </a:spcBef>
              <a:spcAft>
                <a:spcPts val="0"/>
              </a:spcAft>
              <a:buClr>
                <a:srgbClr val="000000"/>
              </a:buClr>
              <a:buSzPts val="2400"/>
              <a:buAutoNum type="arabicPeriod"/>
            </a:pPr>
            <a:r>
              <a:rPr lang="en">
                <a:solidFill>
                  <a:srgbClr val="000000"/>
                </a:solidFill>
              </a:rPr>
              <a:t>Analyzing the GLEs and EOs results in a form that is more easily translated into curriculum, unit, and lesson plans</a:t>
            </a:r>
            <a:endParaRPr>
              <a:solidFill>
                <a:srgbClr val="000000"/>
              </a:solidFill>
            </a:endParaRPr>
          </a:p>
          <a:p>
            <a:pPr marL="685800" lvl="0" indent="-381000" algn="l" rtl="0">
              <a:spcBef>
                <a:spcPts val="0"/>
              </a:spcBef>
              <a:spcAft>
                <a:spcPts val="0"/>
              </a:spcAft>
              <a:buClr>
                <a:srgbClr val="000000"/>
              </a:buClr>
              <a:buSzPts val="2400"/>
              <a:buAutoNum type="arabicPeriod"/>
            </a:pPr>
            <a:r>
              <a:rPr lang="en">
                <a:solidFill>
                  <a:srgbClr val="000000"/>
                </a:solidFill>
              </a:rPr>
              <a:t>Analysis is essential at the local level if the standards are to be validly and consistently taught among teachers</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Google Shape;196;p33"/>
          <p:cNvGrpSpPr/>
          <p:nvPr/>
        </p:nvGrpSpPr>
        <p:grpSpPr>
          <a:xfrm>
            <a:off x="-5" y="0"/>
            <a:ext cx="1433700" cy="1433700"/>
            <a:chOff x="87840" y="134578"/>
            <a:chExt cx="1433700" cy="1433700"/>
          </a:xfrm>
        </p:grpSpPr>
        <p:sp>
          <p:nvSpPr>
            <p:cNvPr id="197" name="Google Shape;197;p33"/>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98" name="Google Shape;198;p3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99" name="Google Shape;199;p33"/>
          <p:cNvSpPr txBox="1"/>
          <p:nvPr/>
        </p:nvSpPr>
        <p:spPr>
          <a:xfrm>
            <a:off x="1434025" y="4690100"/>
            <a:ext cx="6284400" cy="18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latin typeface="Calibri"/>
                <a:ea typeface="Calibri"/>
                <a:cs typeface="Calibri"/>
                <a:sym typeface="Calibri"/>
              </a:rPr>
              <a:t>Please contact the Office of Standards and Instructional Support for additional information. Refer to the Standards Implementation guide for contact information.</a:t>
            </a:r>
            <a:endParaRPr sz="2400">
              <a:latin typeface="Calibri"/>
              <a:ea typeface="Calibri"/>
              <a:cs typeface="Calibri"/>
              <a:sym typeface="Calibri"/>
            </a:endParaRPr>
          </a:p>
          <a:p>
            <a:pPr marL="0" lvl="0" indent="0" algn="l" rtl="0">
              <a:spcBef>
                <a:spcPts val="0"/>
              </a:spcBef>
              <a:spcAft>
                <a:spcPts val="0"/>
              </a:spcAft>
              <a:buNone/>
            </a:pPr>
            <a:endParaRPr b="1"/>
          </a:p>
        </p:txBody>
      </p:sp>
      <p:sp>
        <p:nvSpPr>
          <p:cNvPr id="200" name="Google Shape;200;p33"/>
          <p:cNvSpPr txBox="1"/>
          <p:nvPr/>
        </p:nvSpPr>
        <p:spPr>
          <a:xfrm>
            <a:off x="1434025" y="99200"/>
            <a:ext cx="7417200" cy="105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a:latin typeface="Trebuchet MS"/>
                <a:ea typeface="Trebuchet MS"/>
                <a:cs typeface="Trebuchet MS"/>
                <a:sym typeface="Trebuchet MS"/>
              </a:rPr>
              <a:t>Before Moving onto the Next Module...</a:t>
            </a:r>
            <a:endParaRPr sz="3600">
              <a:latin typeface="Trebuchet MS"/>
              <a:ea typeface="Trebuchet MS"/>
              <a:cs typeface="Trebuchet MS"/>
              <a:sym typeface="Trebuchet MS"/>
            </a:endParaRPr>
          </a:p>
        </p:txBody>
      </p:sp>
      <p:pic>
        <p:nvPicPr>
          <p:cNvPr id="201" name="Google Shape;201;p33"/>
          <p:cNvPicPr preferRelativeResize="0"/>
          <p:nvPr/>
        </p:nvPicPr>
        <p:blipFill>
          <a:blip r:embed="rId4">
            <a:alphaModFix/>
          </a:blip>
          <a:stretch>
            <a:fillRect/>
          </a:stretch>
        </p:blipFill>
        <p:spPr>
          <a:xfrm>
            <a:off x="2883326" y="1304300"/>
            <a:ext cx="3385800" cy="33858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1096</Words>
  <Application>Microsoft Office PowerPoint</Application>
  <PresentationFormat>On-screen Show (4:3)</PresentationFormat>
  <Paragraphs>90</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Trebuchet MS</vt:lpstr>
      <vt:lpstr>Calibri</vt:lpstr>
      <vt:lpstr>PT Sans Narrow</vt:lpstr>
      <vt:lpstr>Simple Light</vt:lpstr>
      <vt:lpstr>Light Blue to Green Theme</vt:lpstr>
      <vt:lpstr>Module 7: Analyzing the Standards for Curriculum/Unit/Lesson Planning  </vt:lpstr>
      <vt:lpstr>Warm-up</vt:lpstr>
      <vt:lpstr>Goals and Objectives</vt:lpstr>
      <vt:lpstr>Overview of Phase II Modules</vt:lpstr>
      <vt:lpstr>The Work of Modules 8 - 11</vt:lpstr>
      <vt:lpstr>Why is This Work Important?</vt:lpstr>
      <vt:lpstr>Complete These Incomplete Thoughts</vt:lpstr>
      <vt:lpstr>Dispelling Misconceptions</vt:lpstr>
      <vt:lpstr>PowerPoint Presentation</vt:lpstr>
      <vt:lpstr>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Analyzing the Standards for Curriculum/Unit/Lesson Planning</dc:title>
  <dc:creator>Bruno, Joanna</dc:creator>
  <cp:lastModifiedBy>Hartman, Stephanie</cp:lastModifiedBy>
  <cp:revision>3</cp:revision>
  <dcterms:modified xsi:type="dcterms:W3CDTF">2019-02-26T17:45:44Z</dcterms:modified>
</cp:coreProperties>
</file>