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embeddedFontLst>
    <p:embeddedFont>
      <p:font typeface="PT Sans Narrow"/>
      <p:regular r:id="rId18"/>
      <p:bold r:id="rId19"/>
    </p:embeddedFont>
    <p:embeddedFont>
      <p:font typeface="Calibri" panose="020F0502020204030204" pitchFamily="3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08" autoAdjust="0"/>
  </p:normalViewPr>
  <p:slideViewPr>
    <p:cSldViewPr snapToGrid="0">
      <p:cViewPr varScale="1">
        <p:scale>
          <a:sx n="60" d="100"/>
          <a:sy n="60" d="100"/>
        </p:scale>
        <p:origin x="146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19156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igitalscholarship.unlv.edu/jpme/vol7/iss1/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for this module: 60 minutes]</a:t>
            </a: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More time may be needed depending on how much time you give them in activities suggested.</a:t>
            </a:r>
            <a:endParaRPr sz="1200" b="0" i="0" u="none" strike="noStrike" cap="none">
              <a:solidFill>
                <a:schemeClr val="dk1"/>
              </a:solidFill>
              <a:latin typeface="Calibri"/>
              <a:ea typeface="Calibri"/>
              <a:cs typeface="Calibri"/>
              <a:sym typeface="Calibri"/>
            </a:endParaRPr>
          </a:p>
        </p:txBody>
      </p:sp>
      <p:sp>
        <p:nvSpPr>
          <p:cNvPr id="197" name="Google Shape;197;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8" name="Google Shape;198;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6/1/2018</a:t>
            </a:r>
            <a:endParaRPr sz="1200" b="0" i="0" u="none" strike="noStrike" cap="none">
              <a:solidFill>
                <a:schemeClr val="dk1"/>
              </a:solidFill>
              <a:latin typeface="Calibri"/>
              <a:ea typeface="Calibri"/>
              <a:cs typeface="Calibri"/>
              <a:sym typeface="Calibri"/>
            </a:endParaRPr>
          </a:p>
        </p:txBody>
      </p:sp>
      <p:sp>
        <p:nvSpPr>
          <p:cNvPr id="199" name="Google Shape;19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00" name="Google Shape;2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843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20 minutes] </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Read Slide.</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Note: If doing this activity individually - read UNLV Journal of Praxis in Multicultural Education Volume 7 Number 1 Article 4 “April 2013 Culturally Responsive Teaching for Significant Relationships” article and reflect on questions on next slide.  </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Article is sectioned in 5 parts labeled with numbers for jigsaw activity. Have educators count 1 to 5 until all educators have a number. This is the section they will read. Remind them to annotate their section for main idea and supporting details in the section. The estimated time to read a section - 5-10 minutes, so you may want to initially give 5 minutes to read. At the end of the first 5 minutes, check with educators to see how much additional time is needed. Ask them to indicate how many additional minutes they need. One finger representing one minute. Give them the range from 1 to 5 minutes. </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At the conclusion of reading, have educators share the details of the section they read with their table mates. If a number is not represented, for example, number 5, then you will need to make adjustments and pull from a table that has more than person who read that section to share with the table. The jigsaw activity shouldn’t take longer than 10 minutes. </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Summarizing sections - jigsaw - 5-10 minutes.</a:t>
            </a: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endParaRPr/>
          </a:p>
        </p:txBody>
      </p:sp>
      <p:sp>
        <p:nvSpPr>
          <p:cNvPr id="297" name="Google Shape;2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8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15</a:t>
            </a:r>
            <a:r>
              <a:rPr lang="en-US" sz="1200" i="0" u="none" strike="noStrike" cap="none">
                <a:solidFill>
                  <a:schemeClr val="dk1"/>
                </a:solidFill>
                <a:latin typeface="Trebuchet MS"/>
                <a:ea typeface="Trebuchet MS"/>
                <a:cs typeface="Trebuchet MS"/>
                <a:sym typeface="Trebuchet MS"/>
              </a:rPr>
              <a:t> minutes]</a:t>
            </a:r>
            <a:endParaRPr sz="110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Note: 5 minutes to build ideas on group poster. </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200" i="0" u="none" strike="noStrike" cap="none">
                <a:solidFill>
                  <a:schemeClr val="dk1"/>
                </a:solidFill>
                <a:latin typeface="Trebuchet MS"/>
                <a:ea typeface="Trebuchet MS"/>
                <a:cs typeface="Trebuchet MS"/>
                <a:sym typeface="Trebuchet MS"/>
              </a:rPr>
              <a:t>Ask for 2-3 volunteers to share their </a:t>
            </a:r>
            <a:r>
              <a:rPr lang="en-US">
                <a:latin typeface="Trebuchet MS"/>
                <a:ea typeface="Trebuchet MS"/>
                <a:cs typeface="Trebuchet MS"/>
                <a:sym typeface="Trebuchet MS"/>
              </a:rPr>
              <a:t>posters</a:t>
            </a:r>
            <a:r>
              <a:rPr lang="en-US" sz="1200" i="0" u="none" strike="noStrike" cap="none">
                <a:solidFill>
                  <a:schemeClr val="dk1"/>
                </a:solidFill>
                <a:latin typeface="Trebuchet MS"/>
                <a:ea typeface="Trebuchet MS"/>
                <a:cs typeface="Trebuchet MS"/>
                <a:sym typeface="Trebuchet MS"/>
              </a:rPr>
              <a:t>. </a:t>
            </a:r>
            <a:r>
              <a:rPr lang="en-US">
                <a:latin typeface="Trebuchet MS"/>
                <a:ea typeface="Trebuchet MS"/>
                <a:cs typeface="Trebuchet MS"/>
                <a:sym typeface="Trebuchet MS"/>
              </a:rPr>
              <a:t>Share out or gallery walk - 10 minutes</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308" name="Google Shape;3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225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787e8885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787e8885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[Estimated time: 5 minutes] </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Read slide and then give educators a few minutes to record their answers on their notecatcher.</a:t>
            </a:r>
            <a:endParaRPr>
              <a:latin typeface="Trebuchet MS"/>
              <a:ea typeface="Trebuchet MS"/>
              <a:cs typeface="Trebuchet MS"/>
              <a:sym typeface="Trebuchet MS"/>
            </a:endParaRPr>
          </a:p>
        </p:txBody>
      </p:sp>
      <p:sp>
        <p:nvSpPr>
          <p:cNvPr id="318" name="Google Shape;318;g5787e8885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4028732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a:t>
            </a:r>
            <a:r>
              <a:rPr lang="en-US" sz="1200" i="0" u="none" strike="noStrike" cap="none">
                <a:solidFill>
                  <a:schemeClr val="dk1"/>
                </a:solidFill>
                <a:latin typeface="Trebuchet MS"/>
                <a:ea typeface="Trebuchet MS"/>
                <a:cs typeface="Trebuchet MS"/>
                <a:sym typeface="Trebuchet MS"/>
              </a:rPr>
              <a:t>2-3 minutes]</a:t>
            </a:r>
            <a:endParaRPr sz="1100" i="0" u="none" strike="noStrike" cap="none">
              <a:solidFill>
                <a:schemeClr val="dk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200" i="0" u="none" strike="noStrike" cap="none">
                <a:solidFill>
                  <a:schemeClr val="dk1"/>
                </a:solidFill>
                <a:latin typeface="Trebuchet MS"/>
                <a:ea typeface="Trebuchet MS"/>
                <a:cs typeface="Trebuchet MS"/>
                <a:sym typeface="Trebuchet MS"/>
              </a:rPr>
              <a:t>Address any Parking Lot questions, comments, and/or concerns</a:t>
            </a:r>
            <a:endParaRPr sz="1200" i="0" u="none" strike="noStrike" cap="none">
              <a:solidFill>
                <a:schemeClr val="dk1"/>
              </a:solidFill>
              <a:latin typeface="Trebuchet MS"/>
              <a:ea typeface="Trebuchet MS"/>
              <a:cs typeface="Trebuchet MS"/>
              <a:sym typeface="Trebuchet MS"/>
            </a:endParaRPr>
          </a:p>
        </p:txBody>
      </p:sp>
      <p:sp>
        <p:nvSpPr>
          <p:cNvPr id="328" name="Google Shape;3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662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209" name="Google Shape;2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968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1776d692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1776d692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rebuchet MS"/>
                <a:ea typeface="Trebuchet MS"/>
                <a:cs typeface="Trebuchet MS"/>
                <a:sym typeface="Trebuchet MS"/>
              </a:rPr>
              <a:t>[Estimated time: 5-7 minutes]</a:t>
            </a: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457200" lvl="0" indent="-298450" algn="l" rtl="0">
              <a:lnSpc>
                <a:spcPct val="115000"/>
              </a:lnSpc>
              <a:spcBef>
                <a:spcPts val="0"/>
              </a:spcBef>
              <a:spcAft>
                <a:spcPts val="0"/>
              </a:spcAft>
              <a:buSzPts val="1100"/>
              <a:buFont typeface="Trebuchet MS"/>
              <a:buAutoNum type="arabicPeriod"/>
            </a:pPr>
            <a:r>
              <a:rPr lang="en-US" dirty="0">
                <a:highlight>
                  <a:srgbClr val="FFFFFF"/>
                </a:highlight>
                <a:latin typeface="Trebuchet MS"/>
                <a:ea typeface="Trebuchet MS"/>
                <a:cs typeface="Trebuchet MS"/>
                <a:sym typeface="Trebuchet MS"/>
              </a:rPr>
              <a:t>Say: I am going to read this statement. As I read, annotate it on your </a:t>
            </a:r>
            <a:r>
              <a:rPr lang="en-US" dirty="0" err="1">
                <a:highlight>
                  <a:srgbClr val="FFFFFF"/>
                </a:highlight>
                <a:latin typeface="Trebuchet MS"/>
                <a:ea typeface="Trebuchet MS"/>
                <a:cs typeface="Trebuchet MS"/>
                <a:sym typeface="Trebuchet MS"/>
              </a:rPr>
              <a:t>notecatchers</a:t>
            </a:r>
            <a:r>
              <a:rPr lang="en-US" dirty="0">
                <a:highlight>
                  <a:srgbClr val="FFFFFF"/>
                </a:highlight>
                <a:latin typeface="Trebuchet MS"/>
                <a:ea typeface="Trebuchet MS"/>
                <a:cs typeface="Trebuchet MS"/>
                <a:sym typeface="Trebuchet MS"/>
              </a:rPr>
              <a:t> using the following key:</a:t>
            </a:r>
            <a:endParaRPr dirty="0">
              <a:highlight>
                <a:srgbClr val="FFFFFF"/>
              </a:highlight>
              <a:latin typeface="Trebuchet MS"/>
              <a:ea typeface="Trebuchet MS"/>
              <a:cs typeface="Trebuchet MS"/>
              <a:sym typeface="Trebuchet MS"/>
            </a:endParaRPr>
          </a:p>
          <a:p>
            <a:pPr marL="914400" lvl="1" indent="-298450" algn="l" rtl="0">
              <a:lnSpc>
                <a:spcPct val="115000"/>
              </a:lnSpc>
              <a:spcBef>
                <a:spcPts val="0"/>
              </a:spcBef>
              <a:spcAft>
                <a:spcPts val="0"/>
              </a:spcAft>
              <a:buSzPts val="1100"/>
              <a:buFont typeface="Trebuchet MS"/>
              <a:buAutoNum type="alphaLcPeriod"/>
            </a:pPr>
            <a:r>
              <a:rPr lang="en-US" dirty="0">
                <a:highlight>
                  <a:srgbClr val="FFFFFF"/>
                </a:highlight>
                <a:latin typeface="Trebuchet MS"/>
                <a:ea typeface="Trebuchet MS"/>
                <a:cs typeface="Trebuchet MS"/>
                <a:sym typeface="Trebuchet MS"/>
              </a:rPr>
              <a:t>Underline the </a:t>
            </a:r>
            <a:r>
              <a:rPr lang="en-US" b="1" i="1" dirty="0">
                <a:highlight>
                  <a:srgbClr val="FFFFFF"/>
                </a:highlight>
                <a:latin typeface="Trebuchet MS"/>
                <a:ea typeface="Trebuchet MS"/>
                <a:cs typeface="Trebuchet MS"/>
                <a:sym typeface="Trebuchet MS"/>
              </a:rPr>
              <a:t>verbs</a:t>
            </a:r>
            <a:r>
              <a:rPr lang="en-US" b="1" dirty="0">
                <a:highlight>
                  <a:srgbClr val="FFFFFF"/>
                </a:highlight>
                <a:latin typeface="Trebuchet MS"/>
                <a:ea typeface="Trebuchet MS"/>
                <a:cs typeface="Trebuchet MS"/>
                <a:sym typeface="Trebuchet MS"/>
              </a:rPr>
              <a:t> </a:t>
            </a:r>
            <a:r>
              <a:rPr lang="en-US" dirty="0">
                <a:highlight>
                  <a:srgbClr val="FFFFFF"/>
                </a:highlight>
                <a:latin typeface="Trebuchet MS"/>
                <a:ea typeface="Trebuchet MS"/>
                <a:cs typeface="Trebuchet MS"/>
                <a:sym typeface="Trebuchet MS"/>
              </a:rPr>
              <a:t>or </a:t>
            </a:r>
            <a:r>
              <a:rPr lang="en-US" b="1" i="1" dirty="0">
                <a:highlight>
                  <a:srgbClr val="FFFFFF"/>
                </a:highlight>
                <a:latin typeface="Trebuchet MS"/>
                <a:ea typeface="Trebuchet MS"/>
                <a:cs typeface="Trebuchet MS"/>
                <a:sym typeface="Trebuchet MS"/>
              </a:rPr>
              <a:t>verb phrases</a:t>
            </a:r>
            <a:r>
              <a:rPr lang="en-US" dirty="0">
                <a:highlight>
                  <a:srgbClr val="FFFFFF"/>
                </a:highlight>
                <a:latin typeface="Trebuchet MS"/>
                <a:ea typeface="Trebuchet MS"/>
                <a:cs typeface="Trebuchet MS"/>
                <a:sym typeface="Trebuchet MS"/>
              </a:rPr>
              <a:t> that requires an educator action.</a:t>
            </a:r>
            <a:endParaRPr dirty="0">
              <a:highlight>
                <a:srgbClr val="FFFFFF"/>
              </a:highlight>
              <a:latin typeface="Trebuchet MS"/>
              <a:ea typeface="Trebuchet MS"/>
              <a:cs typeface="Trebuchet MS"/>
              <a:sym typeface="Trebuchet MS"/>
            </a:endParaRPr>
          </a:p>
          <a:p>
            <a:pPr marL="914400" lvl="1" indent="-298450" algn="l" rtl="0">
              <a:lnSpc>
                <a:spcPct val="115000"/>
              </a:lnSpc>
              <a:spcBef>
                <a:spcPts val="0"/>
              </a:spcBef>
              <a:spcAft>
                <a:spcPts val="0"/>
              </a:spcAft>
              <a:buSzPts val="1100"/>
              <a:buFont typeface="Trebuchet MS"/>
              <a:buAutoNum type="alphaLcPeriod"/>
            </a:pPr>
            <a:r>
              <a:rPr lang="en-US" sz="700" dirty="0">
                <a:highlight>
                  <a:srgbClr val="FFFFFF"/>
                </a:highlight>
                <a:latin typeface="Times New Roman"/>
                <a:ea typeface="Times New Roman"/>
                <a:cs typeface="Times New Roman"/>
                <a:sym typeface="Times New Roman"/>
              </a:rPr>
              <a:t> </a:t>
            </a:r>
            <a:r>
              <a:rPr lang="en-US" dirty="0">
                <a:highlight>
                  <a:srgbClr val="FFFFFF"/>
                </a:highlight>
                <a:latin typeface="Trebuchet MS"/>
                <a:ea typeface="Trebuchet MS"/>
                <a:cs typeface="Trebuchet MS"/>
                <a:sym typeface="Trebuchet MS"/>
              </a:rPr>
              <a:t>Place a star (*) next to a phrase or statement that reflects your approach to providing best, first instruction.</a:t>
            </a:r>
            <a:endParaRPr dirty="0">
              <a:highlight>
                <a:srgbClr val="FFFFFF"/>
              </a:highlight>
              <a:latin typeface="Trebuchet MS"/>
              <a:ea typeface="Trebuchet MS"/>
              <a:cs typeface="Trebuchet MS"/>
              <a:sym typeface="Trebuchet MS"/>
            </a:endParaRPr>
          </a:p>
          <a:p>
            <a:pPr marL="457200" lvl="0" indent="-298450" algn="l" rtl="0">
              <a:lnSpc>
                <a:spcPct val="115000"/>
              </a:lnSpc>
              <a:spcBef>
                <a:spcPts val="0"/>
              </a:spcBef>
              <a:spcAft>
                <a:spcPts val="0"/>
              </a:spcAft>
              <a:buSzPts val="1100"/>
              <a:buFont typeface="Trebuchet MS"/>
              <a:buAutoNum type="arabicPeriod"/>
            </a:pPr>
            <a:r>
              <a:rPr lang="en-US" dirty="0">
                <a:highlight>
                  <a:srgbClr val="FFFFFF"/>
                </a:highlight>
                <a:latin typeface="Trebuchet MS"/>
                <a:ea typeface="Trebuchet MS"/>
                <a:cs typeface="Trebuchet MS"/>
                <a:sym typeface="Trebuchet MS"/>
              </a:rPr>
              <a:t>Read the slide slowly, allowing for educators to annotate the statement.</a:t>
            </a:r>
            <a:endParaRPr dirty="0">
              <a:highlight>
                <a:srgbClr val="FFFFFF"/>
              </a:highlight>
              <a:latin typeface="Trebuchet MS"/>
              <a:ea typeface="Trebuchet MS"/>
              <a:cs typeface="Trebuchet MS"/>
              <a:sym typeface="Trebuchet MS"/>
            </a:endParaRPr>
          </a:p>
          <a:p>
            <a:pPr marL="457200" lvl="0" indent="-298450" algn="l" rtl="0">
              <a:lnSpc>
                <a:spcPct val="115000"/>
              </a:lnSpc>
              <a:spcBef>
                <a:spcPts val="0"/>
              </a:spcBef>
              <a:spcAft>
                <a:spcPts val="0"/>
              </a:spcAft>
              <a:buSzPts val="1100"/>
              <a:buFont typeface="Trebuchet MS"/>
              <a:buAutoNum type="arabicPeriod"/>
            </a:pPr>
            <a:r>
              <a:rPr lang="en-US" dirty="0">
                <a:highlight>
                  <a:srgbClr val="FFFFFF"/>
                </a:highlight>
                <a:latin typeface="Trebuchet MS"/>
                <a:ea typeface="Trebuchet MS"/>
                <a:cs typeface="Trebuchet MS"/>
                <a:sym typeface="Trebuchet MS"/>
              </a:rPr>
              <a:t>Next, have educators synthesize their understanding by answering the following question:</a:t>
            </a:r>
            <a:endParaRPr dirty="0">
              <a:highlight>
                <a:srgbClr val="FFFFFF"/>
              </a:highlight>
              <a:latin typeface="Trebuchet MS"/>
              <a:ea typeface="Trebuchet MS"/>
              <a:cs typeface="Trebuchet MS"/>
              <a:sym typeface="Trebuchet MS"/>
            </a:endParaRPr>
          </a:p>
          <a:p>
            <a:pPr marL="914400" lvl="1" indent="-298450" algn="l" rtl="0">
              <a:lnSpc>
                <a:spcPct val="115000"/>
              </a:lnSpc>
              <a:spcBef>
                <a:spcPts val="0"/>
              </a:spcBef>
              <a:spcAft>
                <a:spcPts val="0"/>
              </a:spcAft>
              <a:buSzPts val="1100"/>
              <a:buFont typeface="Trebuchet MS"/>
              <a:buAutoNum type="alphaLcPeriod"/>
            </a:pPr>
            <a:r>
              <a:rPr lang="en-US" sz="700" dirty="0">
                <a:highlight>
                  <a:srgbClr val="FFFFFF"/>
                </a:highlight>
                <a:latin typeface="Times New Roman"/>
                <a:ea typeface="Times New Roman"/>
                <a:cs typeface="Times New Roman"/>
                <a:sym typeface="Times New Roman"/>
              </a:rPr>
              <a:t> </a:t>
            </a:r>
            <a:r>
              <a:rPr lang="en-US" dirty="0">
                <a:highlight>
                  <a:srgbClr val="FFFFFF"/>
                </a:highlight>
                <a:latin typeface="Trebuchet MS"/>
                <a:ea typeface="Trebuchet MS"/>
                <a:cs typeface="Trebuchet MS"/>
                <a:sym typeface="Trebuchet MS"/>
              </a:rPr>
              <a:t>What does it mean to be a “culturally responsive” educator? Give them 3 minutes to write their answer on their </a:t>
            </a:r>
            <a:r>
              <a:rPr lang="en-US" dirty="0" err="1">
                <a:highlight>
                  <a:srgbClr val="FFFFFF"/>
                </a:highlight>
                <a:latin typeface="Trebuchet MS"/>
                <a:ea typeface="Trebuchet MS"/>
                <a:cs typeface="Trebuchet MS"/>
                <a:sym typeface="Trebuchet MS"/>
              </a:rPr>
              <a:t>notecatchers</a:t>
            </a:r>
            <a:r>
              <a:rPr lang="en-US" dirty="0">
                <a:highlight>
                  <a:srgbClr val="FFFFFF"/>
                </a:highlight>
                <a:latin typeface="Trebuchet MS"/>
                <a:ea typeface="Trebuchet MS"/>
                <a:cs typeface="Trebuchet MS"/>
                <a:sym typeface="Trebuchet MS"/>
              </a:rPr>
              <a:t>.</a:t>
            </a:r>
            <a:endParaRPr dirty="0">
              <a:highlight>
                <a:srgbClr val="FFFFFF"/>
              </a:highlight>
              <a:latin typeface="Trebuchet MS"/>
              <a:ea typeface="Trebuchet MS"/>
              <a:cs typeface="Trebuchet MS"/>
              <a:sym typeface="Trebuchet MS"/>
            </a:endParaRPr>
          </a:p>
          <a:p>
            <a:pPr marL="457200" lvl="0" indent="-298450" algn="l" rtl="0">
              <a:lnSpc>
                <a:spcPct val="115000"/>
              </a:lnSpc>
              <a:spcBef>
                <a:spcPts val="0"/>
              </a:spcBef>
              <a:spcAft>
                <a:spcPts val="0"/>
              </a:spcAft>
              <a:buSzPts val="1100"/>
              <a:buFont typeface="Trebuchet MS"/>
              <a:buAutoNum type="arabicPeriod"/>
            </a:pPr>
            <a:r>
              <a:rPr lang="en-US" dirty="0">
                <a:highlight>
                  <a:srgbClr val="FFFFFF"/>
                </a:highlight>
                <a:latin typeface="Trebuchet MS"/>
                <a:ea typeface="Trebuchet MS"/>
                <a:cs typeface="Trebuchet MS"/>
                <a:sym typeface="Trebuchet MS"/>
              </a:rPr>
              <a:t>Once the 3 minutes has expired, ask for 2 volunteers to share their synthesis with the whole group. This will be the perfect transition into the next slide. </a:t>
            </a:r>
            <a:endParaRPr dirty="0">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dirty="0">
              <a:highlight>
                <a:srgbClr val="FFFFFF"/>
              </a:highlight>
              <a:latin typeface="Trebuchet MS"/>
              <a:ea typeface="Trebuchet MS"/>
              <a:cs typeface="Trebuchet MS"/>
              <a:sym typeface="Trebuchet MS"/>
            </a:endParaRPr>
          </a:p>
        </p:txBody>
      </p:sp>
      <p:sp>
        <p:nvSpPr>
          <p:cNvPr id="221" name="Google Shape;221;g51776d692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357196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c122f5941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c122f5941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rebuchet MS"/>
                <a:ea typeface="Trebuchet MS"/>
                <a:cs typeface="Trebuchet MS"/>
                <a:sym typeface="Trebuchet MS"/>
              </a:rPr>
              <a:t>[Estimated time: 5-7 minutes]</a:t>
            </a: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457200" lvl="0" indent="-298450" algn="l" rtl="0">
              <a:lnSpc>
                <a:spcPct val="115000"/>
              </a:lnSpc>
              <a:spcBef>
                <a:spcPts val="0"/>
              </a:spcBef>
              <a:spcAft>
                <a:spcPts val="0"/>
              </a:spcAft>
              <a:buSzPts val="1100"/>
              <a:buFont typeface="Trebuchet MS"/>
              <a:buAutoNum type="arabicPeriod"/>
            </a:pPr>
            <a:r>
              <a:rPr lang="en-US" dirty="0" smtClean="0">
                <a:highlight>
                  <a:srgbClr val="FFFFFF"/>
                </a:highlight>
                <a:latin typeface="Trebuchet MS"/>
                <a:ea typeface="Trebuchet MS"/>
                <a:cs typeface="Trebuchet MS"/>
                <a:sym typeface="Trebuchet MS"/>
              </a:rPr>
              <a:t>Have teachers skim the handout by Romero, C.</a:t>
            </a:r>
          </a:p>
          <a:p>
            <a:pPr marL="457200" lvl="0" indent="-298450" algn="l" rtl="0">
              <a:lnSpc>
                <a:spcPct val="115000"/>
              </a:lnSpc>
              <a:spcBef>
                <a:spcPts val="0"/>
              </a:spcBef>
              <a:spcAft>
                <a:spcPts val="0"/>
              </a:spcAft>
              <a:buSzPts val="1100"/>
              <a:buFont typeface="Trebuchet MS"/>
              <a:buAutoNum type="arabicPeriod"/>
            </a:pPr>
            <a:endParaRPr lang="en-US" dirty="0" smtClean="0">
              <a:highlight>
                <a:srgbClr val="FFFFFF"/>
              </a:highlight>
              <a:latin typeface="Trebuchet MS"/>
              <a:ea typeface="Trebuchet MS"/>
              <a:cs typeface="Trebuchet MS"/>
              <a:sym typeface="Trebuchet MS"/>
            </a:endParaRPr>
          </a:p>
          <a:p>
            <a:pPr marL="457200" lvl="0" indent="-298450" algn="l" rtl="0">
              <a:lnSpc>
                <a:spcPct val="115000"/>
              </a:lnSpc>
              <a:spcBef>
                <a:spcPts val="0"/>
              </a:spcBef>
              <a:spcAft>
                <a:spcPts val="0"/>
              </a:spcAft>
              <a:buSzPts val="1100"/>
              <a:buFont typeface="Trebuchet MS"/>
              <a:buAutoNum type="arabicPeriod"/>
            </a:pPr>
            <a:r>
              <a:rPr lang="en-US" dirty="0" smtClean="0">
                <a:highlight>
                  <a:srgbClr val="FFFFFF"/>
                </a:highlight>
                <a:latin typeface="Trebuchet MS"/>
                <a:ea typeface="Trebuchet MS"/>
                <a:cs typeface="Trebuchet MS"/>
                <a:sym typeface="Trebuchet MS"/>
              </a:rPr>
              <a:t>Reflect on how the sense of Belonging is central to culturally responsive</a:t>
            </a:r>
            <a:r>
              <a:rPr lang="en-US" baseline="0" dirty="0" smtClean="0">
                <a:highlight>
                  <a:srgbClr val="FFFFFF"/>
                </a:highlight>
                <a:latin typeface="Trebuchet MS"/>
                <a:ea typeface="Trebuchet MS"/>
                <a:cs typeface="Trebuchet MS"/>
                <a:sym typeface="Trebuchet MS"/>
              </a:rPr>
              <a:t> teaching.</a:t>
            </a:r>
            <a:endParaRPr dirty="0">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dirty="0">
              <a:highlight>
                <a:srgbClr val="FFFFFF"/>
              </a:highlight>
              <a:latin typeface="Trebuchet MS"/>
              <a:ea typeface="Trebuchet MS"/>
              <a:cs typeface="Trebuchet MS"/>
              <a:sym typeface="Trebuchet MS"/>
            </a:endParaRPr>
          </a:p>
        </p:txBody>
      </p:sp>
      <p:sp>
        <p:nvSpPr>
          <p:cNvPr id="232" name="Google Shape;232;g5c122f5941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13499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10 minutes]</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Have educators check their synthesis from the previous slide with CDE’s definition of what it means to be a “culturally responsive” educator. Next, discuss the practices of a culturally responsive educator. Use the following questions to frame the discussion.</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Ask: Which of these practices do you already implement in your classroom?  Which practices might you be able to implement immediately?  Which practices may take more time?  Why?  What type(s) of support do you think you need to be a culturally responsive educator? </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Possible extension - Have a discussion on these 5 statements.  Educators can define what this means to them and provide classroom example.  Then click on link and educators can read short blog on these 5 tips. </a:t>
            </a:r>
            <a:endParaRPr sz="1200">
              <a:solidFill>
                <a:schemeClr val="lt1"/>
              </a:solidFill>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241" name="Google Shape;24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104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65269ae1a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65269ae1a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1 minutes]</a:t>
            </a:r>
            <a:endParaRPr>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endParaRPr>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US">
                <a:latin typeface="Trebuchet MS"/>
                <a:ea typeface="Trebuchet MS"/>
                <a:cs typeface="Trebuchet MS"/>
                <a:sym typeface="Trebuchet MS"/>
              </a:rPr>
              <a:t>Explain to educators that, from the student perspective, this should be the teacher’s A game everyday… this practice is consistent. </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Best-First Instruction, (also referred to as first, classroom, Tier I, core, or universal instruction), is designed to meet the needs of all students. Universal Tier Instruction is high-quality, effective, and engaging instruction provided in the general education classroom as outlined in a class or course curriculum. It provides students with their first opportunity to learn standards and grade-level expectations. All first instruction should be grounded in research-based methodology.</a:t>
            </a:r>
            <a:endParaRPr>
              <a:latin typeface="Trebuchet MS"/>
              <a:ea typeface="Trebuchet MS"/>
              <a:cs typeface="Trebuchet MS"/>
              <a:sym typeface="Trebuchet MS"/>
            </a:endParaRPr>
          </a:p>
        </p:txBody>
      </p:sp>
      <p:sp>
        <p:nvSpPr>
          <p:cNvPr id="251" name="Google Shape;251;g565269ae1a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24004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65269ae1a_0_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565269ae1a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a:p>
            <a:pPr marL="0" marR="0" lvl="0" indent="0" algn="l" rtl="0">
              <a:spcBef>
                <a:spcPts val="0"/>
              </a:spcBef>
              <a:spcAft>
                <a:spcPts val="0"/>
              </a:spcAft>
              <a:buClr>
                <a:schemeClr val="dk1"/>
              </a:buClr>
              <a:buSzPts val="1200"/>
              <a:buFont typeface="Calibri"/>
              <a:buNone/>
            </a:pPr>
            <a:endParaRPr>
              <a:latin typeface="Trebuchet MS"/>
              <a:ea typeface="Trebuchet MS"/>
              <a:cs typeface="Trebuchet MS"/>
              <a:sym typeface="Trebuchet MS"/>
            </a:endParaRPr>
          </a:p>
          <a:p>
            <a:pPr marL="0" marR="0" lvl="0" indent="0" algn="l" rtl="0">
              <a:spcBef>
                <a:spcPts val="0"/>
              </a:spcBef>
              <a:spcAft>
                <a:spcPts val="0"/>
              </a:spcAft>
              <a:buClr>
                <a:schemeClr val="dk1"/>
              </a:buClr>
              <a:buSzPts val="1200"/>
              <a:buFont typeface="Calibri"/>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a:p>
            <a:pPr marL="0" marR="0" lvl="0" indent="0" algn="l" rtl="0">
              <a:spcBef>
                <a:spcPts val="0"/>
              </a:spcBef>
              <a:spcAft>
                <a:spcPts val="0"/>
              </a:spcAft>
              <a:buClr>
                <a:schemeClr val="dk1"/>
              </a:buClr>
              <a:buSzPts val="1200"/>
              <a:buFont typeface="Calibri"/>
              <a:buNone/>
            </a:pPr>
            <a:endParaRPr>
              <a:latin typeface="Trebuchet MS"/>
              <a:ea typeface="Trebuchet MS"/>
              <a:cs typeface="Trebuchet MS"/>
              <a:sym typeface="Trebuchet MS"/>
            </a:endParaRPr>
          </a:p>
          <a:p>
            <a:pPr marL="0" marR="0" lvl="0" indent="0" algn="l" rtl="0">
              <a:spcBef>
                <a:spcPts val="0"/>
              </a:spcBef>
              <a:spcAft>
                <a:spcPts val="0"/>
              </a:spcAft>
              <a:buClr>
                <a:schemeClr val="dk1"/>
              </a:buClr>
              <a:buSzPts val="1200"/>
              <a:buFont typeface="Calibri"/>
              <a:buNone/>
            </a:pPr>
            <a:r>
              <a:rPr lang="en-US">
                <a:latin typeface="Trebuchet MS"/>
                <a:ea typeface="Trebuchet MS"/>
                <a:cs typeface="Trebuchet MS"/>
                <a:sym typeface="Trebuchet MS"/>
              </a:rPr>
              <a:t>Say: In determining the 4 Pillars of Best, First Instruction, the </a:t>
            </a:r>
            <a:r>
              <a:rPr lang="en-US" i="0" u="none" strike="noStrike" cap="none">
                <a:solidFill>
                  <a:schemeClr val="dk1"/>
                </a:solidFill>
                <a:latin typeface="Trebuchet MS"/>
                <a:ea typeface="Trebuchet MS"/>
                <a:cs typeface="Trebuchet MS"/>
                <a:sym typeface="Trebuchet MS"/>
              </a:rPr>
              <a:t>Colorado Department of Education considered “big pillar” ideas that are in our Colorado Academic Standards, Curriculum Overviews, and Instructional Units.</a:t>
            </a:r>
            <a:r>
              <a:rPr lang="en-US">
                <a:latin typeface="Trebuchet MS"/>
                <a:ea typeface="Trebuchet MS"/>
                <a:cs typeface="Trebuchet MS"/>
                <a:sym typeface="Trebuchet MS"/>
              </a:rPr>
              <a:t> These pillars </a:t>
            </a:r>
            <a:r>
              <a:rPr lang="en-US" i="0" u="none" strike="noStrike" cap="none">
                <a:solidFill>
                  <a:schemeClr val="dk1"/>
                </a:solidFill>
                <a:latin typeface="Trebuchet MS"/>
                <a:ea typeface="Trebuchet MS"/>
                <a:cs typeface="Trebuchet MS"/>
                <a:sym typeface="Trebuchet MS"/>
              </a:rPr>
              <a:t>are important regardless of content area and are beyond discrete skills. They emphasi</a:t>
            </a:r>
            <a:r>
              <a:rPr lang="en-US">
                <a:latin typeface="Trebuchet MS"/>
                <a:ea typeface="Trebuchet MS"/>
                <a:cs typeface="Trebuchet MS"/>
                <a:sym typeface="Trebuchet MS"/>
              </a:rPr>
              <a:t>ze that . . .</a:t>
            </a:r>
            <a:endParaRPr>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b="1" i="1">
                <a:latin typeface="Trebuchet MS"/>
                <a:ea typeface="Trebuchet MS"/>
                <a:cs typeface="Trebuchet MS"/>
                <a:sym typeface="Trebuchet MS"/>
              </a:rPr>
              <a:t>All student learning is driven by standards and measurable and achievable objective(s).</a:t>
            </a:r>
            <a:endParaRPr b="1" i="1">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b="1" i="1">
                <a:latin typeface="Trebuchet MS"/>
                <a:ea typeface="Trebuchet MS"/>
                <a:cs typeface="Trebuchet MS"/>
                <a:sym typeface="Trebuchet MS"/>
              </a:rPr>
              <a:t>All student learning is driven by research-based, highly effective, and efficient instructional practices.</a:t>
            </a:r>
            <a:endParaRPr b="1" i="1">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b="1" i="1">
                <a:latin typeface="Trebuchet MS"/>
                <a:ea typeface="Trebuchet MS"/>
                <a:cs typeface="Trebuchet MS"/>
                <a:sym typeface="Trebuchet MS"/>
              </a:rPr>
              <a:t>All student learning is driven by regular assessment, which determines instructional modifications. </a:t>
            </a:r>
            <a:endParaRPr b="1" i="1">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US" b="1" i="1">
                <a:latin typeface="Trebuchet MS"/>
                <a:ea typeface="Trebuchet MS"/>
                <a:cs typeface="Trebuchet MS"/>
                <a:sym typeface="Trebuchet MS"/>
              </a:rPr>
              <a:t>All student learning is driven by a positive climate and culture.</a:t>
            </a:r>
            <a:endParaRPr b="1">
              <a:latin typeface="Trebuchet MS"/>
              <a:ea typeface="Trebuchet MS"/>
              <a:cs typeface="Trebuchet MS"/>
              <a:sym typeface="Trebuchet MS"/>
            </a:endParaRPr>
          </a:p>
          <a:p>
            <a:pPr marL="457200" lvl="0" indent="-304800" algn="l" rtl="0">
              <a:spcBef>
                <a:spcPts val="0"/>
              </a:spcBef>
              <a:spcAft>
                <a:spcPts val="0"/>
              </a:spcAft>
              <a:buClr>
                <a:srgbClr val="CC0000"/>
              </a:buClr>
              <a:buSzPts val="1200"/>
              <a:buFont typeface="Trebuchet MS"/>
              <a:buChar char="●"/>
            </a:pPr>
            <a:r>
              <a:rPr lang="en-US" b="1">
                <a:solidFill>
                  <a:srgbClr val="CC0000"/>
                </a:solidFill>
                <a:latin typeface="Trebuchet MS"/>
                <a:ea typeface="Trebuchet MS"/>
                <a:cs typeface="Trebuchet MS"/>
                <a:sym typeface="Trebuchet MS"/>
              </a:rPr>
              <a:t>All students, all standards, equitable, culturally responsive.</a:t>
            </a:r>
            <a:endParaRPr b="1">
              <a:solidFill>
                <a:srgbClr val="CC0000"/>
              </a:solidFill>
              <a:latin typeface="Trebuchet MS"/>
              <a:ea typeface="Trebuchet MS"/>
              <a:cs typeface="Trebuchet MS"/>
              <a:sym typeface="Trebuchet MS"/>
            </a:endParaRPr>
          </a:p>
          <a:p>
            <a:pPr marL="0" lvl="0" indent="0" algn="l" rtl="0">
              <a:spcBef>
                <a:spcPts val="0"/>
              </a:spcBef>
              <a:spcAft>
                <a:spcPts val="0"/>
              </a:spcAft>
              <a:buNone/>
            </a:pPr>
            <a:endParaRPr b="1">
              <a:solidFill>
                <a:srgbClr val="CC0000"/>
              </a:solidFill>
              <a:latin typeface="Trebuchet MS"/>
              <a:ea typeface="Trebuchet MS"/>
              <a:cs typeface="Trebuchet MS"/>
              <a:sym typeface="Trebuchet MS"/>
            </a:endParaRPr>
          </a:p>
          <a:p>
            <a:pPr marL="457200" lvl="0" indent="0" algn="l" rtl="0">
              <a:spcBef>
                <a:spcPts val="0"/>
              </a:spcBef>
              <a:spcAft>
                <a:spcPts val="0"/>
              </a:spcAft>
              <a:buNone/>
            </a:pPr>
            <a:endParaRPr>
              <a:solidFill>
                <a:srgbClr val="000000"/>
              </a:solidFill>
              <a:latin typeface="Trebuchet MS"/>
              <a:ea typeface="Trebuchet MS"/>
              <a:cs typeface="Trebuchet MS"/>
              <a:sym typeface="Trebuchet MS"/>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1" name="Google Shape;261;g565269ae1a_0_8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2" name="Google Shape;262;g565269ae1a_0_84: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5/30/2018</a:t>
            </a:r>
            <a:endParaRPr sz="1200" b="0" i="0" u="none" strike="noStrike" cap="none">
              <a:solidFill>
                <a:schemeClr val="dk1"/>
              </a:solidFill>
              <a:latin typeface="Calibri"/>
              <a:ea typeface="Calibri"/>
              <a:cs typeface="Calibri"/>
              <a:sym typeface="Calibri"/>
            </a:endParaRPr>
          </a:p>
        </p:txBody>
      </p:sp>
      <p:sp>
        <p:nvSpPr>
          <p:cNvPr id="263" name="Google Shape;263;g565269ae1a_0_8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4" name="Google Shape;264;g565269ae1a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601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a0c77334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5a0c77334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5-10 minutes]</a:t>
            </a:r>
            <a:endParaRPr>
              <a:latin typeface="Trebuchet MS"/>
              <a:ea typeface="Trebuchet MS"/>
              <a:cs typeface="Trebuchet MS"/>
              <a:sym typeface="Trebuchet MS"/>
            </a:endParaRPr>
          </a:p>
          <a:p>
            <a:pPr marL="0" marR="0" lvl="0" indent="0" algn="l" rtl="0">
              <a:spcBef>
                <a:spcPts val="0"/>
              </a:spcBef>
              <a:spcAft>
                <a:spcPts val="0"/>
              </a:spcAft>
              <a:buClr>
                <a:schemeClr val="dk1"/>
              </a:buClr>
              <a:buSzPts val="1200"/>
              <a:buFont typeface="Calibri"/>
              <a:buNone/>
            </a:pPr>
            <a:endParaRPr>
              <a:latin typeface="Trebuchet MS"/>
              <a:ea typeface="Trebuchet MS"/>
              <a:cs typeface="Trebuchet MS"/>
              <a:sym typeface="Trebuchet MS"/>
            </a:endParaRPr>
          </a:p>
          <a:p>
            <a:pPr marL="0" marR="0" lvl="0" indent="0" algn="l" rtl="0">
              <a:spcBef>
                <a:spcPts val="0"/>
              </a:spcBef>
              <a:spcAft>
                <a:spcPts val="0"/>
              </a:spcAft>
              <a:buNone/>
            </a:pPr>
            <a:r>
              <a:rPr lang="en-US">
                <a:latin typeface="Trebuchet MS"/>
                <a:ea typeface="Trebuchet MS"/>
                <a:cs typeface="Trebuchet MS"/>
                <a:sym typeface="Trebuchet MS"/>
              </a:rPr>
              <a:t>Read this slide and the next one. Then, discuss whole group using the questions below to structure the conversation. Capture their thoughts on chart paper. This means you will need 2 separate sheets of chart paper with either the question or part of the question prewritten at the top. You may also want to ask for a volunteer to serve as the scribe to capture the thoughts of educators in the room. </a:t>
            </a:r>
            <a:endParaRPr>
              <a:latin typeface="Trebuchet MS"/>
              <a:ea typeface="Trebuchet MS"/>
              <a:cs typeface="Trebuchet MS"/>
              <a:sym typeface="Trebuchet MS"/>
            </a:endParaRPr>
          </a:p>
          <a:p>
            <a:pPr marL="457200" marR="0" lvl="0" indent="-298450" algn="l" rtl="0">
              <a:spcBef>
                <a:spcPts val="0"/>
              </a:spcBef>
              <a:spcAft>
                <a:spcPts val="0"/>
              </a:spcAft>
              <a:buSzPts val="1100"/>
              <a:buFont typeface="Trebuchet MS"/>
              <a:buAutoNum type="arabicPeriod"/>
            </a:pPr>
            <a:r>
              <a:rPr lang="en-US">
                <a:latin typeface="Trebuchet MS"/>
                <a:ea typeface="Trebuchet MS"/>
                <a:cs typeface="Trebuchet MS"/>
                <a:sym typeface="Trebuchet MS"/>
              </a:rPr>
              <a:t>Why are building relationships and meeting the needs of all students so foundational to student learning? </a:t>
            </a:r>
            <a:endParaRPr>
              <a:latin typeface="Trebuchet MS"/>
              <a:ea typeface="Trebuchet MS"/>
              <a:cs typeface="Trebuchet MS"/>
              <a:sym typeface="Trebuchet MS"/>
            </a:endParaRPr>
          </a:p>
          <a:p>
            <a:pPr marL="457200" marR="0" lvl="0" indent="-298450" algn="l" rtl="0">
              <a:spcBef>
                <a:spcPts val="0"/>
              </a:spcBef>
              <a:spcAft>
                <a:spcPts val="0"/>
              </a:spcAft>
              <a:buSzPts val="1100"/>
              <a:buFont typeface="Trebuchet MS"/>
              <a:buAutoNum type="arabicPeriod"/>
            </a:pPr>
            <a:r>
              <a:rPr lang="en-US">
                <a:latin typeface="Trebuchet MS"/>
                <a:ea typeface="Trebuchet MS"/>
                <a:cs typeface="Trebuchet MS"/>
                <a:sym typeface="Trebuchet MS"/>
              </a:rPr>
              <a:t>How might you improve upon your current practices of building relationships and meeting the needs of all your students?</a:t>
            </a:r>
            <a:endParaRPr sz="1200" i="0" u="none" strike="noStrike" cap="none">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100" b="1">
              <a:latin typeface="Trebuchet MS"/>
              <a:ea typeface="Trebuchet MS"/>
              <a:cs typeface="Trebuchet MS"/>
              <a:sym typeface="Trebuchet MS"/>
            </a:endParaRPr>
          </a:p>
          <a:p>
            <a:pPr marL="0" lvl="0" indent="0" algn="l" rtl="0">
              <a:spcBef>
                <a:spcPts val="0"/>
              </a:spcBef>
              <a:spcAft>
                <a:spcPts val="0"/>
              </a:spcAft>
              <a:buNone/>
            </a:pPr>
            <a:r>
              <a:rPr lang="en-US" sz="1100" b="1">
                <a:latin typeface="Trebuchet MS"/>
                <a:ea typeface="Trebuchet MS"/>
                <a:cs typeface="Trebuchet MS"/>
                <a:sym typeface="Trebuchet MS"/>
              </a:rPr>
              <a:t>Emphasize that the goal is “All students, all standards, equitable, and culturally responsive.”</a:t>
            </a:r>
            <a:endParaRPr sz="1100" b="1">
              <a:latin typeface="Trebuchet MS"/>
              <a:ea typeface="Trebuchet MS"/>
              <a:cs typeface="Trebuchet MS"/>
              <a:sym typeface="Trebuchet MS"/>
            </a:endParaRPr>
          </a:p>
          <a:p>
            <a:pPr marL="0" lvl="0" indent="0" algn="l" rtl="0">
              <a:spcBef>
                <a:spcPts val="0"/>
              </a:spcBef>
              <a:spcAft>
                <a:spcPts val="0"/>
              </a:spcAft>
              <a:buNone/>
            </a:pPr>
            <a:endParaRPr sz="1100" b="1">
              <a:latin typeface="Trebuchet MS"/>
              <a:ea typeface="Trebuchet MS"/>
              <a:cs typeface="Trebuchet MS"/>
              <a:sym typeface="Trebuchet MS"/>
            </a:endParaRPr>
          </a:p>
          <a:p>
            <a:pPr marL="0" lvl="0" indent="0" algn="l" rtl="0">
              <a:spcBef>
                <a:spcPts val="0"/>
              </a:spcBef>
              <a:spcAft>
                <a:spcPts val="0"/>
              </a:spcAft>
              <a:buNone/>
            </a:pPr>
            <a:r>
              <a:rPr lang="en-US" sz="1100">
                <a:latin typeface="Trebuchet MS"/>
                <a:ea typeface="Trebuchet MS"/>
                <a:cs typeface="Trebuchet MS"/>
                <a:sym typeface="Trebuchet MS"/>
              </a:rPr>
              <a:t>Source: Edwards, S. &amp; Edick, N. (2013) "Culturally Responsive Teaching For Significant Relationships," Journal of Praxis in Multicultural Education: Vol. 7: No. 1 , Article 4. DOI: 10.9741/2161-2978.1058 Available at: </a:t>
            </a:r>
            <a:r>
              <a:rPr lang="en-US" sz="1100" u="sng">
                <a:solidFill>
                  <a:schemeClr val="hlink"/>
                </a:solidFill>
                <a:latin typeface="Trebuchet MS"/>
                <a:ea typeface="Trebuchet MS"/>
                <a:cs typeface="Trebuchet MS"/>
                <a:sym typeface="Trebuchet MS"/>
                <a:hlinkClick r:id="rId3"/>
              </a:rPr>
              <a:t>https://digitalscholarship.unlv.edu/jpme/vol7/iss1/4</a:t>
            </a:r>
            <a:r>
              <a:rPr lang="en-US" sz="1100">
                <a:latin typeface="Trebuchet MS"/>
                <a:ea typeface="Trebuchet MS"/>
                <a:cs typeface="Trebuchet MS"/>
                <a:sym typeface="Trebuchet MS"/>
              </a:rPr>
              <a:t> </a:t>
            </a:r>
            <a:endParaRPr sz="1100">
              <a:latin typeface="Trebuchet MS"/>
              <a:ea typeface="Trebuchet MS"/>
              <a:cs typeface="Trebuchet MS"/>
              <a:sym typeface="Trebuchet MS"/>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4" name="Google Shape;274;g5a0c773341_0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5" name="Google Shape;275;g5a0c773341_0_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5/30/2018</a:t>
            </a:r>
            <a:endParaRPr sz="1200" b="0" i="0" u="none" strike="noStrike" cap="none">
              <a:solidFill>
                <a:schemeClr val="dk1"/>
              </a:solidFill>
              <a:latin typeface="Calibri"/>
              <a:ea typeface="Calibri"/>
              <a:cs typeface="Calibri"/>
              <a:sym typeface="Calibri"/>
            </a:endParaRPr>
          </a:p>
        </p:txBody>
      </p:sp>
      <p:sp>
        <p:nvSpPr>
          <p:cNvPr id="276" name="Google Shape;276;g5a0c773341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7" name="Google Shape;277;g5a0c77334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434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c122f594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c122f594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5c122f594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3741745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1"/>
          <p:cNvSpPr txBox="1"/>
          <p:nvPr/>
        </p:nvSpPr>
        <p:spPr>
          <a:xfrm>
            <a:off x="-8330" y="6602864"/>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pic>
        <p:nvPicPr>
          <p:cNvPr id="76" name="Google Shape;76;p1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7" name="Google Shape;77;p15"/>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0" name="Google Shape;80;p15"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81"/>
        <p:cNvGrpSpPr/>
        <p:nvPr/>
      </p:nvGrpSpPr>
      <p:grpSpPr>
        <a:xfrm>
          <a:off x="0" y="0"/>
          <a:ext cx="0" cy="0"/>
          <a:chOff x="0" y="0"/>
          <a:chExt cx="0" cy="0"/>
        </a:xfrm>
      </p:grpSpPr>
      <p:pic>
        <p:nvPicPr>
          <p:cNvPr id="82" name="Google Shape;82;p16"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83" name="Google Shape;83;p16"/>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 name="Google Shape;84;p16"/>
          <p:cNvSpPr txBox="1">
            <a:spLocks noGrp="1"/>
          </p:cNvSpPr>
          <p:nvPr>
            <p:ph type="body" idx="1"/>
          </p:nvPr>
        </p:nvSpPr>
        <p:spPr>
          <a:xfrm>
            <a:off x="628650" y="1463040"/>
            <a:ext cx="78867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6" name="Google Shape;86;p16"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90"/>
        <p:cNvGrpSpPr/>
        <p:nvPr/>
      </p:nvGrpSpPr>
      <p:grpSpPr>
        <a:xfrm>
          <a:off x="0" y="0"/>
          <a:ext cx="0" cy="0"/>
          <a:chOff x="0" y="0"/>
          <a:chExt cx="0" cy="0"/>
        </a:xfrm>
      </p:grpSpPr>
      <p:sp>
        <p:nvSpPr>
          <p:cNvPr id="91" name="Google Shape;91;p18"/>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 name="Google Shape;94;p19"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95" name="Google Shape;95;p19"/>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19"/>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7" name="Google Shape;97;p19"/>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9"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99"/>
        <p:cNvGrpSpPr/>
        <p:nvPr/>
      </p:nvGrpSpPr>
      <p:grpSpPr>
        <a:xfrm>
          <a:off x="0" y="0"/>
          <a:ext cx="0" cy="0"/>
          <a:chOff x="0" y="0"/>
          <a:chExt cx="0" cy="0"/>
        </a:xfrm>
      </p:grpSpPr>
      <p:pic>
        <p:nvPicPr>
          <p:cNvPr id="100" name="Google Shape;100;p20"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1" name="Google Shape;101;p20"/>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02" name="Google Shape;102;p2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3" name="Google Shape;103;p20"/>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104"/>
        <p:cNvGrpSpPr/>
        <p:nvPr/>
      </p:nvGrpSpPr>
      <p:grpSpPr>
        <a:xfrm>
          <a:off x="0" y="0"/>
          <a:ext cx="0" cy="0"/>
          <a:chOff x="0" y="0"/>
          <a:chExt cx="0" cy="0"/>
        </a:xfrm>
      </p:grpSpPr>
      <p:pic>
        <p:nvPicPr>
          <p:cNvPr id="105" name="Google Shape;105;p21"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6" name="Google Shape;106;p21"/>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07" name="Google Shape;107;p21"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8" name="Google Shape;108;p21"/>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pic>
        <p:nvPicPr>
          <p:cNvPr id="22" name="Google Shape;22;p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3" name="Google Shape;23;p3"/>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09"/>
        <p:cNvGrpSpPr/>
        <p:nvPr/>
      </p:nvGrpSpPr>
      <p:grpSpPr>
        <a:xfrm>
          <a:off x="0" y="0"/>
          <a:ext cx="0" cy="0"/>
          <a:chOff x="0" y="0"/>
          <a:chExt cx="0" cy="0"/>
        </a:xfrm>
      </p:grpSpPr>
      <p:pic>
        <p:nvPicPr>
          <p:cNvPr id="110" name="Google Shape;110;p22"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1" name="Google Shape;111;p22"/>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12" name="Google Shape;112;p22"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13" name="Google Shape;113;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4"/>
        <p:cNvGrpSpPr/>
        <p:nvPr/>
      </p:nvGrpSpPr>
      <p:grpSpPr>
        <a:xfrm>
          <a:off x="0" y="0"/>
          <a:ext cx="0" cy="0"/>
          <a:chOff x="0" y="0"/>
          <a:chExt cx="0" cy="0"/>
        </a:xfrm>
      </p:grpSpPr>
      <p:pic>
        <p:nvPicPr>
          <p:cNvPr id="115" name="Google Shape;115;p23"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6" name="Google Shape;116;p23"/>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7" name="Google Shape;117;p23"/>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18" name="Google Shape;118;p23"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11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131"/>
        <p:cNvGrpSpPr/>
        <p:nvPr/>
      </p:nvGrpSpPr>
      <p:grpSpPr>
        <a:xfrm>
          <a:off x="0" y="0"/>
          <a:ext cx="0" cy="0"/>
          <a:chOff x="0" y="0"/>
          <a:chExt cx="0" cy="0"/>
        </a:xfrm>
      </p:grpSpPr>
      <p:pic>
        <p:nvPicPr>
          <p:cNvPr id="132" name="Google Shape;132;p27"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33" name="Google Shape;133;p27"/>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4" name="Google Shape;134;p27"/>
          <p:cNvSpPr txBox="1">
            <a:spLocks noGrp="1"/>
          </p:cNvSpPr>
          <p:nvPr>
            <p:ph type="body" idx="1"/>
          </p:nvPr>
        </p:nvSpPr>
        <p:spPr>
          <a:xfrm>
            <a:off x="628650" y="1463040"/>
            <a:ext cx="78867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27"/>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36" name="Google Shape;136;p27"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7"/>
        <p:cNvGrpSpPr/>
        <p:nvPr/>
      </p:nvGrpSpPr>
      <p:grpSpPr>
        <a:xfrm>
          <a:off x="0" y="0"/>
          <a:ext cx="0" cy="0"/>
          <a:chOff x="0" y="0"/>
          <a:chExt cx="0" cy="0"/>
        </a:xfrm>
      </p:grpSpPr>
      <p:pic>
        <p:nvPicPr>
          <p:cNvPr id="138" name="Google Shape;138;p28"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39" name="Google Shape;139;p28"/>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0" name="Google Shape;140;p28"/>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1" name="Google Shape;141;p28"/>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42" name="Google Shape;142;p28"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sp>
        <p:nvSpPr>
          <p:cNvPr id="144" name="Google Shape;144;p29"/>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2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46"/>
        <p:cNvGrpSpPr/>
        <p:nvPr/>
      </p:nvGrpSpPr>
      <p:grpSpPr>
        <a:xfrm>
          <a:off x="0" y="0"/>
          <a:ext cx="0" cy="0"/>
          <a:chOff x="0" y="0"/>
          <a:chExt cx="0" cy="0"/>
        </a:xfrm>
      </p:grpSpPr>
      <p:sp>
        <p:nvSpPr>
          <p:cNvPr id="147" name="Google Shape;147;p30"/>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8"/>
        <p:cNvGrpSpPr/>
        <p:nvPr/>
      </p:nvGrpSpPr>
      <p:grpSpPr>
        <a:xfrm>
          <a:off x="0" y="0"/>
          <a:ext cx="0" cy="0"/>
          <a:chOff x="0" y="0"/>
          <a:chExt cx="0" cy="0"/>
        </a:xfrm>
      </p:grpSpPr>
      <p:sp>
        <p:nvSpPr>
          <p:cNvPr id="149" name="Google Shape;149;p31"/>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 name="Google Shape;150;p31"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51" name="Google Shape;151;p31"/>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 name="Google Shape;152;p31"/>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53" name="Google Shape;153;p31"/>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4" name="Google Shape;154;p31"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155"/>
        <p:cNvGrpSpPr/>
        <p:nvPr/>
      </p:nvGrpSpPr>
      <p:grpSpPr>
        <a:xfrm>
          <a:off x="0" y="0"/>
          <a:ext cx="0" cy="0"/>
          <a:chOff x="0" y="0"/>
          <a:chExt cx="0" cy="0"/>
        </a:xfrm>
      </p:grpSpPr>
      <p:pic>
        <p:nvPicPr>
          <p:cNvPr id="156" name="Google Shape;156;p32"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7" name="Google Shape;157;p32"/>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8" name="Google Shape;158;p32"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59" name="Google Shape;159;p3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27"/>
        <p:cNvGrpSpPr/>
        <p:nvPr/>
      </p:nvGrpSpPr>
      <p:grpSpPr>
        <a:xfrm>
          <a:off x="0" y="0"/>
          <a:ext cx="0" cy="0"/>
          <a:chOff x="0" y="0"/>
          <a:chExt cx="0" cy="0"/>
        </a:xfrm>
      </p:grpSpPr>
      <p:pic>
        <p:nvPicPr>
          <p:cNvPr id="28" name="Google Shape;28;p4"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 name="Google Shape;29;p4"/>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0" name="Google Shape;30;p4"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31" name="Google Shape;31;p4"/>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160"/>
        <p:cNvGrpSpPr/>
        <p:nvPr/>
      </p:nvGrpSpPr>
      <p:grpSpPr>
        <a:xfrm>
          <a:off x="0" y="0"/>
          <a:ext cx="0" cy="0"/>
          <a:chOff x="0" y="0"/>
          <a:chExt cx="0" cy="0"/>
        </a:xfrm>
      </p:grpSpPr>
      <p:pic>
        <p:nvPicPr>
          <p:cNvPr id="161" name="Google Shape;161;p33"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2" name="Google Shape;162;p33"/>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3" name="Google Shape;163;p33"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4" name="Google Shape;164;p33"/>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65"/>
        <p:cNvGrpSpPr/>
        <p:nvPr/>
      </p:nvGrpSpPr>
      <p:grpSpPr>
        <a:xfrm>
          <a:off x="0" y="0"/>
          <a:ext cx="0" cy="0"/>
          <a:chOff x="0" y="0"/>
          <a:chExt cx="0" cy="0"/>
        </a:xfrm>
      </p:grpSpPr>
      <p:pic>
        <p:nvPicPr>
          <p:cNvPr id="166" name="Google Shape;166;p34"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7" name="Google Shape;167;p34"/>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8" name="Google Shape;168;p34"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9" name="Google Shape;169;p3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0"/>
        <p:cNvGrpSpPr/>
        <p:nvPr/>
      </p:nvGrpSpPr>
      <p:grpSpPr>
        <a:xfrm>
          <a:off x="0" y="0"/>
          <a:ext cx="0" cy="0"/>
          <a:chOff x="0" y="0"/>
          <a:chExt cx="0" cy="0"/>
        </a:xfrm>
      </p:grpSpPr>
      <p:pic>
        <p:nvPicPr>
          <p:cNvPr id="171" name="Google Shape;171;p35"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2" name="Google Shape;172;p35"/>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ct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73" name="Google Shape;173;p35"/>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4" name="Google Shape;174;p35"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175"/>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8" name="Google Shape;178;p3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3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8"/>
          <p:cNvSpPr txBox="1">
            <a:spLocks noGrp="1"/>
          </p:cNvSpPr>
          <p:nvPr>
            <p:ph type="body" idx="1"/>
          </p:nvPr>
        </p:nvSpPr>
        <p:spPr>
          <a:xfrm>
            <a:off x="380999" y="4191023"/>
            <a:ext cx="8341800" cy="1167600"/>
          </a:xfrm>
          <a:prstGeom prst="rect">
            <a:avLst/>
          </a:prstGeom>
          <a:no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rgbClr val="45454C"/>
              </a:buClr>
              <a:buSzPts val="2000"/>
              <a:buFont typeface="Arial"/>
              <a:buNone/>
              <a:defRPr sz="2000" b="0" i="0" u="none" strike="noStrike" cap="none">
                <a:solidFill>
                  <a:srgbClr val="45454C"/>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3" name="Google Shape;183;p38"/>
          <p:cNvSpPr txBox="1">
            <a:spLocks noGrp="1"/>
          </p:cNvSpPr>
          <p:nvPr>
            <p:ph type="title"/>
          </p:nvPr>
        </p:nvSpPr>
        <p:spPr>
          <a:xfrm>
            <a:off x="380999" y="2441770"/>
            <a:ext cx="8341800" cy="16458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rgbClr val="1E4E79"/>
              </a:buClr>
              <a:buSzPts val="4200"/>
              <a:buFont typeface="Calibri"/>
              <a:buNone/>
              <a:defRPr sz="4200" b="0" i="0" u="none" strike="noStrike" cap="none">
                <a:solidFill>
                  <a:srgbClr val="1E4E7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4" name="Google Shape;184;p38"/>
          <p:cNvSpPr txBox="1">
            <a:spLocks noGrp="1"/>
          </p:cNvSpPr>
          <p:nvPr>
            <p:ph type="body" idx="2"/>
          </p:nvPr>
        </p:nvSpPr>
        <p:spPr>
          <a:xfrm>
            <a:off x="380999" y="5995124"/>
            <a:ext cx="8341800" cy="4080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666666"/>
              </a:buClr>
              <a:buSzPts val="1600"/>
              <a:buFont typeface="Arial"/>
              <a:buNone/>
              <a:defRPr sz="1600" b="0" i="0" u="none" strike="noStrike" cap="none">
                <a:solidFill>
                  <a:srgbClr val="66666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5" name="Google Shape;185;p38" descr="co_cde__dept_rgb.eps"/>
          <p:cNvPicPr preferRelativeResize="0"/>
          <p:nvPr/>
        </p:nvPicPr>
        <p:blipFill rotWithShape="1">
          <a:blip r:embed="rId3">
            <a:alphaModFix/>
          </a:blip>
          <a:srcRect l="3230" t="4384" r="28031" b="44571"/>
          <a:stretch/>
        </p:blipFill>
        <p:spPr>
          <a:xfrm>
            <a:off x="1657019" y="1007895"/>
            <a:ext cx="5825531" cy="1261751"/>
          </a:xfrm>
          <a:prstGeom prst="rect">
            <a:avLst/>
          </a:prstGeom>
          <a:noFill/>
          <a:ln>
            <a:noFill/>
          </a:ln>
        </p:spPr>
      </p:pic>
      <p:grpSp>
        <p:nvGrpSpPr>
          <p:cNvPr id="186" name="Google Shape;186;p38"/>
          <p:cNvGrpSpPr/>
          <p:nvPr/>
        </p:nvGrpSpPr>
        <p:grpSpPr>
          <a:xfrm>
            <a:off x="-2217" y="6712857"/>
            <a:ext cx="9078685" cy="120952"/>
            <a:chOff x="1241" y="3897"/>
            <a:chExt cx="10008" cy="600"/>
          </a:xfrm>
        </p:grpSpPr>
        <p:sp>
          <p:nvSpPr>
            <p:cNvPr id="187" name="Google Shape;187;p38"/>
            <p:cNvSpPr/>
            <p:nvPr/>
          </p:nvSpPr>
          <p:spPr>
            <a:xfrm>
              <a:off x="8549" y="3897"/>
              <a:ext cx="2700" cy="600"/>
            </a:xfrm>
            <a:prstGeom prst="rect">
              <a:avLst/>
            </a:prstGeom>
            <a:solidFill>
              <a:srgbClr val="943634"/>
            </a:solidFill>
            <a:ln w="9525" cap="flat" cmpd="sng">
              <a:solidFill>
                <a:srgbClr val="94363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38"/>
            <p:cNvSpPr/>
            <p:nvPr/>
          </p:nvSpPr>
          <p:spPr>
            <a:xfrm>
              <a:off x="1241" y="3897"/>
              <a:ext cx="3300" cy="600"/>
            </a:xfrm>
            <a:prstGeom prst="rect">
              <a:avLst/>
            </a:prstGeom>
            <a:solidFill>
              <a:srgbClr val="FFC846"/>
            </a:solidFill>
            <a:ln w="9525" cap="flat" cmpd="sng">
              <a:solidFill>
                <a:srgbClr val="EAB62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38"/>
            <p:cNvSpPr/>
            <p:nvPr/>
          </p:nvSpPr>
          <p:spPr>
            <a:xfrm>
              <a:off x="4685" y="3897"/>
              <a:ext cx="3900" cy="600"/>
            </a:xfrm>
            <a:prstGeom prst="rect">
              <a:avLst/>
            </a:prstGeom>
            <a:solidFill>
              <a:srgbClr val="197A9B"/>
            </a:solidFill>
            <a:ln w="9525" cap="flat" cmpd="sng">
              <a:solidFill>
                <a:srgbClr val="197A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0"/>
        <p:cNvGrpSpPr/>
        <p:nvPr/>
      </p:nvGrpSpPr>
      <p:grpSpPr>
        <a:xfrm>
          <a:off x="0" y="0"/>
          <a:ext cx="0" cy="0"/>
          <a:chOff x="0" y="0"/>
          <a:chExt cx="0" cy="0"/>
        </a:xfrm>
      </p:grpSpPr>
      <p:sp>
        <p:nvSpPr>
          <p:cNvPr id="191" name="Google Shape;191;p3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3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3" name="Google Shape;193;p39"/>
          <p:cNvSpPr txBox="1"/>
          <p:nvPr/>
        </p:nvSpPr>
        <p:spPr>
          <a:xfrm>
            <a:off x="-8330" y="6602864"/>
            <a:ext cx="2895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800"/>
              <a:buFont typeface="Arial"/>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6"/>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2" name="Google Shape;42;p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7" name="Google Shape;47;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3" name="Google Shape;53;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 name="Google Shape;71;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p2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log.nationalequityproject.org/2012/08/22/5-ways-to-create-a-culturally-responsive-classro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40"/>
          <p:cNvGrpSpPr/>
          <p:nvPr/>
        </p:nvGrpSpPr>
        <p:grpSpPr>
          <a:xfrm>
            <a:off x="-19330" y="0"/>
            <a:ext cx="1433609" cy="1433609"/>
            <a:chOff x="87840" y="134578"/>
            <a:chExt cx="1433609" cy="1433609"/>
          </a:xfrm>
        </p:grpSpPr>
        <p:sp>
          <p:nvSpPr>
            <p:cNvPr id="203" name="Google Shape;203;p40"/>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4" name="Google Shape;204;p4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05" name="Google Shape;205;p40"/>
          <p:cNvSpPr txBox="1"/>
          <p:nvPr/>
        </p:nvSpPr>
        <p:spPr>
          <a:xfrm>
            <a:off x="467300" y="2898025"/>
            <a:ext cx="8364900" cy="229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Trebuchet MS"/>
                <a:ea typeface="Trebuchet MS"/>
                <a:cs typeface="Trebuchet MS"/>
                <a:sym typeface="Trebuchet MS"/>
              </a:rPr>
              <a:t>Module 1</a:t>
            </a:r>
            <a:r>
              <a:rPr lang="en-US" sz="4800">
                <a:solidFill>
                  <a:schemeClr val="dk1"/>
                </a:solidFill>
                <a:latin typeface="Trebuchet MS"/>
                <a:ea typeface="Trebuchet MS"/>
                <a:cs typeface="Trebuchet MS"/>
                <a:sym typeface="Trebuchet MS"/>
              </a:rPr>
              <a:t>4</a:t>
            </a:r>
            <a:r>
              <a:rPr lang="en-US" sz="4800" b="0" i="0" u="none" strike="noStrike" cap="none">
                <a:solidFill>
                  <a:schemeClr val="dk1"/>
                </a:solidFill>
                <a:latin typeface="Trebuchet MS"/>
                <a:ea typeface="Trebuchet MS"/>
                <a:cs typeface="Trebuchet MS"/>
                <a:sym typeface="Trebuchet MS"/>
              </a:rPr>
              <a:t>: </a:t>
            </a:r>
            <a:endParaRPr sz="48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800"/>
              <a:buFont typeface="Arial"/>
              <a:buNone/>
            </a:pPr>
            <a:r>
              <a:rPr lang="en-US" sz="4800">
                <a:solidFill>
                  <a:schemeClr val="dk1"/>
                </a:solidFill>
                <a:latin typeface="Trebuchet MS"/>
                <a:ea typeface="Trebuchet MS"/>
                <a:cs typeface="Trebuchet MS"/>
                <a:sym typeface="Trebuchet MS"/>
              </a:rPr>
              <a:t>Overview of Best, First Instruction</a:t>
            </a:r>
            <a:endParaRPr sz="4800" b="0" i="0" u="none" strike="noStrike" cap="none">
              <a:solidFill>
                <a:srgbClr val="000000"/>
              </a:solidFill>
              <a:latin typeface="Trebuchet MS"/>
              <a:ea typeface="Trebuchet MS"/>
              <a:cs typeface="Trebuchet MS"/>
              <a:sym typeface="Trebuchet MS"/>
            </a:endParaRPr>
          </a:p>
        </p:txBody>
      </p:sp>
      <p:sp>
        <p:nvSpPr>
          <p:cNvPr id="206" name="Google Shape;206;p40"/>
          <p:cNvSpPr txBox="1"/>
          <p:nvPr/>
        </p:nvSpPr>
        <p:spPr>
          <a:xfrm>
            <a:off x="738800" y="5188225"/>
            <a:ext cx="7821900" cy="12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1"/>
                </a:solidFill>
                <a:latin typeface="Trebuchet MS"/>
                <a:ea typeface="Trebuchet MS"/>
                <a:cs typeface="Trebuchet MS"/>
                <a:sym typeface="Trebuchet MS"/>
              </a:rPr>
              <a:t>Building positive student relationships for accessible, equitable, and flexible instruction</a:t>
            </a:r>
            <a:endParaRPr sz="2400" dirty="0">
              <a:solidFill>
                <a:schemeClr val="tx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9"/>
          <p:cNvPicPr preferRelativeResize="0"/>
          <p:nvPr/>
        </p:nvPicPr>
        <p:blipFill>
          <a:blip r:embed="rId3">
            <a:alphaModFix/>
          </a:blip>
          <a:stretch>
            <a:fillRect/>
          </a:stretch>
        </p:blipFill>
        <p:spPr>
          <a:xfrm>
            <a:off x="7630509" y="1292800"/>
            <a:ext cx="1209367" cy="1114069"/>
          </a:xfrm>
          <a:prstGeom prst="rect">
            <a:avLst/>
          </a:prstGeom>
          <a:noFill/>
          <a:ln>
            <a:noFill/>
          </a:ln>
        </p:spPr>
      </p:pic>
      <p:sp>
        <p:nvSpPr>
          <p:cNvPr id="300" name="Google Shape;300;p49"/>
          <p:cNvSpPr txBox="1">
            <a:spLocks noGrp="1"/>
          </p:cNvSpPr>
          <p:nvPr>
            <p:ph type="title"/>
          </p:nvPr>
        </p:nvSpPr>
        <p:spPr>
          <a:xfrm>
            <a:off x="1414375" y="169200"/>
            <a:ext cx="7346700" cy="9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200">
                <a:latin typeface="Trebuchet MS"/>
                <a:ea typeface="Trebuchet MS"/>
                <a:cs typeface="Trebuchet MS"/>
                <a:sym typeface="Trebuchet MS"/>
              </a:rPr>
              <a:t>Relationship Building is the Foundation of a Culturally Responsive Classroom</a:t>
            </a:r>
            <a:endParaRPr sz="3200">
              <a:latin typeface="Trebuchet MS"/>
              <a:ea typeface="Trebuchet MS"/>
              <a:cs typeface="Trebuchet MS"/>
              <a:sym typeface="Trebuchet MS"/>
            </a:endParaRPr>
          </a:p>
        </p:txBody>
      </p:sp>
      <p:grpSp>
        <p:nvGrpSpPr>
          <p:cNvPr id="301" name="Google Shape;301;p49"/>
          <p:cNvGrpSpPr/>
          <p:nvPr/>
        </p:nvGrpSpPr>
        <p:grpSpPr>
          <a:xfrm>
            <a:off x="-19330" y="0"/>
            <a:ext cx="1433700" cy="1433700"/>
            <a:chOff x="87840" y="134578"/>
            <a:chExt cx="1433700" cy="1433700"/>
          </a:xfrm>
        </p:grpSpPr>
        <p:sp>
          <p:nvSpPr>
            <p:cNvPr id="302" name="Google Shape;302;p4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3" name="Google Shape;303;p49"/>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
        <p:nvSpPr>
          <p:cNvPr id="304" name="Google Shape;304;p49"/>
          <p:cNvSpPr txBox="1"/>
          <p:nvPr/>
        </p:nvSpPr>
        <p:spPr>
          <a:xfrm>
            <a:off x="475375" y="1433700"/>
            <a:ext cx="8506800" cy="49944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1000"/>
              </a:spcBef>
              <a:spcAft>
                <a:spcPts val="0"/>
              </a:spcAft>
              <a:buClr>
                <a:schemeClr val="dk1"/>
              </a:buClr>
              <a:buSzPts val="2400"/>
              <a:buFont typeface="Trebuchet MS"/>
              <a:buAutoNum type="arabicPeriod"/>
            </a:pPr>
            <a:r>
              <a:rPr lang="en-US" sz="2400" dirty="0">
                <a:solidFill>
                  <a:schemeClr val="dk1"/>
                </a:solidFill>
                <a:latin typeface="Trebuchet MS"/>
                <a:ea typeface="Trebuchet MS"/>
                <a:cs typeface="Trebuchet MS"/>
                <a:sym typeface="Trebuchet MS"/>
              </a:rPr>
              <a:t>Form groups of 5.</a:t>
            </a:r>
            <a:br>
              <a:rPr lang="en-US" sz="2400" dirty="0">
                <a:solidFill>
                  <a:schemeClr val="dk1"/>
                </a:solidFill>
                <a:latin typeface="Trebuchet MS"/>
                <a:ea typeface="Trebuchet MS"/>
                <a:cs typeface="Trebuchet MS"/>
                <a:sym typeface="Trebuchet MS"/>
              </a:rPr>
            </a:br>
            <a:endParaRPr sz="2400" dirty="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AutoNum type="arabicPeriod"/>
            </a:pPr>
            <a:r>
              <a:rPr lang="en-US" sz="2400" dirty="0">
                <a:solidFill>
                  <a:schemeClr val="dk1"/>
                </a:solidFill>
                <a:latin typeface="Trebuchet MS"/>
                <a:ea typeface="Trebuchet MS"/>
                <a:cs typeface="Trebuchet MS"/>
                <a:sym typeface="Trebuchet MS"/>
              </a:rPr>
              <a:t>In the center of your table is an article with 5 individual sections.</a:t>
            </a:r>
            <a:br>
              <a:rPr lang="en-US" sz="2400" dirty="0">
                <a:solidFill>
                  <a:schemeClr val="dk1"/>
                </a:solidFill>
                <a:latin typeface="Trebuchet MS"/>
                <a:ea typeface="Trebuchet MS"/>
                <a:cs typeface="Trebuchet MS"/>
                <a:sym typeface="Trebuchet MS"/>
              </a:rPr>
            </a:br>
            <a:endParaRPr sz="2400" dirty="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AutoNum type="arabicPeriod"/>
            </a:pPr>
            <a:r>
              <a:rPr lang="en-US" sz="2400" dirty="0">
                <a:solidFill>
                  <a:schemeClr val="dk1"/>
                </a:solidFill>
                <a:latin typeface="Trebuchet MS"/>
                <a:ea typeface="Trebuchet MS"/>
                <a:cs typeface="Trebuchet MS"/>
                <a:sym typeface="Trebuchet MS"/>
              </a:rPr>
              <a:t>Each individual in the group takes one section and reads it silently.</a:t>
            </a:r>
            <a:br>
              <a:rPr lang="en-US" sz="2400" dirty="0">
                <a:solidFill>
                  <a:schemeClr val="dk1"/>
                </a:solidFill>
                <a:latin typeface="Trebuchet MS"/>
                <a:ea typeface="Trebuchet MS"/>
                <a:cs typeface="Trebuchet MS"/>
                <a:sym typeface="Trebuchet MS"/>
              </a:rPr>
            </a:br>
            <a:endParaRPr sz="2400" dirty="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AutoNum type="arabicPeriod"/>
            </a:pPr>
            <a:r>
              <a:rPr lang="en-US" sz="2400" dirty="0">
                <a:solidFill>
                  <a:schemeClr val="dk1"/>
                </a:solidFill>
                <a:latin typeface="Trebuchet MS"/>
                <a:ea typeface="Trebuchet MS"/>
                <a:cs typeface="Trebuchet MS"/>
                <a:sym typeface="Trebuchet MS"/>
              </a:rPr>
              <a:t>When group is finished reading, summarize your portion of the article to your group and capture the following questions on poster paper.  </a:t>
            </a: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0"/>
          <p:cNvSpPr txBox="1">
            <a:spLocks noGrp="1"/>
          </p:cNvSpPr>
          <p:nvPr>
            <p:ph type="title"/>
          </p:nvPr>
        </p:nvSpPr>
        <p:spPr>
          <a:xfrm>
            <a:off x="1433960" y="350520"/>
            <a:ext cx="6570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Post Reading Questions</a:t>
            </a:r>
            <a:endParaRPr/>
          </a:p>
        </p:txBody>
      </p:sp>
      <p:sp>
        <p:nvSpPr>
          <p:cNvPr id="311" name="Google Shape;311;p50"/>
          <p:cNvSpPr txBox="1"/>
          <p:nvPr/>
        </p:nvSpPr>
        <p:spPr>
          <a:xfrm>
            <a:off x="522850" y="1422425"/>
            <a:ext cx="8393100" cy="48747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1000"/>
              </a:spcBef>
              <a:spcAft>
                <a:spcPts val="0"/>
              </a:spcAft>
              <a:buClr>
                <a:schemeClr val="dk1"/>
              </a:buClr>
              <a:buSzPts val="2400"/>
              <a:buFont typeface="Trebuchet MS"/>
              <a:buAutoNum type="arabicPeriod"/>
            </a:pPr>
            <a:r>
              <a:rPr lang="en-US" sz="2400">
                <a:solidFill>
                  <a:schemeClr val="dk1"/>
                </a:solidFill>
                <a:latin typeface="Trebuchet MS"/>
                <a:ea typeface="Trebuchet MS"/>
                <a:cs typeface="Trebuchet MS"/>
                <a:sym typeface="Trebuchet MS"/>
              </a:rPr>
              <a:t>Do you disagree with any statements in the sections?  If so, what and why?</a:t>
            </a:r>
            <a:br>
              <a:rPr lang="en-US" sz="2400">
                <a:solidFill>
                  <a:schemeClr val="dk1"/>
                </a:solidFill>
                <a:latin typeface="Trebuchet MS"/>
                <a:ea typeface="Trebuchet MS"/>
                <a:cs typeface="Trebuchet MS"/>
                <a:sym typeface="Trebuchet MS"/>
              </a:rPr>
            </a:br>
            <a:endParaRPr sz="240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AutoNum type="arabicPeriod"/>
            </a:pPr>
            <a:r>
              <a:rPr lang="en-US" sz="2400">
                <a:solidFill>
                  <a:schemeClr val="dk1"/>
                </a:solidFill>
                <a:latin typeface="Trebuchet MS"/>
                <a:ea typeface="Trebuchet MS"/>
                <a:cs typeface="Trebuchet MS"/>
                <a:sym typeface="Trebuchet MS"/>
              </a:rPr>
              <a:t>What components do you see implemented in your classrooms already?  Provide examples worth sharing with the group.  List specific lesson plans, activities and/or ideas?</a:t>
            </a:r>
            <a:br>
              <a:rPr lang="en-US" sz="2400">
                <a:solidFill>
                  <a:schemeClr val="dk1"/>
                </a:solidFill>
                <a:latin typeface="Trebuchet MS"/>
                <a:ea typeface="Trebuchet MS"/>
                <a:cs typeface="Trebuchet MS"/>
                <a:sym typeface="Trebuchet MS"/>
              </a:rPr>
            </a:br>
            <a:endParaRPr sz="240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AutoNum type="arabicPeriod"/>
            </a:pPr>
            <a:r>
              <a:rPr lang="en-US" sz="2400">
                <a:solidFill>
                  <a:schemeClr val="dk1"/>
                </a:solidFill>
                <a:latin typeface="Trebuchet MS"/>
                <a:ea typeface="Trebuchet MS"/>
                <a:cs typeface="Trebuchet MS"/>
                <a:sym typeface="Trebuchet MS"/>
              </a:rPr>
              <a:t>List areas for improvement based on each section.</a:t>
            </a:r>
            <a:br>
              <a:rPr lang="en-US" sz="2400">
                <a:solidFill>
                  <a:schemeClr val="dk1"/>
                </a:solidFill>
                <a:latin typeface="Trebuchet MS"/>
                <a:ea typeface="Trebuchet MS"/>
                <a:cs typeface="Trebuchet MS"/>
                <a:sym typeface="Trebuchet MS"/>
              </a:rPr>
            </a:br>
            <a:endParaRPr sz="240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AutoNum type="arabicPeriod"/>
            </a:pPr>
            <a:r>
              <a:rPr lang="en-US" sz="2400">
                <a:solidFill>
                  <a:schemeClr val="dk1"/>
                </a:solidFill>
                <a:latin typeface="Trebuchet MS"/>
                <a:ea typeface="Trebuchet MS"/>
                <a:cs typeface="Trebuchet MS"/>
                <a:sym typeface="Trebuchet MS"/>
              </a:rPr>
              <a:t>Be prepared to share with whole group.</a:t>
            </a:r>
            <a:endParaRPr sz="2400">
              <a:solidFill>
                <a:schemeClr val="dk1"/>
              </a:solidFill>
              <a:latin typeface="Trebuchet MS"/>
              <a:ea typeface="Trebuchet MS"/>
              <a:cs typeface="Trebuchet MS"/>
              <a:sym typeface="Trebuchet MS"/>
            </a:endParaRPr>
          </a:p>
        </p:txBody>
      </p:sp>
      <p:grpSp>
        <p:nvGrpSpPr>
          <p:cNvPr id="312" name="Google Shape;312;p50"/>
          <p:cNvGrpSpPr/>
          <p:nvPr/>
        </p:nvGrpSpPr>
        <p:grpSpPr>
          <a:xfrm>
            <a:off x="-19330" y="0"/>
            <a:ext cx="1433700" cy="1433700"/>
            <a:chOff x="87840" y="134578"/>
            <a:chExt cx="1433700" cy="1433700"/>
          </a:xfrm>
        </p:grpSpPr>
        <p:sp>
          <p:nvSpPr>
            <p:cNvPr id="313" name="Google Shape;313;p5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4" name="Google Shape;314;p5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1"/>
          <p:cNvSpPr txBox="1">
            <a:spLocks noGrp="1"/>
          </p:cNvSpPr>
          <p:nvPr>
            <p:ph type="title"/>
          </p:nvPr>
        </p:nvSpPr>
        <p:spPr>
          <a:xfrm>
            <a:off x="1433698" y="350525"/>
            <a:ext cx="42216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latin typeface="Trebuchet MS"/>
                <a:ea typeface="Trebuchet MS"/>
                <a:cs typeface="Trebuchet MS"/>
                <a:sym typeface="Trebuchet MS"/>
              </a:rPr>
              <a:t>Reflection</a:t>
            </a:r>
            <a:endParaRPr sz="3600">
              <a:latin typeface="Trebuchet MS"/>
              <a:ea typeface="Trebuchet MS"/>
              <a:cs typeface="Trebuchet MS"/>
              <a:sym typeface="Trebuchet MS"/>
            </a:endParaRPr>
          </a:p>
        </p:txBody>
      </p:sp>
      <p:sp>
        <p:nvSpPr>
          <p:cNvPr id="321" name="Google Shape;321;p51"/>
          <p:cNvSpPr txBox="1">
            <a:spLocks noGrp="1"/>
          </p:cNvSpPr>
          <p:nvPr>
            <p:ph type="body" idx="1"/>
          </p:nvPr>
        </p:nvSpPr>
        <p:spPr>
          <a:xfrm>
            <a:off x="373125" y="1463050"/>
            <a:ext cx="81423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b="1" i="1">
                <a:solidFill>
                  <a:srgbClr val="000000"/>
                </a:solidFill>
              </a:rPr>
              <a:t>Make a prediction:</a:t>
            </a:r>
            <a:r>
              <a:rPr lang="en-US">
                <a:solidFill>
                  <a:srgbClr val="000000"/>
                </a:solidFill>
              </a:rPr>
              <a:t> In what ways should </a:t>
            </a:r>
            <a:r>
              <a:rPr lang="en-US">
                <a:solidFill>
                  <a:schemeClr val="dk1"/>
                </a:solidFill>
              </a:rPr>
              <a:t>your instructional planning reflect the characteristics of a culturally responsive educator? </a:t>
            </a:r>
            <a:endParaRPr/>
          </a:p>
        </p:txBody>
      </p:sp>
      <p:grpSp>
        <p:nvGrpSpPr>
          <p:cNvPr id="322" name="Google Shape;322;p51"/>
          <p:cNvGrpSpPr/>
          <p:nvPr/>
        </p:nvGrpSpPr>
        <p:grpSpPr>
          <a:xfrm>
            <a:off x="-5" y="-11275"/>
            <a:ext cx="1433700" cy="1433700"/>
            <a:chOff x="87840" y="134578"/>
            <a:chExt cx="1433700" cy="1433700"/>
          </a:xfrm>
        </p:grpSpPr>
        <p:sp>
          <p:nvSpPr>
            <p:cNvPr id="323" name="Google Shape;323;p5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4" name="Google Shape;324;p5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325" name="Google Shape;325;p51"/>
          <p:cNvPicPr preferRelativeResize="0"/>
          <p:nvPr/>
        </p:nvPicPr>
        <p:blipFill>
          <a:blip r:embed="rId4">
            <a:alphaModFix/>
          </a:blip>
          <a:stretch>
            <a:fillRect/>
          </a:stretch>
        </p:blipFill>
        <p:spPr>
          <a:xfrm>
            <a:off x="2902287" y="3131050"/>
            <a:ext cx="3083974" cy="3083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txBox="1">
            <a:spLocks noGrp="1"/>
          </p:cNvSpPr>
          <p:nvPr>
            <p:ph type="title"/>
          </p:nvPr>
        </p:nvSpPr>
        <p:spPr>
          <a:xfrm>
            <a:off x="1490475" y="353150"/>
            <a:ext cx="76536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i="0" u="none" strike="noStrike" cap="none">
                <a:solidFill>
                  <a:srgbClr val="000000"/>
                </a:solidFill>
                <a:latin typeface="Trebuchet MS"/>
                <a:ea typeface="Trebuchet MS"/>
                <a:cs typeface="Trebuchet MS"/>
                <a:sym typeface="Trebuchet MS"/>
              </a:rPr>
              <a:t>Questions, Comments, &amp; Concerns</a:t>
            </a:r>
            <a:endParaRPr sz="3600" i="0" u="none" strike="noStrike" cap="none">
              <a:solidFill>
                <a:srgbClr val="000000"/>
              </a:solidFill>
              <a:latin typeface="Trebuchet MS"/>
              <a:ea typeface="Trebuchet MS"/>
              <a:cs typeface="Trebuchet MS"/>
              <a:sym typeface="Trebuchet MS"/>
            </a:endParaRPr>
          </a:p>
        </p:txBody>
      </p:sp>
      <p:grpSp>
        <p:nvGrpSpPr>
          <p:cNvPr id="331" name="Google Shape;331;p52"/>
          <p:cNvGrpSpPr/>
          <p:nvPr/>
        </p:nvGrpSpPr>
        <p:grpSpPr>
          <a:xfrm>
            <a:off x="0" y="-8650"/>
            <a:ext cx="1433700" cy="1433700"/>
            <a:chOff x="87840" y="134578"/>
            <a:chExt cx="1433700" cy="1433700"/>
          </a:xfrm>
        </p:grpSpPr>
        <p:sp>
          <p:nvSpPr>
            <p:cNvPr id="332" name="Google Shape;332;p5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3" name="Google Shape;333;p5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334" name="Google Shape;334;p52"/>
          <p:cNvSpPr txBox="1"/>
          <p:nvPr/>
        </p:nvSpPr>
        <p:spPr>
          <a:xfrm>
            <a:off x="325925" y="5110275"/>
            <a:ext cx="7998300" cy="155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i="0" u="none" strike="noStrike" cap="none">
                <a:solidFill>
                  <a:srgbClr val="595959"/>
                </a:solidFill>
                <a:latin typeface="Trebuchet MS"/>
                <a:ea typeface="Trebuchet MS"/>
                <a:cs typeface="Trebuchet MS"/>
                <a:sym typeface="Trebuchet MS"/>
              </a:rPr>
              <a:t>Please contact the Office of Standards and Instructional Support for additional information. Refer to the Standards Implementation guide for contact information.</a:t>
            </a:r>
            <a:endParaRPr sz="2000" i="0" u="none" strike="noStrike" cap="none">
              <a:solidFill>
                <a:srgbClr val="595959"/>
              </a:solidFill>
              <a:latin typeface="Trebuchet MS"/>
              <a:ea typeface="Trebuchet MS"/>
              <a:cs typeface="Trebuchet MS"/>
              <a:sym typeface="Trebuchet MS"/>
            </a:endParaRPr>
          </a:p>
        </p:txBody>
      </p:sp>
      <p:pic>
        <p:nvPicPr>
          <p:cNvPr id="335" name="Google Shape;335;p52" descr="https://lh5.googleusercontent.com/CNoVnIbI8T84KPczJ3hn_MUyeNexK4FK8kOQXUV1bljVhsXH2NsNPODHXoqFoNqtxp-zb6c2XlRrSA1hF0hSuAS96NHAGS8QaKnIWJjTjT9KjO2Ojh5ubZHcwlbSEMQSU0bS6r9tgvY"/>
          <p:cNvPicPr preferRelativeResize="0"/>
          <p:nvPr/>
        </p:nvPicPr>
        <p:blipFill rotWithShape="1">
          <a:blip r:embed="rId4">
            <a:alphaModFix/>
          </a:blip>
          <a:srcRect/>
          <a:stretch/>
        </p:blipFill>
        <p:spPr>
          <a:xfrm>
            <a:off x="2656936" y="1746896"/>
            <a:ext cx="3363379" cy="33633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1445339" y="330785"/>
            <a:ext cx="73467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Trebuchet MS"/>
                <a:ea typeface="Trebuchet MS"/>
                <a:cs typeface="Trebuchet MS"/>
                <a:sym typeface="Trebuchet MS"/>
              </a:rPr>
              <a:t>Goals and Objectives</a:t>
            </a:r>
            <a:endParaRPr sz="3600" i="0" u="none" strike="noStrike" cap="none" dirty="0">
              <a:solidFill>
                <a:srgbClr val="000000"/>
              </a:solidFill>
              <a:latin typeface="Trebuchet MS"/>
              <a:ea typeface="Trebuchet MS"/>
              <a:cs typeface="Trebuchet MS"/>
              <a:sym typeface="Trebuchet MS"/>
            </a:endParaRPr>
          </a:p>
        </p:txBody>
      </p:sp>
      <p:sp>
        <p:nvSpPr>
          <p:cNvPr id="212" name="Google Shape;212;p41"/>
          <p:cNvSpPr txBox="1">
            <a:spLocks noGrp="1"/>
          </p:cNvSpPr>
          <p:nvPr>
            <p:ph type="body" idx="1"/>
          </p:nvPr>
        </p:nvSpPr>
        <p:spPr>
          <a:xfrm>
            <a:off x="3233650" y="1433600"/>
            <a:ext cx="5815800" cy="4713000"/>
          </a:xfrm>
          <a:prstGeom prst="rect">
            <a:avLst/>
          </a:prstGeom>
          <a:noFill/>
          <a:ln>
            <a:noFill/>
          </a:ln>
        </p:spPr>
        <p:txBody>
          <a:bodyPr spcFirstLastPara="1" wrap="square" lIns="0" tIns="0" rIns="0" bIns="0" anchor="t" anchorCtr="0">
            <a:noAutofit/>
          </a:bodyPr>
          <a:lstStyle/>
          <a:p>
            <a:pPr marL="342900" lvl="0" indent="0" algn="l" rtl="0">
              <a:lnSpc>
                <a:spcPct val="100000"/>
              </a:lnSpc>
              <a:spcBef>
                <a:spcPts val="0"/>
              </a:spcBef>
              <a:spcAft>
                <a:spcPts val="0"/>
              </a:spcAft>
              <a:buClr>
                <a:schemeClr val="dk1"/>
              </a:buClr>
              <a:buSzPts val="1100"/>
              <a:buFont typeface="Arial"/>
              <a:buNone/>
            </a:pPr>
            <a:endParaRPr>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lvl="0" indent="0" algn="l" rtl="0">
              <a:lnSpc>
                <a:spcPct val="100000"/>
              </a:lnSpc>
              <a:spcBef>
                <a:spcPts val="0"/>
              </a:spcBef>
              <a:spcAft>
                <a:spcPts val="0"/>
              </a:spcAft>
              <a:buSzPts val="2400"/>
              <a:buNone/>
            </a:pPr>
            <a:endParaRPr sz="3000">
              <a:solidFill>
                <a:srgbClr val="595959"/>
              </a:solidFill>
            </a:endParaRPr>
          </a:p>
          <a:p>
            <a:pPr marL="0" lvl="0" indent="0" algn="l" rtl="0">
              <a:lnSpc>
                <a:spcPct val="100000"/>
              </a:lnSpc>
              <a:spcBef>
                <a:spcPts val="0"/>
              </a:spcBef>
              <a:spcAft>
                <a:spcPts val="0"/>
              </a:spcAft>
              <a:buSzPts val="2400"/>
              <a:buNone/>
            </a:pPr>
            <a:endParaRPr>
              <a:solidFill>
                <a:srgbClr val="595959"/>
              </a:solidFill>
            </a:endParaRPr>
          </a:p>
        </p:txBody>
      </p:sp>
      <p:grpSp>
        <p:nvGrpSpPr>
          <p:cNvPr id="213" name="Google Shape;213;p41"/>
          <p:cNvGrpSpPr/>
          <p:nvPr/>
        </p:nvGrpSpPr>
        <p:grpSpPr>
          <a:xfrm>
            <a:off x="-19330" y="0"/>
            <a:ext cx="1433700" cy="1433700"/>
            <a:chOff x="87840" y="134578"/>
            <a:chExt cx="1433700" cy="1433700"/>
          </a:xfrm>
        </p:grpSpPr>
        <p:sp>
          <p:nvSpPr>
            <p:cNvPr id="214" name="Google Shape;214;p4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5" name="Google Shape;215;p4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16" name="Google Shape;216;p41"/>
          <p:cNvPicPr preferRelativeResize="0"/>
          <p:nvPr/>
        </p:nvPicPr>
        <p:blipFill rotWithShape="1">
          <a:blip r:embed="rId4">
            <a:alphaModFix/>
          </a:blip>
          <a:srcRect/>
          <a:stretch/>
        </p:blipFill>
        <p:spPr>
          <a:xfrm>
            <a:off x="0" y="2365175"/>
            <a:ext cx="3233652" cy="3233652"/>
          </a:xfrm>
          <a:prstGeom prst="rect">
            <a:avLst/>
          </a:prstGeom>
          <a:noFill/>
          <a:ln>
            <a:noFill/>
          </a:ln>
        </p:spPr>
      </p:pic>
      <p:sp>
        <p:nvSpPr>
          <p:cNvPr id="217" name="Google Shape;217;p41"/>
          <p:cNvSpPr txBox="1"/>
          <p:nvPr/>
        </p:nvSpPr>
        <p:spPr>
          <a:xfrm>
            <a:off x="3590925" y="1552575"/>
            <a:ext cx="4848300" cy="471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dirty="0">
                <a:latin typeface="Trebuchet MS"/>
                <a:ea typeface="Trebuchet MS"/>
                <a:cs typeface="Trebuchet MS"/>
                <a:sym typeface="Trebuchet MS"/>
              </a:rPr>
              <a:t>Educators</a:t>
            </a:r>
            <a:r>
              <a:rPr lang="en-US" sz="2400" i="0" u="none" strike="noStrike" cap="none" dirty="0">
                <a:latin typeface="Trebuchet MS"/>
                <a:ea typeface="Trebuchet MS"/>
                <a:cs typeface="Trebuchet MS"/>
                <a:sym typeface="Trebuchet MS"/>
              </a:rPr>
              <a:t> will </a:t>
            </a:r>
            <a:r>
              <a:rPr lang="en-US" sz="2400" dirty="0">
                <a:latin typeface="Trebuchet MS"/>
                <a:ea typeface="Trebuchet MS"/>
                <a:cs typeface="Trebuchet MS"/>
                <a:sym typeface="Trebuchet MS"/>
              </a:rPr>
              <a:t>be able to</a:t>
            </a:r>
            <a:r>
              <a:rPr lang="en-US" sz="2400" i="0" u="none" strike="noStrike" cap="none" dirty="0">
                <a:latin typeface="Trebuchet MS"/>
                <a:ea typeface="Trebuchet MS"/>
                <a:cs typeface="Trebuchet MS"/>
                <a:sym typeface="Trebuchet MS"/>
              </a:rPr>
              <a:t>:</a:t>
            </a:r>
            <a:endParaRPr sz="2400" dirty="0">
              <a:latin typeface="Trebuchet MS"/>
              <a:ea typeface="Trebuchet MS"/>
              <a:cs typeface="Trebuchet MS"/>
              <a:sym typeface="Trebuchet MS"/>
            </a:endParaRPr>
          </a:p>
          <a:p>
            <a:pPr marL="285750" lvl="0" indent="-323850" algn="l" rtl="0">
              <a:spcBef>
                <a:spcPts val="1000"/>
              </a:spcBef>
              <a:spcAft>
                <a:spcPts val="0"/>
              </a:spcAft>
              <a:buSzPts val="2400"/>
              <a:buFont typeface="Trebuchet MS"/>
              <a:buChar char="•"/>
            </a:pPr>
            <a:r>
              <a:rPr lang="en-US" sz="2400" dirty="0">
                <a:solidFill>
                  <a:schemeClr val="dk1"/>
                </a:solidFill>
                <a:latin typeface="Trebuchet MS"/>
                <a:ea typeface="Trebuchet MS"/>
                <a:cs typeface="Trebuchet MS"/>
                <a:sym typeface="Trebuchet MS"/>
              </a:rPr>
              <a:t>Define Best, First Instruction.</a:t>
            </a:r>
            <a:endParaRPr sz="2400" dirty="0">
              <a:latin typeface="Trebuchet MS"/>
              <a:ea typeface="Trebuchet MS"/>
              <a:cs typeface="Trebuchet MS"/>
              <a:sym typeface="Trebuchet MS"/>
            </a:endParaRPr>
          </a:p>
          <a:p>
            <a:pPr marL="285750" marR="0" lvl="0" indent="-323850" algn="l" rtl="0">
              <a:lnSpc>
                <a:spcPct val="100000"/>
              </a:lnSpc>
              <a:spcBef>
                <a:spcPts val="1000"/>
              </a:spcBef>
              <a:spcAft>
                <a:spcPts val="0"/>
              </a:spcAft>
              <a:buSzPts val="2400"/>
              <a:buFont typeface="Trebuchet MS"/>
              <a:buChar char="•"/>
            </a:pPr>
            <a:r>
              <a:rPr lang="en-US" sz="2400" dirty="0">
                <a:latin typeface="Trebuchet MS"/>
                <a:ea typeface="Trebuchet MS"/>
                <a:cs typeface="Trebuchet MS"/>
                <a:sym typeface="Trebuchet MS"/>
              </a:rPr>
              <a:t>Identify the 4 principles of significant relationship building with their students in order to shift to a more equitable and responsive environment.</a:t>
            </a:r>
            <a:endParaRPr sz="2400" dirty="0">
              <a:latin typeface="Trebuchet MS"/>
              <a:ea typeface="Trebuchet MS"/>
              <a:cs typeface="Trebuchet MS"/>
              <a:sym typeface="Trebuchet MS"/>
            </a:endParaRPr>
          </a:p>
          <a:p>
            <a:pPr marL="285750" marR="0" lvl="0" indent="-311150" algn="l" rtl="0">
              <a:lnSpc>
                <a:spcPct val="100000"/>
              </a:lnSpc>
              <a:spcBef>
                <a:spcPts val="1000"/>
              </a:spcBef>
              <a:spcAft>
                <a:spcPts val="1000"/>
              </a:spcAft>
              <a:buSzPts val="2400"/>
              <a:buFont typeface="Trebuchet MS"/>
              <a:buChar char="•"/>
            </a:pPr>
            <a:r>
              <a:rPr lang="en-US" sz="2400" dirty="0">
                <a:latin typeface="Trebuchet MS"/>
                <a:ea typeface="Trebuchet MS"/>
                <a:cs typeface="Trebuchet MS"/>
                <a:sym typeface="Trebuchet MS"/>
              </a:rPr>
              <a:t>Explain the importance of being a culturally responsive educator.</a:t>
            </a:r>
            <a:endParaRPr sz="2400" i="0" u="none" strike="noStrike" cap="none" dirty="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title"/>
          </p:nvPr>
        </p:nvSpPr>
        <p:spPr>
          <a:xfrm>
            <a:off x="1445339" y="134435"/>
            <a:ext cx="7509300" cy="110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dirty="0">
                <a:latin typeface="Trebuchet MS"/>
                <a:ea typeface="Trebuchet MS"/>
                <a:cs typeface="Trebuchet MS"/>
                <a:sym typeface="Trebuchet MS"/>
              </a:rPr>
              <a:t>Equitable &amp; Responsive Teaching: </a:t>
            </a:r>
            <a:endParaRPr sz="3600" dirty="0">
              <a:latin typeface="Trebuchet MS"/>
              <a:ea typeface="Trebuchet MS"/>
              <a:cs typeface="Trebuchet MS"/>
              <a:sym typeface="Trebuchet MS"/>
            </a:endParaRPr>
          </a:p>
          <a:p>
            <a:pPr marL="0" lvl="0" indent="0" algn="l" rtl="0">
              <a:spcBef>
                <a:spcPts val="0"/>
              </a:spcBef>
              <a:spcAft>
                <a:spcPts val="0"/>
              </a:spcAft>
              <a:buNone/>
            </a:pPr>
            <a:r>
              <a:rPr lang="en-US" sz="3600" dirty="0">
                <a:latin typeface="Trebuchet MS"/>
                <a:ea typeface="Trebuchet MS"/>
                <a:cs typeface="Trebuchet MS"/>
                <a:sym typeface="Trebuchet MS"/>
              </a:rPr>
              <a:t>The Foundation for BFI</a:t>
            </a:r>
            <a:endParaRPr sz="3600" dirty="0">
              <a:latin typeface="Trebuchet MS"/>
              <a:ea typeface="Trebuchet MS"/>
              <a:cs typeface="Trebuchet MS"/>
              <a:sym typeface="Trebuchet MS"/>
            </a:endParaRPr>
          </a:p>
        </p:txBody>
      </p:sp>
      <p:sp>
        <p:nvSpPr>
          <p:cNvPr id="224" name="Google Shape;224;p42"/>
          <p:cNvSpPr txBox="1">
            <a:spLocks noGrp="1"/>
          </p:cNvSpPr>
          <p:nvPr>
            <p:ph type="body" idx="1"/>
          </p:nvPr>
        </p:nvSpPr>
        <p:spPr>
          <a:xfrm>
            <a:off x="628650" y="1433690"/>
            <a:ext cx="7886700" cy="4351200"/>
          </a:xfrm>
          <a:prstGeom prst="rect">
            <a:avLst/>
          </a:prstGeom>
        </p:spPr>
        <p:txBody>
          <a:bodyPr spcFirstLastPara="1" wrap="square" lIns="0" tIns="0" rIns="0" bIns="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dirty="0">
                <a:solidFill>
                  <a:schemeClr val="dk1"/>
                </a:solidFill>
              </a:rPr>
              <a:t>When planning for Best First Instruction (BFI), the foundation requires educators to build meaningful relationships with all students, address individual needs, create relevancy by allowing students to see themselves in their learning, and provide opportunities for exploration and expression.  The educator also utilizes instructional materials and strategies that honors the diversity of their classroom.   </a:t>
            </a:r>
            <a:endParaRPr dirty="0">
              <a:solidFill>
                <a:schemeClr val="dk1"/>
              </a:solidFill>
            </a:endParaRPr>
          </a:p>
          <a:p>
            <a:pPr marL="0" lvl="0" indent="0" algn="l" rtl="0">
              <a:spcBef>
                <a:spcPts val="1000"/>
              </a:spcBef>
              <a:spcAft>
                <a:spcPts val="0"/>
              </a:spcAft>
              <a:buNone/>
            </a:pPr>
            <a:endParaRPr dirty="0">
              <a:solidFill>
                <a:srgbClr val="000000"/>
              </a:solidFill>
            </a:endParaRPr>
          </a:p>
        </p:txBody>
      </p:sp>
      <p:grpSp>
        <p:nvGrpSpPr>
          <p:cNvPr id="225" name="Google Shape;225;p42"/>
          <p:cNvGrpSpPr/>
          <p:nvPr/>
        </p:nvGrpSpPr>
        <p:grpSpPr>
          <a:xfrm>
            <a:off x="-19330" y="0"/>
            <a:ext cx="1433700" cy="1433700"/>
            <a:chOff x="87840" y="134578"/>
            <a:chExt cx="1433700" cy="1433700"/>
          </a:xfrm>
        </p:grpSpPr>
        <p:sp>
          <p:nvSpPr>
            <p:cNvPr id="226" name="Google Shape;226;p4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27" name="Google Shape;227;p42"/>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28" name="Google Shape;228;p42"/>
          <p:cNvPicPr preferRelativeResize="0"/>
          <p:nvPr/>
        </p:nvPicPr>
        <p:blipFill>
          <a:blip r:embed="rId4">
            <a:alphaModFix/>
          </a:blip>
          <a:stretch>
            <a:fillRect/>
          </a:stretch>
        </p:blipFill>
        <p:spPr>
          <a:xfrm>
            <a:off x="5109100" y="4462450"/>
            <a:ext cx="2526373" cy="229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a:spLocks noGrp="1"/>
          </p:cNvSpPr>
          <p:nvPr>
            <p:ph type="title"/>
          </p:nvPr>
        </p:nvSpPr>
        <p:spPr>
          <a:xfrm>
            <a:off x="1414278" y="306600"/>
            <a:ext cx="7509300" cy="82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dirty="0">
                <a:latin typeface="Trebuchet MS"/>
                <a:ea typeface="Trebuchet MS"/>
                <a:cs typeface="Trebuchet MS"/>
                <a:sym typeface="Trebuchet MS"/>
              </a:rPr>
              <a:t>Cultural Responsiveness</a:t>
            </a:r>
            <a:endParaRPr sz="3600" dirty="0">
              <a:latin typeface="Trebuchet MS"/>
              <a:ea typeface="Trebuchet MS"/>
              <a:cs typeface="Trebuchet MS"/>
              <a:sym typeface="Trebuchet MS"/>
            </a:endParaRPr>
          </a:p>
        </p:txBody>
      </p:sp>
      <p:sp>
        <p:nvSpPr>
          <p:cNvPr id="235" name="Google Shape;235;p43"/>
          <p:cNvSpPr txBox="1">
            <a:spLocks noGrp="1"/>
          </p:cNvSpPr>
          <p:nvPr>
            <p:ph type="body" idx="1"/>
          </p:nvPr>
        </p:nvSpPr>
        <p:spPr>
          <a:xfrm>
            <a:off x="628650" y="1433701"/>
            <a:ext cx="7886700" cy="4896900"/>
          </a:xfrm>
          <a:prstGeom prst="rect">
            <a:avLst/>
          </a:prstGeom>
        </p:spPr>
        <p:txBody>
          <a:bodyPr spcFirstLastPara="1" wrap="square" lIns="0" tIns="0" rIns="0" bIns="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dirty="0">
                <a:solidFill>
                  <a:schemeClr val="dk1"/>
                </a:solidFill>
              </a:rPr>
              <a:t>Creating classroom environments that foster a </a:t>
            </a:r>
            <a:r>
              <a:rPr lang="en-US" b="1" dirty="0">
                <a:solidFill>
                  <a:schemeClr val="dk1"/>
                </a:solidFill>
              </a:rPr>
              <a:t>sense of</a:t>
            </a:r>
            <a:r>
              <a:rPr lang="en-US" dirty="0">
                <a:solidFill>
                  <a:schemeClr val="dk1"/>
                </a:solidFill>
              </a:rPr>
              <a:t> </a:t>
            </a:r>
            <a:r>
              <a:rPr lang="en-US" b="1" dirty="0">
                <a:solidFill>
                  <a:schemeClr val="dk1"/>
                </a:solidFill>
              </a:rPr>
              <a:t>belonging </a:t>
            </a:r>
            <a:endParaRPr b="1" dirty="0">
              <a:solidFill>
                <a:schemeClr val="dk1"/>
              </a:solidFill>
            </a:endParaRPr>
          </a:p>
          <a:p>
            <a:pPr marL="914400" lvl="0" indent="-381000" algn="l" rtl="0">
              <a:lnSpc>
                <a:spcPct val="115000"/>
              </a:lnSpc>
              <a:spcBef>
                <a:spcPts val="1000"/>
              </a:spcBef>
              <a:spcAft>
                <a:spcPts val="0"/>
              </a:spcAft>
              <a:buClr>
                <a:schemeClr val="dk1"/>
              </a:buClr>
              <a:buSzPts val="2400"/>
              <a:buChar char="●"/>
            </a:pPr>
            <a:r>
              <a:rPr lang="en-US" dirty="0">
                <a:solidFill>
                  <a:schemeClr val="dk1"/>
                </a:solidFill>
              </a:rPr>
              <a:t>Students with a sense of belonging in school</a:t>
            </a:r>
            <a:endParaRPr dirty="0">
              <a:solidFill>
                <a:schemeClr val="dk1"/>
              </a:solidFill>
            </a:endParaRPr>
          </a:p>
          <a:p>
            <a:pPr marL="1371600" lvl="1" indent="-381000" algn="l" rtl="0">
              <a:lnSpc>
                <a:spcPct val="115000"/>
              </a:lnSpc>
              <a:spcBef>
                <a:spcPts val="0"/>
              </a:spcBef>
              <a:spcAft>
                <a:spcPts val="0"/>
              </a:spcAft>
              <a:buClr>
                <a:schemeClr val="dk1"/>
              </a:buClr>
              <a:buSzPts val="2400"/>
              <a:buChar char="○"/>
            </a:pPr>
            <a:r>
              <a:rPr lang="en-US" sz="2400" dirty="0">
                <a:solidFill>
                  <a:schemeClr val="dk1"/>
                </a:solidFill>
              </a:rPr>
              <a:t> </a:t>
            </a:r>
            <a:r>
              <a:rPr lang="en-US" sz="2400" dirty="0"/>
              <a:t>F</a:t>
            </a:r>
            <a:r>
              <a:rPr lang="en-US" sz="2400" dirty="0">
                <a:solidFill>
                  <a:schemeClr val="dk1"/>
                </a:solidFill>
              </a:rPr>
              <a:t>eel </a:t>
            </a:r>
            <a:r>
              <a:rPr lang="en-US" sz="2400" i="1" dirty="0">
                <a:solidFill>
                  <a:schemeClr val="dk1"/>
                </a:solidFill>
              </a:rPr>
              <a:t>socially connected</a:t>
            </a:r>
            <a:r>
              <a:rPr lang="en-US" sz="2400" dirty="0">
                <a:solidFill>
                  <a:schemeClr val="dk1"/>
                </a:solidFill>
              </a:rPr>
              <a:t>, </a:t>
            </a:r>
            <a:r>
              <a:rPr lang="en-US" sz="2400" i="1" dirty="0">
                <a:solidFill>
                  <a:schemeClr val="dk1"/>
                </a:solidFill>
              </a:rPr>
              <a:t>supported</a:t>
            </a:r>
            <a:r>
              <a:rPr lang="en-US" sz="2400" dirty="0">
                <a:solidFill>
                  <a:schemeClr val="dk1"/>
                </a:solidFill>
              </a:rPr>
              <a:t>, and </a:t>
            </a:r>
            <a:r>
              <a:rPr lang="en-US" sz="2400" i="1" dirty="0">
                <a:solidFill>
                  <a:schemeClr val="dk1"/>
                </a:solidFill>
              </a:rPr>
              <a:t>respected</a:t>
            </a:r>
            <a:r>
              <a:rPr lang="en-US" sz="2400" dirty="0">
                <a:solidFill>
                  <a:schemeClr val="dk1"/>
                </a:solidFill>
              </a:rPr>
              <a:t>. </a:t>
            </a:r>
            <a:endParaRPr sz="2400" dirty="0">
              <a:solidFill>
                <a:schemeClr val="dk1"/>
              </a:solidFill>
            </a:endParaRPr>
          </a:p>
          <a:p>
            <a:pPr marL="1371600" lvl="1" indent="-381000" algn="l" rtl="0">
              <a:lnSpc>
                <a:spcPct val="115000"/>
              </a:lnSpc>
              <a:spcBef>
                <a:spcPts val="0"/>
              </a:spcBef>
              <a:spcAft>
                <a:spcPts val="0"/>
              </a:spcAft>
              <a:buClr>
                <a:schemeClr val="dk1"/>
              </a:buClr>
              <a:buSzPts val="2400"/>
              <a:buChar char="○"/>
            </a:pPr>
            <a:r>
              <a:rPr lang="en-US" sz="2400" dirty="0">
                <a:solidFill>
                  <a:schemeClr val="dk1"/>
                </a:solidFill>
              </a:rPr>
              <a:t>They </a:t>
            </a:r>
            <a:r>
              <a:rPr lang="en-US" sz="2400" i="1" dirty="0">
                <a:solidFill>
                  <a:schemeClr val="dk1"/>
                </a:solidFill>
              </a:rPr>
              <a:t>trust</a:t>
            </a:r>
            <a:r>
              <a:rPr lang="en-US" sz="2400" dirty="0">
                <a:solidFill>
                  <a:schemeClr val="dk1"/>
                </a:solidFill>
              </a:rPr>
              <a:t> their teachers and their peers, and they feel like they </a:t>
            </a:r>
            <a:r>
              <a:rPr lang="en-US" sz="2400" i="1" dirty="0">
                <a:solidFill>
                  <a:schemeClr val="dk1"/>
                </a:solidFill>
              </a:rPr>
              <a:t>fit in</a:t>
            </a:r>
            <a:r>
              <a:rPr lang="en-US" sz="2400" dirty="0">
                <a:solidFill>
                  <a:schemeClr val="dk1"/>
                </a:solidFill>
              </a:rPr>
              <a:t> at school. </a:t>
            </a:r>
            <a:endParaRPr sz="2400" dirty="0">
              <a:solidFill>
                <a:schemeClr val="dk1"/>
              </a:solidFill>
            </a:endParaRPr>
          </a:p>
          <a:p>
            <a:pPr marL="1371600" lvl="1" indent="-381000" algn="l" rtl="0">
              <a:lnSpc>
                <a:spcPct val="115000"/>
              </a:lnSpc>
              <a:spcBef>
                <a:spcPts val="0"/>
              </a:spcBef>
              <a:spcAft>
                <a:spcPts val="0"/>
              </a:spcAft>
              <a:buClr>
                <a:schemeClr val="dk1"/>
              </a:buClr>
              <a:buSzPts val="2400"/>
              <a:buChar char="○"/>
            </a:pPr>
            <a:r>
              <a:rPr lang="en-US" sz="2400" dirty="0">
                <a:solidFill>
                  <a:schemeClr val="dk1"/>
                </a:solidFill>
              </a:rPr>
              <a:t>They are not worried about being treated as a stereotype and are confident that they are seen as a person of value. </a:t>
            </a:r>
            <a:endParaRPr sz="2400" b="1" dirty="0">
              <a:solidFill>
                <a:schemeClr val="dk1"/>
              </a:solidFill>
            </a:endParaRPr>
          </a:p>
          <a:p>
            <a:pPr marL="0" lvl="0" indent="0" algn="l" rtl="0">
              <a:spcBef>
                <a:spcPts val="1000"/>
              </a:spcBef>
              <a:spcAft>
                <a:spcPts val="0"/>
              </a:spcAft>
              <a:buNone/>
            </a:pPr>
            <a:endParaRPr dirty="0">
              <a:solidFill>
                <a:srgbClr val="000000"/>
              </a:solidFill>
            </a:endParaRPr>
          </a:p>
          <a:p>
            <a:pPr marL="0" lvl="0" indent="0" algn="l" rtl="0">
              <a:spcBef>
                <a:spcPts val="1000"/>
              </a:spcBef>
              <a:spcAft>
                <a:spcPts val="0"/>
              </a:spcAft>
              <a:buNone/>
            </a:pPr>
            <a:r>
              <a:rPr lang="en-US" dirty="0">
                <a:solidFill>
                  <a:srgbClr val="000000"/>
                </a:solidFill>
              </a:rPr>
              <a:t>											</a:t>
            </a:r>
            <a:r>
              <a:rPr lang="en-US" dirty="0" smtClean="0">
                <a:solidFill>
                  <a:srgbClr val="000000"/>
                </a:solidFill>
              </a:rPr>
              <a:t>		</a:t>
            </a:r>
            <a:r>
              <a:rPr lang="en-US" sz="2000" dirty="0" smtClean="0">
                <a:solidFill>
                  <a:srgbClr val="000000"/>
                </a:solidFill>
              </a:rPr>
              <a:t>(</a:t>
            </a:r>
            <a:r>
              <a:rPr lang="en-US" sz="2000" dirty="0">
                <a:solidFill>
                  <a:srgbClr val="000000"/>
                </a:solidFill>
              </a:rPr>
              <a:t>Romero, 2015)</a:t>
            </a:r>
            <a:endParaRPr sz="2000" dirty="0">
              <a:solidFill>
                <a:srgbClr val="000000"/>
              </a:solidFill>
            </a:endParaRPr>
          </a:p>
        </p:txBody>
      </p:sp>
      <p:grpSp>
        <p:nvGrpSpPr>
          <p:cNvPr id="236" name="Google Shape;236;p43"/>
          <p:cNvGrpSpPr/>
          <p:nvPr/>
        </p:nvGrpSpPr>
        <p:grpSpPr>
          <a:xfrm>
            <a:off x="-19330" y="0"/>
            <a:ext cx="1433700" cy="1433700"/>
            <a:chOff x="87840" y="134578"/>
            <a:chExt cx="1433700" cy="1433700"/>
          </a:xfrm>
        </p:grpSpPr>
        <p:sp>
          <p:nvSpPr>
            <p:cNvPr id="237" name="Google Shape;237;p4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38" name="Google Shape;238;p4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1445339" y="335735"/>
            <a:ext cx="7020300" cy="70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dirty="0">
                <a:solidFill>
                  <a:schemeClr val="dk1"/>
                </a:solidFill>
                <a:latin typeface="Trebuchet MS"/>
                <a:ea typeface="Trebuchet MS"/>
                <a:cs typeface="Trebuchet MS"/>
                <a:sym typeface="Trebuchet MS"/>
              </a:rPr>
              <a:t>Culturally Responsive Educators</a:t>
            </a:r>
            <a:endParaRPr sz="3600" i="0" u="none" strike="noStrike" cap="none" dirty="0">
              <a:solidFill>
                <a:srgbClr val="000000"/>
              </a:solidFill>
              <a:latin typeface="Trebuchet MS"/>
              <a:ea typeface="Trebuchet MS"/>
              <a:cs typeface="Trebuchet MS"/>
              <a:sym typeface="Trebuchet MS"/>
            </a:endParaRPr>
          </a:p>
        </p:txBody>
      </p:sp>
      <p:grpSp>
        <p:nvGrpSpPr>
          <p:cNvPr id="244" name="Google Shape;244;p44"/>
          <p:cNvGrpSpPr/>
          <p:nvPr/>
        </p:nvGrpSpPr>
        <p:grpSpPr>
          <a:xfrm>
            <a:off x="-19330" y="0"/>
            <a:ext cx="1433700" cy="1433700"/>
            <a:chOff x="87840" y="134578"/>
            <a:chExt cx="1433700" cy="1433700"/>
          </a:xfrm>
        </p:grpSpPr>
        <p:sp>
          <p:nvSpPr>
            <p:cNvPr id="245" name="Google Shape;245;p4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6" name="Google Shape;246;p4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47" name="Google Shape;247;p44"/>
          <p:cNvSpPr txBox="1"/>
          <p:nvPr/>
        </p:nvSpPr>
        <p:spPr>
          <a:xfrm>
            <a:off x="774000" y="1433700"/>
            <a:ext cx="7596000" cy="5229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rebuchet MS"/>
              <a:buChar char="●"/>
            </a:pPr>
            <a:r>
              <a:rPr lang="en-US" sz="2400" dirty="0">
                <a:solidFill>
                  <a:schemeClr val="dk1"/>
                </a:solidFill>
                <a:latin typeface="Trebuchet MS"/>
                <a:ea typeface="Trebuchet MS"/>
                <a:cs typeface="Trebuchet MS"/>
                <a:sym typeface="Trebuchet MS"/>
              </a:rPr>
              <a:t>Create a classroom learning community of trust, ownership, and </a:t>
            </a:r>
            <a:r>
              <a:rPr lang="en-US" sz="2400" b="1" dirty="0">
                <a:solidFill>
                  <a:schemeClr val="dk1"/>
                </a:solidFill>
                <a:latin typeface="Trebuchet MS"/>
                <a:ea typeface="Trebuchet MS"/>
                <a:cs typeface="Trebuchet MS"/>
                <a:sym typeface="Trebuchet MS"/>
              </a:rPr>
              <a:t>belonging</a:t>
            </a:r>
            <a:r>
              <a:rPr lang="en-US" sz="2400" dirty="0">
                <a:solidFill>
                  <a:schemeClr val="dk1"/>
                </a:solidFill>
                <a:latin typeface="Trebuchet MS"/>
                <a:ea typeface="Trebuchet MS"/>
                <a:cs typeface="Trebuchet MS"/>
                <a:sym typeface="Trebuchet MS"/>
              </a:rPr>
              <a:t>.</a:t>
            </a:r>
            <a:endParaRPr sz="2400" dirty="0">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400" dirty="0">
              <a:solidFill>
                <a:schemeClr val="dk1"/>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chemeClr val="dk1"/>
              </a:buClr>
              <a:buSzPts val="2400"/>
              <a:buFont typeface="Trebuchet MS"/>
              <a:buChar char="●"/>
            </a:pPr>
            <a:r>
              <a:rPr lang="en-US" sz="2400" dirty="0">
                <a:solidFill>
                  <a:schemeClr val="dk1"/>
                </a:solidFill>
                <a:latin typeface="Trebuchet MS"/>
                <a:ea typeface="Trebuchet MS"/>
                <a:cs typeface="Trebuchet MS"/>
                <a:sym typeface="Trebuchet MS"/>
              </a:rPr>
              <a:t>Know their students well academically, socially, and emotionally.</a:t>
            </a:r>
            <a:endParaRPr sz="2400" dirty="0">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400" dirty="0">
              <a:solidFill>
                <a:schemeClr val="dk1"/>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chemeClr val="dk1"/>
              </a:buClr>
              <a:buSzPts val="2400"/>
              <a:buFont typeface="Trebuchet MS"/>
              <a:buChar char="●"/>
            </a:pPr>
            <a:r>
              <a:rPr lang="en-US" sz="2400" dirty="0">
                <a:solidFill>
                  <a:schemeClr val="dk1"/>
                </a:solidFill>
                <a:latin typeface="Trebuchet MS"/>
                <a:ea typeface="Trebuchet MS"/>
                <a:cs typeface="Trebuchet MS"/>
                <a:sym typeface="Trebuchet MS"/>
              </a:rPr>
              <a:t>Build on their students’ life experiences.</a:t>
            </a:r>
            <a:endParaRPr sz="2400" dirty="0">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400" dirty="0">
              <a:solidFill>
                <a:schemeClr val="dk1"/>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chemeClr val="dk1"/>
              </a:buClr>
              <a:buSzPts val="2400"/>
              <a:buFont typeface="Trebuchet MS"/>
              <a:buChar char="●"/>
            </a:pPr>
            <a:r>
              <a:rPr lang="en-US" sz="2400" dirty="0">
                <a:solidFill>
                  <a:schemeClr val="dk1"/>
                </a:solidFill>
                <a:latin typeface="Trebuchet MS"/>
                <a:ea typeface="Trebuchet MS"/>
                <a:cs typeface="Trebuchet MS"/>
                <a:sym typeface="Trebuchet MS"/>
              </a:rPr>
              <a:t>Hold high academic standards and expectations for all their students.</a:t>
            </a:r>
            <a:endParaRPr sz="2400" dirty="0">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SzPts val="1100"/>
              <a:buNone/>
            </a:pPr>
            <a:r>
              <a:rPr lang="en-US" sz="1200" b="1" dirty="0">
                <a:solidFill>
                  <a:schemeClr val="dk1"/>
                </a:solidFill>
                <a:latin typeface="Trebuchet MS"/>
                <a:ea typeface="Trebuchet MS"/>
                <a:cs typeface="Trebuchet MS"/>
                <a:sym typeface="Trebuchet MS"/>
              </a:rPr>
              <a:t>Source: </a:t>
            </a:r>
            <a:r>
              <a:rPr lang="en-US" sz="1200" u="sng" dirty="0">
                <a:solidFill>
                  <a:schemeClr val="hlink"/>
                </a:solidFill>
                <a:latin typeface="Trebuchet MS"/>
                <a:ea typeface="Trebuchet MS"/>
                <a:cs typeface="Trebuchet MS"/>
                <a:sym typeface="Trebuchet MS"/>
                <a:hlinkClick r:id="rId4"/>
              </a:rPr>
              <a:t>https://blog.nationalequityproject.org/2012/08/22/5-ways-to-create-a-culturally-responsive-classroom/</a:t>
            </a:r>
            <a:endParaRPr sz="1200" u="sng" dirty="0">
              <a:solidFill>
                <a:schemeClr val="hlink"/>
              </a:solidFill>
              <a:latin typeface="Trebuchet MS"/>
              <a:ea typeface="Trebuchet MS"/>
              <a:cs typeface="Trebuchet MS"/>
              <a:sym typeface="Trebuchet MS"/>
              <a:hlinkClick r:id="rId4"/>
            </a:endParaRPr>
          </a:p>
          <a:p>
            <a:pPr marL="0" marR="0" lvl="0" indent="0" algn="l" rtl="0">
              <a:lnSpc>
                <a:spcPct val="100000"/>
              </a:lnSpc>
              <a:spcBef>
                <a:spcPts val="0"/>
              </a:spcBef>
              <a:spcAft>
                <a:spcPts val="0"/>
              </a:spcAft>
              <a:buNone/>
            </a:pPr>
            <a:endParaRPr dirty="0">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1414375" y="104700"/>
            <a:ext cx="6959700" cy="107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latin typeface="Trebuchet MS"/>
                <a:ea typeface="Trebuchet MS"/>
                <a:cs typeface="Trebuchet MS"/>
                <a:sym typeface="Trebuchet MS"/>
              </a:rPr>
              <a:t>Characteristics of “Best, First Instruction?”</a:t>
            </a:r>
            <a:endParaRPr sz="3600">
              <a:latin typeface="Trebuchet MS"/>
              <a:ea typeface="Trebuchet MS"/>
              <a:cs typeface="Trebuchet MS"/>
              <a:sym typeface="Trebuchet MS"/>
            </a:endParaRPr>
          </a:p>
        </p:txBody>
      </p:sp>
      <p:sp>
        <p:nvSpPr>
          <p:cNvPr id="254" name="Google Shape;254;p45"/>
          <p:cNvSpPr txBox="1">
            <a:spLocks noGrp="1"/>
          </p:cNvSpPr>
          <p:nvPr>
            <p:ph type="body" idx="1"/>
          </p:nvPr>
        </p:nvSpPr>
        <p:spPr>
          <a:xfrm>
            <a:off x="591900" y="1463050"/>
            <a:ext cx="8129700" cy="4678200"/>
          </a:xfrm>
          <a:prstGeom prst="rect">
            <a:avLst/>
          </a:prstGeom>
          <a:ln>
            <a:noFill/>
          </a:ln>
        </p:spPr>
        <p:txBody>
          <a:bodyPr spcFirstLastPara="1" wrap="square" lIns="0" tIns="0" rIns="0" bIns="0" anchor="t" anchorCtr="0">
            <a:noAutofit/>
          </a:bodyPr>
          <a:lstStyle/>
          <a:p>
            <a:pPr marL="0" lvl="0" indent="0" algn="l" rtl="0">
              <a:spcBef>
                <a:spcPts val="1000"/>
              </a:spcBef>
              <a:spcAft>
                <a:spcPts val="0"/>
              </a:spcAft>
              <a:buNone/>
            </a:pPr>
            <a:r>
              <a:rPr lang="en-US">
                <a:solidFill>
                  <a:srgbClr val="000000"/>
                </a:solidFill>
              </a:rPr>
              <a:t>Best, First Instruction is: </a:t>
            </a:r>
            <a:endParaRPr>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a:solidFill>
                  <a:srgbClr val="000000"/>
                </a:solidFill>
              </a:rPr>
              <a:t>Designed to meet the needs of all students </a:t>
            </a:r>
            <a:endParaRPr>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a:solidFill>
                  <a:srgbClr val="000000"/>
                </a:solidFill>
              </a:rPr>
              <a:t>Deliberate planning, enactment, and reflection</a:t>
            </a:r>
            <a:endParaRPr>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a:solidFill>
                  <a:srgbClr val="000000"/>
                </a:solidFill>
              </a:rPr>
              <a:t>The assurance of safe and equitable learning culture</a:t>
            </a:r>
            <a:endParaRPr>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a:solidFill>
                  <a:srgbClr val="000000"/>
                </a:solidFill>
              </a:rPr>
              <a:t>High-quality, effective, and engaging </a:t>
            </a:r>
            <a:endParaRPr>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a:solidFill>
                  <a:srgbClr val="000000"/>
                </a:solidFill>
              </a:rPr>
              <a:t>Students’ first opportunity to learn standards and meet grade-level expectations</a:t>
            </a:r>
            <a:endParaRPr>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a:solidFill>
                  <a:srgbClr val="000000"/>
                </a:solidFill>
              </a:rPr>
              <a:t>Aligned to the Colorado Academic Standards</a:t>
            </a:r>
            <a:endParaRPr>
              <a:solidFill>
                <a:srgbClr val="000000"/>
              </a:solidFill>
            </a:endParaRPr>
          </a:p>
          <a:p>
            <a:pPr marL="457200" lvl="0" indent="-381000" algn="l" rtl="0">
              <a:spcBef>
                <a:spcPts val="1000"/>
              </a:spcBef>
              <a:spcAft>
                <a:spcPts val="0"/>
              </a:spcAft>
              <a:buClr>
                <a:srgbClr val="000000"/>
              </a:buClr>
              <a:buSzPts val="2400"/>
              <a:buFont typeface="Trebuchet MS"/>
              <a:buChar char="●"/>
            </a:pPr>
            <a:r>
              <a:rPr lang="en-US">
                <a:solidFill>
                  <a:srgbClr val="000000"/>
                </a:solidFill>
              </a:rPr>
              <a:t>Grounded in research-based methodology</a:t>
            </a:r>
            <a:endParaRPr>
              <a:solidFill>
                <a:srgbClr val="000000"/>
              </a:solidFill>
            </a:endParaRPr>
          </a:p>
        </p:txBody>
      </p:sp>
      <p:grpSp>
        <p:nvGrpSpPr>
          <p:cNvPr id="255" name="Google Shape;255;p45"/>
          <p:cNvGrpSpPr/>
          <p:nvPr/>
        </p:nvGrpSpPr>
        <p:grpSpPr>
          <a:xfrm>
            <a:off x="-19330" y="0"/>
            <a:ext cx="1433700" cy="1433700"/>
            <a:chOff x="87840" y="134578"/>
            <a:chExt cx="1433700" cy="1433700"/>
          </a:xfrm>
        </p:grpSpPr>
        <p:sp>
          <p:nvSpPr>
            <p:cNvPr id="256" name="Google Shape;256;p4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57" name="Google Shape;257;p4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1414375" y="78450"/>
            <a:ext cx="6965700" cy="995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The 4 Pillars of Best, First </a:t>
            </a:r>
            <a:endParaRPr sz="36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Instruction (BFI)</a:t>
            </a:r>
            <a:endParaRPr sz="3600" i="0" u="none" strike="noStrike" cap="none">
              <a:solidFill>
                <a:srgbClr val="000000"/>
              </a:solidFill>
              <a:latin typeface="Trebuchet MS"/>
              <a:ea typeface="Trebuchet MS"/>
              <a:cs typeface="Trebuchet MS"/>
              <a:sym typeface="Trebuchet MS"/>
            </a:endParaRPr>
          </a:p>
        </p:txBody>
      </p:sp>
      <p:sp>
        <p:nvSpPr>
          <p:cNvPr id="267" name="Google Shape;267;p46"/>
          <p:cNvSpPr txBox="1">
            <a:spLocks noGrp="1"/>
          </p:cNvSpPr>
          <p:nvPr>
            <p:ph type="body" idx="1"/>
          </p:nvPr>
        </p:nvSpPr>
        <p:spPr>
          <a:xfrm>
            <a:off x="477900" y="1463050"/>
            <a:ext cx="8256000" cy="5305200"/>
          </a:xfrm>
          <a:prstGeom prst="rect">
            <a:avLst/>
          </a:prstGeom>
          <a:noFill/>
          <a:ln>
            <a:noFill/>
          </a:ln>
        </p:spPr>
        <p:txBody>
          <a:bodyPr spcFirstLastPara="1" wrap="square" lIns="0" tIns="0" rIns="0" bIns="0" anchor="t" anchorCtr="0">
            <a:noAutofit/>
          </a:bodyPr>
          <a:lstStyle/>
          <a:p>
            <a:pPr marL="457200" marR="0" lvl="0" indent="0" algn="ctr" rtl="0">
              <a:lnSpc>
                <a:spcPct val="100000"/>
              </a:lnSpc>
              <a:spcBef>
                <a:spcPts val="0"/>
              </a:spcBef>
              <a:spcAft>
                <a:spcPts val="0"/>
              </a:spcAft>
              <a:buClr>
                <a:srgbClr val="5C6670"/>
              </a:buClr>
              <a:buSzPts val="3200"/>
              <a:buFont typeface="Arial"/>
              <a:buNone/>
            </a:pPr>
            <a:r>
              <a:rPr lang="en-US" i="0" u="none" strike="noStrike" cap="none">
                <a:solidFill>
                  <a:srgbClr val="000000"/>
                </a:solidFill>
              </a:rPr>
              <a:t>  All </a:t>
            </a:r>
            <a:r>
              <a:rPr lang="en-US">
                <a:solidFill>
                  <a:srgbClr val="000000"/>
                </a:solidFill>
              </a:rPr>
              <a:t>S</a:t>
            </a:r>
            <a:r>
              <a:rPr lang="en-US" i="0" u="none" strike="noStrike" cap="none">
                <a:solidFill>
                  <a:srgbClr val="000000"/>
                </a:solidFill>
              </a:rPr>
              <a:t>tudents, </a:t>
            </a:r>
            <a:r>
              <a:rPr lang="en-US">
                <a:solidFill>
                  <a:srgbClr val="000000"/>
                </a:solidFill>
              </a:rPr>
              <a:t>A</a:t>
            </a:r>
            <a:r>
              <a:rPr lang="en-US" i="0" u="none" strike="noStrike" cap="none">
                <a:solidFill>
                  <a:srgbClr val="000000"/>
                </a:solidFill>
              </a:rPr>
              <a:t>ll </a:t>
            </a:r>
            <a:r>
              <a:rPr lang="en-US">
                <a:solidFill>
                  <a:srgbClr val="000000"/>
                </a:solidFill>
              </a:rPr>
              <a:t>S</a:t>
            </a:r>
            <a:r>
              <a:rPr lang="en-US" i="0" u="none" strike="noStrike" cap="none">
                <a:solidFill>
                  <a:srgbClr val="000000"/>
                </a:solidFill>
              </a:rPr>
              <a:t>tandards</a:t>
            </a:r>
            <a:endParaRPr i="0" u="none" strike="noStrike" cap="none">
              <a:solidFill>
                <a:srgbClr val="000000"/>
              </a:solidFill>
            </a:endParaRPr>
          </a:p>
          <a:p>
            <a:pPr marL="0" marR="0" lvl="0" indent="0" algn="l" rtl="0">
              <a:lnSpc>
                <a:spcPct val="100000"/>
              </a:lnSpc>
              <a:spcBef>
                <a:spcPts val="1000"/>
              </a:spcBef>
              <a:spcAft>
                <a:spcPts val="0"/>
              </a:spcAft>
              <a:buClr>
                <a:srgbClr val="5C6670"/>
              </a:buClr>
              <a:buSzPts val="3200"/>
              <a:buFont typeface="Arial"/>
              <a:buNone/>
            </a:pPr>
            <a:r>
              <a:rPr lang="en-US" b="1" i="0" u="none" strike="noStrike" cap="none">
                <a:solidFill>
                  <a:srgbClr val="000000"/>
                </a:solidFill>
              </a:rPr>
              <a:t>4 Instructional Pillars</a:t>
            </a:r>
            <a:endParaRPr b="1" i="0" u="none" strike="noStrike" cap="none">
              <a:solidFill>
                <a:srgbClr val="000000"/>
              </a:solidFill>
            </a:endParaRPr>
          </a:p>
          <a:p>
            <a:pPr marL="685800" lvl="1" indent="-215900" algn="l" rtl="0">
              <a:spcBef>
                <a:spcPts val="500"/>
              </a:spcBef>
              <a:spcAft>
                <a:spcPts val="0"/>
              </a:spcAft>
              <a:buClr>
                <a:srgbClr val="000000"/>
              </a:buClr>
              <a:buSzPts val="2400"/>
              <a:buFont typeface="Trebuchet MS"/>
              <a:buChar char="•"/>
            </a:pPr>
            <a:r>
              <a:rPr lang="en-US" sz="2400" u="sng">
                <a:latin typeface="Trebuchet MS"/>
                <a:ea typeface="Trebuchet MS"/>
                <a:cs typeface="Trebuchet MS"/>
                <a:sym typeface="Trebuchet MS"/>
              </a:rPr>
              <a:t>Building Relationships</a:t>
            </a:r>
            <a:r>
              <a:rPr lang="en-US" sz="2400">
                <a:latin typeface="Trebuchet MS"/>
                <a:ea typeface="Trebuchet MS"/>
                <a:cs typeface="Trebuchet MS"/>
                <a:sym typeface="Trebuchet MS"/>
              </a:rPr>
              <a:t>: Deepening student agency through caring, positive and authentic connections.</a:t>
            </a:r>
            <a:endParaRPr sz="2400" u="sng">
              <a:solidFill>
                <a:srgbClr val="000000"/>
              </a:solidFill>
              <a:latin typeface="Trebuchet MS"/>
              <a:ea typeface="Trebuchet MS"/>
              <a:cs typeface="Trebuchet MS"/>
              <a:sym typeface="Trebuchet MS"/>
            </a:endParaRPr>
          </a:p>
          <a:p>
            <a:pPr marL="685800" marR="0" lvl="1" indent="-215900" algn="l" rtl="0">
              <a:lnSpc>
                <a:spcPct val="100000"/>
              </a:lnSpc>
              <a:spcBef>
                <a:spcPts val="500"/>
              </a:spcBef>
              <a:spcAft>
                <a:spcPts val="0"/>
              </a:spcAft>
              <a:buClr>
                <a:srgbClr val="000000"/>
              </a:buClr>
              <a:buSzPts val="2400"/>
              <a:buFont typeface="Trebuchet MS"/>
              <a:buChar char="•"/>
            </a:pPr>
            <a:r>
              <a:rPr lang="en-US" sz="2400" u="sng">
                <a:solidFill>
                  <a:srgbClr val="000000"/>
                </a:solidFill>
                <a:latin typeface="Trebuchet MS"/>
                <a:ea typeface="Trebuchet MS"/>
                <a:cs typeface="Trebuchet MS"/>
                <a:sym typeface="Trebuchet MS"/>
              </a:rPr>
              <a:t>Meeting the needs of ALL students:</a:t>
            </a:r>
            <a:r>
              <a:rPr lang="en-US" sz="2400">
                <a:solidFill>
                  <a:srgbClr val="000000"/>
                </a:solidFill>
                <a:latin typeface="Trebuchet MS"/>
                <a:ea typeface="Trebuchet MS"/>
                <a:cs typeface="Trebuchet MS"/>
                <a:sym typeface="Trebuchet MS"/>
              </a:rPr>
              <a:t> Developing accessible, equitable and flexible instruction in meeting the changing needs of a diverse populations and closing learning gaps.</a:t>
            </a:r>
            <a:endParaRPr sz="2400" i="0" u="none" strike="noStrike" cap="none">
              <a:solidFill>
                <a:srgbClr val="000000"/>
              </a:solidFill>
              <a:latin typeface="Trebuchet MS"/>
              <a:ea typeface="Trebuchet MS"/>
              <a:cs typeface="Trebuchet MS"/>
              <a:sym typeface="Trebuchet MS"/>
            </a:endParaRPr>
          </a:p>
          <a:p>
            <a:pPr marL="685800" marR="0" lvl="1" indent="-215900" algn="l" rtl="0">
              <a:lnSpc>
                <a:spcPct val="100000"/>
              </a:lnSpc>
              <a:spcBef>
                <a:spcPts val="500"/>
              </a:spcBef>
              <a:spcAft>
                <a:spcPts val="0"/>
              </a:spcAft>
              <a:buClr>
                <a:srgbClr val="000000"/>
              </a:buClr>
              <a:buSzPts val="2400"/>
              <a:buFont typeface="Trebuchet MS"/>
              <a:buChar char="•"/>
            </a:pPr>
            <a:r>
              <a:rPr lang="en-US" sz="2400" i="0" u="sng" strike="noStrike" cap="none">
                <a:solidFill>
                  <a:srgbClr val="000000"/>
                </a:solidFill>
                <a:latin typeface="Trebuchet MS"/>
                <a:ea typeface="Trebuchet MS"/>
                <a:cs typeface="Trebuchet MS"/>
                <a:sym typeface="Trebuchet MS"/>
              </a:rPr>
              <a:t>Creating Relevancy</a:t>
            </a:r>
            <a:r>
              <a:rPr lang="en-US" sz="2400" i="0" u="none" strike="noStrike" cap="none">
                <a:solidFill>
                  <a:srgbClr val="000000"/>
                </a:solidFill>
                <a:latin typeface="Trebuchet MS"/>
                <a:ea typeface="Trebuchet MS"/>
                <a:cs typeface="Trebuchet MS"/>
                <a:sym typeface="Trebuchet MS"/>
              </a:rPr>
              <a:t>: Authentic, meaningful, real-world and engaging work.</a:t>
            </a:r>
            <a:endParaRPr sz="2400" i="0" u="none" strike="noStrike" cap="none">
              <a:solidFill>
                <a:srgbClr val="000000"/>
              </a:solidFill>
              <a:latin typeface="Trebuchet MS"/>
              <a:ea typeface="Trebuchet MS"/>
              <a:cs typeface="Trebuchet MS"/>
              <a:sym typeface="Trebuchet MS"/>
            </a:endParaRPr>
          </a:p>
          <a:p>
            <a:pPr marL="685800" marR="0" lvl="1" indent="-215900" algn="l" rtl="0">
              <a:lnSpc>
                <a:spcPct val="100000"/>
              </a:lnSpc>
              <a:spcBef>
                <a:spcPts val="500"/>
              </a:spcBef>
              <a:spcAft>
                <a:spcPts val="0"/>
              </a:spcAft>
              <a:buClr>
                <a:srgbClr val="000000"/>
              </a:buClr>
              <a:buSzPts val="2400"/>
              <a:buFont typeface="Trebuchet MS"/>
              <a:buChar char="•"/>
            </a:pPr>
            <a:r>
              <a:rPr lang="en-US" sz="2400" i="0" u="sng" strike="noStrike" cap="none">
                <a:solidFill>
                  <a:srgbClr val="000000"/>
                </a:solidFill>
                <a:latin typeface="Trebuchet MS"/>
                <a:ea typeface="Trebuchet MS"/>
                <a:cs typeface="Trebuchet MS"/>
                <a:sym typeface="Trebuchet MS"/>
              </a:rPr>
              <a:t>Fostering Disciplinary Literacy</a:t>
            </a:r>
            <a:r>
              <a:rPr lang="en-US" sz="2400" i="0" u="none" strike="noStrike" cap="none">
                <a:solidFill>
                  <a:srgbClr val="000000"/>
                </a:solidFill>
                <a:latin typeface="Trebuchet MS"/>
                <a:ea typeface="Trebuchet MS"/>
                <a:cs typeface="Trebuchet MS"/>
                <a:sym typeface="Trebuchet MS"/>
              </a:rPr>
              <a:t>: Working, thinking, talking, </a:t>
            </a:r>
            <a:r>
              <a:rPr lang="en-US" sz="2400">
                <a:solidFill>
                  <a:srgbClr val="000000"/>
                </a:solidFill>
                <a:latin typeface="Trebuchet MS"/>
                <a:ea typeface="Trebuchet MS"/>
                <a:cs typeface="Trebuchet MS"/>
                <a:sym typeface="Trebuchet MS"/>
              </a:rPr>
              <a:t>and planning through multiple content areas &amp; processes.</a:t>
            </a:r>
            <a:endParaRPr sz="2400" i="0" u="none" strike="noStrike" cap="none">
              <a:solidFill>
                <a:srgbClr val="000000"/>
              </a:solidFill>
              <a:latin typeface="Trebuchet MS"/>
              <a:ea typeface="Trebuchet MS"/>
              <a:cs typeface="Trebuchet MS"/>
              <a:sym typeface="Trebuchet MS"/>
            </a:endParaRPr>
          </a:p>
        </p:txBody>
      </p:sp>
      <p:grpSp>
        <p:nvGrpSpPr>
          <p:cNvPr id="268" name="Google Shape;268;p46"/>
          <p:cNvGrpSpPr/>
          <p:nvPr/>
        </p:nvGrpSpPr>
        <p:grpSpPr>
          <a:xfrm>
            <a:off x="-19330" y="0"/>
            <a:ext cx="1433700" cy="1433700"/>
            <a:chOff x="87840" y="134578"/>
            <a:chExt cx="1433700" cy="1433700"/>
          </a:xfrm>
        </p:grpSpPr>
        <p:sp>
          <p:nvSpPr>
            <p:cNvPr id="269" name="Google Shape;269;p4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0" name="Google Shape;270;p4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1414375" y="122700"/>
            <a:ext cx="6965700" cy="103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Building Relationships &amp; Meeting the Needs of All students</a:t>
            </a:r>
            <a:endParaRPr sz="3600" i="0" u="none" strike="noStrike" cap="none">
              <a:solidFill>
                <a:srgbClr val="000000"/>
              </a:solidFill>
              <a:latin typeface="Trebuchet MS"/>
              <a:ea typeface="Trebuchet MS"/>
              <a:cs typeface="Trebuchet MS"/>
              <a:sym typeface="Trebuchet MS"/>
            </a:endParaRPr>
          </a:p>
        </p:txBody>
      </p:sp>
      <p:sp>
        <p:nvSpPr>
          <p:cNvPr id="280" name="Google Shape;280;p47"/>
          <p:cNvSpPr txBox="1">
            <a:spLocks noGrp="1"/>
          </p:cNvSpPr>
          <p:nvPr>
            <p:ph type="body" idx="1"/>
          </p:nvPr>
        </p:nvSpPr>
        <p:spPr>
          <a:xfrm>
            <a:off x="294000" y="1795725"/>
            <a:ext cx="8556000" cy="4368300"/>
          </a:xfrm>
          <a:prstGeom prst="rect">
            <a:avLst/>
          </a:prstGeom>
          <a:noFill/>
          <a:ln>
            <a:noFill/>
          </a:ln>
        </p:spPr>
        <p:txBody>
          <a:bodyPr spcFirstLastPara="1" wrap="square" lIns="0" tIns="0" rIns="0" bIns="0" anchor="t" anchorCtr="0">
            <a:noAutofit/>
          </a:bodyPr>
          <a:lstStyle/>
          <a:p>
            <a:pPr marL="685800" marR="0" lvl="1" indent="-215900" algn="l" rtl="0">
              <a:lnSpc>
                <a:spcPct val="100000"/>
              </a:lnSpc>
              <a:spcBef>
                <a:spcPts val="500"/>
              </a:spcBef>
              <a:spcAft>
                <a:spcPts val="0"/>
              </a:spcAft>
              <a:buClr>
                <a:srgbClr val="000000"/>
              </a:buClr>
              <a:buSzPts val="2400"/>
              <a:buFont typeface="Trebuchet MS"/>
              <a:buChar char="•"/>
            </a:pPr>
            <a:r>
              <a:rPr lang="en-US" sz="2400" dirty="0">
                <a:solidFill>
                  <a:srgbClr val="000000"/>
                </a:solidFill>
                <a:latin typeface="Trebuchet MS"/>
                <a:ea typeface="Trebuchet MS"/>
                <a:cs typeface="Trebuchet MS"/>
                <a:sym typeface="Trebuchet MS"/>
              </a:rPr>
              <a:t>Best, first instructional planning:</a:t>
            </a:r>
            <a:endParaRPr sz="2400" dirty="0">
              <a:solidFill>
                <a:srgbClr val="000000"/>
              </a:solidFill>
              <a:latin typeface="Trebuchet MS"/>
              <a:ea typeface="Trebuchet MS"/>
              <a:cs typeface="Trebuchet MS"/>
              <a:sym typeface="Trebuchet MS"/>
            </a:endParaRPr>
          </a:p>
          <a:p>
            <a:pPr marL="1371600" marR="0" lvl="2" indent="-381000" algn="l" rtl="0">
              <a:lnSpc>
                <a:spcPct val="100000"/>
              </a:lnSpc>
              <a:spcBef>
                <a:spcPts val="500"/>
              </a:spcBef>
              <a:spcAft>
                <a:spcPts val="0"/>
              </a:spcAft>
              <a:buClr>
                <a:srgbClr val="000000"/>
              </a:buClr>
              <a:buSzPts val="2400"/>
              <a:buFont typeface="Trebuchet MS"/>
              <a:buChar char="•"/>
            </a:pPr>
            <a:r>
              <a:rPr lang="en-US" sz="2400" dirty="0">
                <a:solidFill>
                  <a:srgbClr val="000000"/>
                </a:solidFill>
                <a:latin typeface="Trebuchet MS"/>
                <a:ea typeface="Trebuchet MS"/>
                <a:cs typeface="Trebuchet MS"/>
                <a:sym typeface="Trebuchet MS"/>
              </a:rPr>
              <a:t>builds on student strengths and cultures to appropriately challenge and develop students who will be competing in a rapidly changing global society.</a:t>
            </a:r>
            <a:endParaRPr sz="2400" dirty="0">
              <a:solidFill>
                <a:srgbClr val="000000"/>
              </a:solidFill>
              <a:latin typeface="Trebuchet MS"/>
              <a:ea typeface="Trebuchet MS"/>
              <a:cs typeface="Trebuchet MS"/>
              <a:sym typeface="Trebuchet MS"/>
            </a:endParaRPr>
          </a:p>
          <a:p>
            <a:pPr marL="1371600" marR="0" lvl="2" indent="-381000" algn="l" rtl="0">
              <a:lnSpc>
                <a:spcPct val="100000"/>
              </a:lnSpc>
              <a:spcBef>
                <a:spcPts val="500"/>
              </a:spcBef>
              <a:spcAft>
                <a:spcPts val="0"/>
              </a:spcAft>
              <a:buClr>
                <a:srgbClr val="000000"/>
              </a:buClr>
              <a:buSzPts val="2400"/>
              <a:buFont typeface="Trebuchet MS"/>
              <a:buChar char="•"/>
            </a:pPr>
            <a:r>
              <a:rPr lang="en-US" sz="2400" dirty="0">
                <a:solidFill>
                  <a:srgbClr val="000000"/>
                </a:solidFill>
                <a:latin typeface="Trebuchet MS"/>
                <a:ea typeface="Trebuchet MS"/>
                <a:cs typeface="Trebuchet MS"/>
                <a:sym typeface="Trebuchet MS"/>
              </a:rPr>
              <a:t>engages teachers in ongoing critical reflection and learning in order to create a productive learning environment that meets the needs of all students.</a:t>
            </a:r>
            <a:endParaRPr sz="2400" dirty="0">
              <a:solidFill>
                <a:srgbClr val="000000"/>
              </a:solidFill>
              <a:latin typeface="Trebuchet MS"/>
              <a:ea typeface="Trebuchet MS"/>
              <a:cs typeface="Trebuchet MS"/>
              <a:sym typeface="Trebuchet MS"/>
            </a:endParaRPr>
          </a:p>
          <a:p>
            <a:pPr marL="0" lvl="0" indent="0" algn="l" rtl="0">
              <a:spcBef>
                <a:spcPts val="1000"/>
              </a:spcBef>
              <a:spcAft>
                <a:spcPts val="0"/>
              </a:spcAft>
              <a:buNone/>
            </a:pPr>
            <a:endParaRPr dirty="0">
              <a:solidFill>
                <a:srgbClr val="000000"/>
              </a:solidFill>
            </a:endParaRPr>
          </a:p>
          <a:p>
            <a:pPr marL="3657600" lvl="0" indent="457200" algn="l" rtl="0">
              <a:spcBef>
                <a:spcPts val="1000"/>
              </a:spcBef>
              <a:spcAft>
                <a:spcPts val="0"/>
              </a:spcAft>
              <a:buNone/>
            </a:pPr>
            <a:r>
              <a:rPr lang="en-US" sz="2400" dirty="0">
                <a:solidFill>
                  <a:srgbClr val="000000"/>
                </a:solidFill>
                <a:latin typeface="Trebuchet MS"/>
                <a:ea typeface="Trebuchet MS"/>
                <a:cs typeface="Trebuchet MS"/>
                <a:sym typeface="Trebuchet MS"/>
              </a:rPr>
              <a:t>(Edwards, S. &amp; </a:t>
            </a:r>
            <a:r>
              <a:rPr lang="en-US" sz="2400" dirty="0" err="1">
                <a:solidFill>
                  <a:schemeClr val="tx1"/>
                </a:solidFill>
                <a:latin typeface="Trebuchet MS"/>
                <a:ea typeface="Trebuchet MS"/>
                <a:cs typeface="Trebuchet MS"/>
                <a:sym typeface="Trebuchet MS"/>
              </a:rPr>
              <a:t>Edick</a:t>
            </a:r>
            <a:r>
              <a:rPr lang="en-US" sz="2400" dirty="0">
                <a:solidFill>
                  <a:schemeClr val="tx1"/>
                </a:solidFill>
                <a:latin typeface="Trebuchet MS"/>
                <a:ea typeface="Trebuchet MS"/>
                <a:cs typeface="Trebuchet MS"/>
                <a:sym typeface="Trebuchet MS"/>
              </a:rPr>
              <a:t>,</a:t>
            </a:r>
            <a:r>
              <a:rPr lang="en-US" sz="2400" dirty="0">
                <a:latin typeface="Trebuchet MS"/>
                <a:ea typeface="Trebuchet MS"/>
                <a:cs typeface="Trebuchet MS"/>
                <a:sym typeface="Trebuchet MS"/>
              </a:rPr>
              <a:t> </a:t>
            </a:r>
            <a:r>
              <a:rPr lang="en-US" sz="2400" dirty="0">
                <a:solidFill>
                  <a:srgbClr val="000000"/>
                </a:solidFill>
                <a:latin typeface="Trebuchet MS"/>
                <a:ea typeface="Trebuchet MS"/>
                <a:cs typeface="Trebuchet MS"/>
                <a:sym typeface="Trebuchet MS"/>
              </a:rPr>
              <a:t>N. 2013)</a:t>
            </a:r>
            <a:endParaRPr sz="2400" dirty="0">
              <a:solidFill>
                <a:srgbClr val="000000"/>
              </a:solidFill>
              <a:latin typeface="Trebuchet MS"/>
              <a:ea typeface="Trebuchet MS"/>
              <a:cs typeface="Trebuchet MS"/>
              <a:sym typeface="Trebuchet MS"/>
            </a:endParaRPr>
          </a:p>
        </p:txBody>
      </p:sp>
      <p:grpSp>
        <p:nvGrpSpPr>
          <p:cNvPr id="281" name="Google Shape;281;p47"/>
          <p:cNvGrpSpPr/>
          <p:nvPr/>
        </p:nvGrpSpPr>
        <p:grpSpPr>
          <a:xfrm>
            <a:off x="-19330" y="0"/>
            <a:ext cx="1433700" cy="1433700"/>
            <a:chOff x="87840" y="134578"/>
            <a:chExt cx="1433700" cy="1433700"/>
          </a:xfrm>
        </p:grpSpPr>
        <p:sp>
          <p:nvSpPr>
            <p:cNvPr id="282" name="Google Shape;282;p4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3" name="Google Shape;283;p4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1393819" y="114390"/>
            <a:ext cx="7069200" cy="970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3600"/>
              <a:buFont typeface="Arial"/>
              <a:buNone/>
            </a:pPr>
            <a:r>
              <a:rPr lang="en-US" sz="3600" dirty="0">
                <a:solidFill>
                  <a:schemeClr val="dk1"/>
                </a:solidFill>
                <a:latin typeface="Trebuchet MS"/>
                <a:ea typeface="Trebuchet MS"/>
                <a:cs typeface="Trebuchet MS"/>
                <a:sym typeface="Trebuchet MS"/>
              </a:rPr>
              <a:t>Building Relationships &amp; Meeting the Needs of All students</a:t>
            </a:r>
            <a:endParaRPr dirty="0"/>
          </a:p>
        </p:txBody>
      </p:sp>
      <p:sp>
        <p:nvSpPr>
          <p:cNvPr id="290" name="Google Shape;290;p48"/>
          <p:cNvSpPr txBox="1">
            <a:spLocks noGrp="1"/>
          </p:cNvSpPr>
          <p:nvPr>
            <p:ph type="body" idx="1"/>
          </p:nvPr>
        </p:nvSpPr>
        <p:spPr>
          <a:xfrm>
            <a:off x="628650" y="1831540"/>
            <a:ext cx="78867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400" dirty="0">
                <a:solidFill>
                  <a:schemeClr val="tx1"/>
                </a:solidFill>
                <a:latin typeface="Trebuchet MS"/>
                <a:ea typeface="Trebuchet MS"/>
                <a:cs typeface="Trebuchet MS"/>
                <a:sym typeface="Trebuchet MS"/>
              </a:rPr>
              <a:t>The four principles of relationship building are:</a:t>
            </a:r>
            <a:endParaRPr sz="2400" dirty="0">
              <a:solidFill>
                <a:schemeClr val="tx1"/>
              </a:solidFill>
              <a:latin typeface="Trebuchet MS"/>
              <a:ea typeface="Trebuchet MS"/>
              <a:cs typeface="Trebuchet MS"/>
              <a:sym typeface="Trebuchet MS"/>
            </a:endParaRPr>
          </a:p>
          <a:p>
            <a:pPr marL="1371600" lvl="0" indent="-381000" algn="l" rtl="0">
              <a:spcBef>
                <a:spcPts val="500"/>
              </a:spcBef>
              <a:spcAft>
                <a:spcPts val="0"/>
              </a:spcAft>
              <a:buClr>
                <a:schemeClr val="dk1"/>
              </a:buClr>
              <a:buSzPts val="2400"/>
              <a:buFont typeface="Trebuchet MS"/>
              <a:buAutoNum type="arabicPeriod"/>
            </a:pPr>
            <a:r>
              <a:rPr lang="en-US" dirty="0">
                <a:solidFill>
                  <a:schemeClr val="dk1"/>
                </a:solidFill>
              </a:rPr>
              <a:t>Interaction </a:t>
            </a:r>
            <a:endParaRPr dirty="0">
              <a:solidFill>
                <a:schemeClr val="dk1"/>
              </a:solidFill>
            </a:endParaRPr>
          </a:p>
          <a:p>
            <a:pPr marL="1371600" lvl="0" indent="-381000" algn="l" rtl="0">
              <a:spcBef>
                <a:spcPts val="0"/>
              </a:spcBef>
              <a:spcAft>
                <a:spcPts val="0"/>
              </a:spcAft>
              <a:buClr>
                <a:schemeClr val="dk1"/>
              </a:buClr>
              <a:buSzPts val="2400"/>
              <a:buFont typeface="Trebuchet MS"/>
              <a:buAutoNum type="arabicPeriod"/>
            </a:pPr>
            <a:r>
              <a:rPr lang="en-US" dirty="0" smtClean="0">
                <a:solidFill>
                  <a:schemeClr val="dk1"/>
                </a:solidFill>
              </a:rPr>
              <a:t>Accommodation </a:t>
            </a:r>
            <a:endParaRPr dirty="0">
              <a:solidFill>
                <a:schemeClr val="dk1"/>
              </a:solidFill>
            </a:endParaRPr>
          </a:p>
          <a:p>
            <a:pPr marL="1371600" lvl="0" indent="-381000" algn="l" rtl="0">
              <a:spcBef>
                <a:spcPts val="0"/>
              </a:spcBef>
              <a:spcAft>
                <a:spcPts val="0"/>
              </a:spcAft>
              <a:buClr>
                <a:schemeClr val="dk1"/>
              </a:buClr>
              <a:buSzPts val="2400"/>
              <a:buFont typeface="Trebuchet MS"/>
              <a:buAutoNum type="arabicPeriod"/>
            </a:pPr>
            <a:r>
              <a:rPr lang="en-US" dirty="0">
                <a:solidFill>
                  <a:schemeClr val="dk1"/>
                </a:solidFill>
              </a:rPr>
              <a:t>Ownership </a:t>
            </a:r>
            <a:endParaRPr dirty="0">
              <a:solidFill>
                <a:schemeClr val="dk1"/>
              </a:solidFill>
            </a:endParaRPr>
          </a:p>
          <a:p>
            <a:pPr marL="1371600" lvl="0" indent="-381000" algn="l" rtl="0">
              <a:spcBef>
                <a:spcPts val="0"/>
              </a:spcBef>
              <a:spcAft>
                <a:spcPts val="0"/>
              </a:spcAft>
              <a:buClr>
                <a:schemeClr val="dk1"/>
              </a:buClr>
              <a:buSzPts val="2400"/>
              <a:buFont typeface="Trebuchet MS"/>
              <a:buAutoNum type="arabicPeriod"/>
            </a:pPr>
            <a:r>
              <a:rPr lang="en-US" dirty="0">
                <a:solidFill>
                  <a:schemeClr val="dk1"/>
                </a:solidFill>
              </a:rPr>
              <a:t>Opportunity</a:t>
            </a:r>
            <a:endParaRPr dirty="0"/>
          </a:p>
        </p:txBody>
      </p:sp>
      <p:grpSp>
        <p:nvGrpSpPr>
          <p:cNvPr id="291" name="Google Shape;291;p48"/>
          <p:cNvGrpSpPr/>
          <p:nvPr/>
        </p:nvGrpSpPr>
        <p:grpSpPr>
          <a:xfrm>
            <a:off x="-19330" y="0"/>
            <a:ext cx="1433700" cy="1433700"/>
            <a:chOff x="87840" y="134578"/>
            <a:chExt cx="1433700" cy="1433700"/>
          </a:xfrm>
        </p:grpSpPr>
        <p:sp>
          <p:nvSpPr>
            <p:cNvPr id="292" name="Google Shape;292;p4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93" name="Google Shape;293;p4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1736</Words>
  <Application>Microsoft Office PowerPoint</Application>
  <PresentationFormat>On-screen Show (4:3)</PresentationFormat>
  <Paragraphs>163</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Noto Sans Symbols</vt:lpstr>
      <vt:lpstr>PT Sans Narrow</vt:lpstr>
      <vt:lpstr>Calibri</vt:lpstr>
      <vt:lpstr>Trebuchet MS</vt:lpstr>
      <vt:lpstr>Times New Roman</vt:lpstr>
      <vt:lpstr>Light Blue to Green Theme</vt:lpstr>
      <vt:lpstr>Light Blue to Green Theme</vt:lpstr>
      <vt:lpstr>Light Blue to Green Theme</vt:lpstr>
      <vt:lpstr>PowerPoint Presentation</vt:lpstr>
      <vt:lpstr>Goals and Objectives</vt:lpstr>
      <vt:lpstr>Equitable &amp; Responsive Teaching:  The Foundation for BFI</vt:lpstr>
      <vt:lpstr>Cultural Responsiveness</vt:lpstr>
      <vt:lpstr>Culturally Responsive Educators</vt:lpstr>
      <vt:lpstr>Characteristics of “Best, First Instruction?”</vt:lpstr>
      <vt:lpstr>The 4 Pillars of Best, First  Instruction (BFI)</vt:lpstr>
      <vt:lpstr>Building Relationships &amp; Meeting the Needs of All students</vt:lpstr>
      <vt:lpstr>Building Relationships &amp; Meeting the Needs of All students</vt:lpstr>
      <vt:lpstr>Relationship Building is the Foundation of a Culturally Responsive Classroom</vt:lpstr>
      <vt:lpstr>Post Reading Questions</vt:lpstr>
      <vt:lpstr>Reflection</vt:lpstr>
      <vt:lpstr>Questions, Comments, &amp;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Joanna</dc:creator>
  <cp:lastModifiedBy>Bruno, Joanna</cp:lastModifiedBy>
  <cp:revision>5</cp:revision>
  <dcterms:modified xsi:type="dcterms:W3CDTF">2019-06-20T19:13:19Z</dcterms:modified>
</cp:coreProperties>
</file>