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9144000"/>
  <p:notesSz cx="6858000" cy="9144000"/>
  <p:embeddedFontLst>
    <p:embeddedFont>
      <p:font typeface="PT Sans Narrow"/>
      <p:regular r:id="rId21"/>
      <p:bold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04">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304"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font" Target="fonts/PTSansNarrow-bold.fntdata"/><Relationship Id="rId10" Type="http://schemas.openxmlformats.org/officeDocument/2006/relationships/slide" Target="slides/slide5.xml"/><Relationship Id="rId21" Type="http://schemas.openxmlformats.org/officeDocument/2006/relationships/font" Target="fonts/PTSansNarrow-regular.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heatlantic.com/amp/article/557915/"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 name="Google Shape;7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72" name="Google Shape;72;p1: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73" name="Google Shape;73;p1: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0" lang="en-US" sz="1200" u="none" cap="none" strike="noStrike">
                <a:solidFill>
                  <a:schemeClr val="dk1"/>
                </a:solidFill>
                <a:latin typeface="Calibri"/>
                <a:ea typeface="Calibri"/>
                <a:cs typeface="Calibri"/>
                <a:sym typeface="Calibri"/>
              </a:rPr>
              <a:t>6/1/2018</a:t>
            </a:r>
            <a:endParaRPr b="0" i="0" sz="1200" u="none" cap="none" strike="noStrike">
              <a:solidFill>
                <a:schemeClr val="dk1"/>
              </a:solidFill>
              <a:latin typeface="Calibri"/>
              <a:ea typeface="Calibri"/>
              <a:cs typeface="Calibri"/>
              <a:sym typeface="Calibri"/>
            </a:endParaRPr>
          </a:p>
        </p:txBody>
      </p:sp>
      <p:sp>
        <p:nvSpPr>
          <p:cNvPr id="74" name="Google Shape;74;p1: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75" name="Google Shape;75;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g40049cdefc_0_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40049cdefc_0_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Trebuchet MS"/>
                <a:ea typeface="Trebuchet MS"/>
                <a:cs typeface="Trebuchet MS"/>
                <a:sym typeface="Trebuchet MS"/>
              </a:rPr>
              <a:t>Ask: Are you surprised about this definition of text?  How does this definition of text compare to your definition of text?</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rPr lang="en-US">
                <a:latin typeface="Trebuchet MS"/>
                <a:ea typeface="Trebuchet MS"/>
                <a:cs typeface="Trebuchet MS"/>
                <a:sym typeface="Trebuchet MS"/>
              </a:rPr>
              <a:t>[Estimated time: 3 min]</a:t>
            </a:r>
            <a:endParaRPr>
              <a:latin typeface="Trebuchet MS"/>
              <a:ea typeface="Trebuchet MS"/>
              <a:cs typeface="Trebuchet MS"/>
              <a:sym typeface="Trebuchet MS"/>
            </a:endParaRPr>
          </a:p>
        </p:txBody>
      </p:sp>
      <p:sp>
        <p:nvSpPr>
          <p:cNvPr id="185" name="Google Shape;185;g40049cdefc_0_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g40049cdefc_0_5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40049cdefc_0_5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latin typeface="Trebuchet MS"/>
                <a:ea typeface="Trebuchet MS"/>
                <a:cs typeface="Trebuchet MS"/>
                <a:sym typeface="Trebuchet MS"/>
              </a:rPr>
              <a:t>Explain:</a:t>
            </a:r>
            <a:endParaRPr>
              <a:latin typeface="Trebuchet MS"/>
              <a:ea typeface="Trebuchet MS"/>
              <a:cs typeface="Trebuchet MS"/>
              <a:sym typeface="Trebuchet MS"/>
            </a:endParaRPr>
          </a:p>
          <a:p>
            <a:pPr indent="0" lvl="0" marL="0" rtl="0" algn="l">
              <a:lnSpc>
                <a:spcPct val="115000"/>
              </a:lnSpc>
              <a:spcBef>
                <a:spcPts val="0"/>
              </a:spcBef>
              <a:spcAft>
                <a:spcPts val="0"/>
              </a:spcAft>
              <a:buClr>
                <a:schemeClr val="dk1"/>
              </a:buClr>
              <a:buSzPts val="1100"/>
              <a:buFont typeface="Arial"/>
              <a:buNone/>
            </a:pPr>
            <a:r>
              <a:t/>
            </a:r>
            <a:endParaRPr>
              <a:latin typeface="Trebuchet MS"/>
              <a:ea typeface="Trebuchet MS"/>
              <a:cs typeface="Trebuchet MS"/>
              <a:sym typeface="Trebuchet MS"/>
            </a:endParaRPr>
          </a:p>
          <a:p>
            <a:pPr indent="0" lvl="0" marL="0" rtl="0" algn="l">
              <a:lnSpc>
                <a:spcPct val="115000"/>
              </a:lnSpc>
              <a:spcBef>
                <a:spcPts val="0"/>
              </a:spcBef>
              <a:spcAft>
                <a:spcPts val="0"/>
              </a:spcAft>
              <a:buClr>
                <a:schemeClr val="dk1"/>
              </a:buClr>
              <a:buSzPts val="1100"/>
              <a:buFont typeface="Arial"/>
              <a:buNone/>
            </a:pPr>
            <a:r>
              <a:rPr lang="en-US">
                <a:latin typeface="Trebuchet MS"/>
                <a:ea typeface="Trebuchet MS"/>
                <a:cs typeface="Trebuchet MS"/>
                <a:sym typeface="Trebuchet MS"/>
              </a:rPr>
              <a:t>If we ask students to “make meaning of” Frida Kahlo’s painting, we may ask them to consider</a:t>
            </a:r>
            <a:endParaRPr>
              <a:latin typeface="Trebuchet MS"/>
              <a:ea typeface="Trebuchet MS"/>
              <a:cs typeface="Trebuchet MS"/>
              <a:sym typeface="Trebuchet MS"/>
            </a:endParaRPr>
          </a:p>
          <a:p>
            <a:pPr indent="-317500" lvl="0" marL="457200" rtl="0" algn="l">
              <a:lnSpc>
                <a:spcPct val="115000"/>
              </a:lnSpc>
              <a:spcBef>
                <a:spcPts val="0"/>
              </a:spcBef>
              <a:spcAft>
                <a:spcPts val="0"/>
              </a:spcAft>
              <a:buSzPts val="1400"/>
              <a:buFont typeface="Trebuchet MS"/>
              <a:buChar char="●"/>
            </a:pPr>
            <a:r>
              <a:rPr lang="en-US">
                <a:latin typeface="Trebuchet MS"/>
                <a:ea typeface="Trebuchet MS"/>
                <a:cs typeface="Trebuchet MS"/>
                <a:sym typeface="Trebuchet MS"/>
              </a:rPr>
              <a:t>what Frida Kahlo may have intended with the use of color in the painting (“The Bus”);</a:t>
            </a:r>
            <a:endParaRPr>
              <a:latin typeface="Trebuchet MS"/>
              <a:ea typeface="Trebuchet MS"/>
              <a:cs typeface="Trebuchet MS"/>
              <a:sym typeface="Trebuchet MS"/>
            </a:endParaRPr>
          </a:p>
          <a:p>
            <a:pPr indent="-317500" lvl="0" marL="457200" rtl="0" algn="l">
              <a:lnSpc>
                <a:spcPct val="115000"/>
              </a:lnSpc>
              <a:spcBef>
                <a:spcPts val="0"/>
              </a:spcBef>
              <a:spcAft>
                <a:spcPts val="0"/>
              </a:spcAft>
              <a:buSzPts val="1400"/>
              <a:buFont typeface="Trebuchet MS"/>
              <a:buChar char="●"/>
            </a:pPr>
            <a:r>
              <a:rPr lang="en-US">
                <a:latin typeface="Trebuchet MS"/>
                <a:ea typeface="Trebuchet MS"/>
                <a:cs typeface="Trebuchet MS"/>
                <a:sym typeface="Trebuchet MS"/>
              </a:rPr>
              <a:t>or the effect on our understanding by how she positioned the people in the painting;</a:t>
            </a:r>
            <a:endParaRPr>
              <a:latin typeface="Trebuchet MS"/>
              <a:ea typeface="Trebuchet MS"/>
              <a:cs typeface="Trebuchet MS"/>
              <a:sym typeface="Trebuchet MS"/>
            </a:endParaRPr>
          </a:p>
          <a:p>
            <a:pPr indent="-317500" lvl="0" marL="457200" rtl="0" algn="l">
              <a:lnSpc>
                <a:spcPct val="115000"/>
              </a:lnSpc>
              <a:spcBef>
                <a:spcPts val="0"/>
              </a:spcBef>
              <a:spcAft>
                <a:spcPts val="0"/>
              </a:spcAft>
              <a:buSzPts val="1400"/>
              <a:buFont typeface="Trebuchet MS"/>
              <a:buChar char="●"/>
            </a:pPr>
            <a:r>
              <a:rPr lang="en-US">
                <a:latin typeface="Trebuchet MS"/>
                <a:ea typeface="Trebuchet MS"/>
                <a:cs typeface="Trebuchet MS"/>
                <a:sym typeface="Trebuchet MS"/>
              </a:rPr>
              <a:t>or about the contrast of the factory/urban background and the more rural landscape on our understanding,  </a:t>
            </a:r>
            <a:endParaRPr>
              <a:latin typeface="Trebuchet MS"/>
              <a:ea typeface="Trebuchet MS"/>
              <a:cs typeface="Trebuchet MS"/>
              <a:sym typeface="Trebuchet MS"/>
            </a:endParaRPr>
          </a:p>
          <a:p>
            <a:pPr indent="0" lvl="0" marL="0" rtl="0" algn="l">
              <a:lnSpc>
                <a:spcPct val="115000"/>
              </a:lnSpc>
              <a:spcBef>
                <a:spcPts val="0"/>
              </a:spcBef>
              <a:spcAft>
                <a:spcPts val="0"/>
              </a:spcAft>
              <a:buNone/>
            </a:pPr>
            <a:r>
              <a:t/>
            </a:r>
            <a:endParaRPr>
              <a:latin typeface="Trebuchet MS"/>
              <a:ea typeface="Trebuchet MS"/>
              <a:cs typeface="Trebuchet MS"/>
              <a:sym typeface="Trebuchet MS"/>
            </a:endParaRPr>
          </a:p>
          <a:p>
            <a:pPr indent="0" lvl="0" marL="0" rtl="0" algn="l">
              <a:lnSpc>
                <a:spcPct val="115000"/>
              </a:lnSpc>
              <a:spcBef>
                <a:spcPts val="0"/>
              </a:spcBef>
              <a:spcAft>
                <a:spcPts val="0"/>
              </a:spcAft>
              <a:buClr>
                <a:schemeClr val="dk1"/>
              </a:buClr>
              <a:buSzPts val="1100"/>
              <a:buFont typeface="Arial"/>
              <a:buNone/>
            </a:pPr>
            <a:r>
              <a:rPr lang="en-US">
                <a:latin typeface="Trebuchet MS"/>
                <a:ea typeface="Trebuchet MS"/>
                <a:cs typeface="Trebuchet MS"/>
                <a:sym typeface="Trebuchet MS"/>
              </a:rPr>
              <a:t>then we have moved beyond a casual viewing of the painting into what we could call as “reading” the painting. In particular, when we ask about the decisions “the writer” (or, in this case, “the artist”) has made in the creation of “the text,” then we are delving into the territory of disciplinary literacy.</a:t>
            </a:r>
            <a:endParaRPr>
              <a:latin typeface="Trebuchet MS"/>
              <a:ea typeface="Trebuchet MS"/>
              <a:cs typeface="Trebuchet MS"/>
              <a:sym typeface="Trebuchet MS"/>
            </a:endParaRPr>
          </a:p>
          <a:p>
            <a:pPr indent="0" lvl="0" marL="0" rtl="0" algn="l">
              <a:lnSpc>
                <a:spcPct val="115000"/>
              </a:lnSpc>
              <a:spcBef>
                <a:spcPts val="0"/>
              </a:spcBef>
              <a:spcAft>
                <a:spcPts val="0"/>
              </a:spcAft>
              <a:buClr>
                <a:schemeClr val="dk1"/>
              </a:buClr>
              <a:buSzPts val="1100"/>
              <a:buFont typeface="Arial"/>
              <a:buNone/>
            </a:pPr>
            <a:r>
              <a:rPr lang="en-US">
                <a:latin typeface="Trebuchet MS"/>
                <a:ea typeface="Trebuchet MS"/>
                <a:cs typeface="Trebuchet MS"/>
                <a:sym typeface="Trebuchet MS"/>
              </a:rPr>
              <a:t> </a:t>
            </a:r>
            <a:endParaRPr>
              <a:latin typeface="Trebuchet MS"/>
              <a:ea typeface="Trebuchet MS"/>
              <a:cs typeface="Trebuchet MS"/>
              <a:sym typeface="Trebuchet MS"/>
            </a:endParaRPr>
          </a:p>
          <a:p>
            <a:pPr indent="0" lvl="0" marL="0" rtl="0" algn="l">
              <a:lnSpc>
                <a:spcPct val="115000"/>
              </a:lnSpc>
              <a:spcBef>
                <a:spcPts val="0"/>
              </a:spcBef>
              <a:spcAft>
                <a:spcPts val="0"/>
              </a:spcAft>
              <a:buClr>
                <a:schemeClr val="dk1"/>
              </a:buClr>
              <a:buSzPts val="1100"/>
              <a:buFont typeface="Arial"/>
              <a:buNone/>
            </a:pPr>
            <a:r>
              <a:rPr lang="en-US">
                <a:latin typeface="Trebuchet MS"/>
                <a:ea typeface="Trebuchet MS"/>
                <a:cs typeface="Trebuchet MS"/>
                <a:sym typeface="Trebuchet MS"/>
              </a:rPr>
              <a:t>We are studying craft, analyzing parts-to-whole, wondering about decisions made by the author/painter, all in an effort to  comprehend the painting.    </a:t>
            </a:r>
            <a:endParaRPr>
              <a:latin typeface="Trebuchet MS"/>
              <a:ea typeface="Trebuchet MS"/>
              <a:cs typeface="Trebuchet MS"/>
              <a:sym typeface="Trebuchet MS"/>
            </a:endParaRPr>
          </a:p>
          <a:p>
            <a:pPr indent="0" lvl="0" marL="0" rtl="0" algn="l">
              <a:spcBef>
                <a:spcPts val="0"/>
              </a:spcBef>
              <a:spcAft>
                <a:spcPts val="0"/>
              </a:spcAft>
              <a:buNone/>
            </a:pPr>
            <a:r>
              <a:t/>
            </a:r>
            <a:endParaRPr/>
          </a:p>
          <a:p>
            <a:pPr indent="0" lvl="0" marL="0" rtl="0" algn="l">
              <a:spcBef>
                <a:spcPts val="0"/>
              </a:spcBef>
              <a:spcAft>
                <a:spcPts val="0"/>
              </a:spcAft>
              <a:buNone/>
            </a:pPr>
            <a:r>
              <a:rPr lang="en-US">
                <a:latin typeface="Trebuchet MS"/>
                <a:ea typeface="Trebuchet MS"/>
                <a:cs typeface="Trebuchet MS"/>
                <a:sym typeface="Trebuchet MS"/>
              </a:rPr>
              <a:t>[Estimated time: 2 min]</a:t>
            </a:r>
            <a:endParaRPr>
              <a:latin typeface="Trebuchet MS"/>
              <a:ea typeface="Trebuchet MS"/>
              <a:cs typeface="Trebuchet MS"/>
              <a:sym typeface="Trebuchet MS"/>
            </a:endParaRPr>
          </a:p>
        </p:txBody>
      </p:sp>
      <p:sp>
        <p:nvSpPr>
          <p:cNvPr id="196" name="Google Shape;196;g40049cdefc_0_5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g40049cdefc_0_7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40049cdefc_0_7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Trebuchet MS"/>
                <a:ea typeface="Trebuchet MS"/>
                <a:cs typeface="Trebuchet MS"/>
                <a:sym typeface="Trebuchet MS"/>
              </a:rPr>
              <a:t>After reading the slide, ask participants to consider what texts they already use in their classroom and what new texts they can bring into their classroom.  </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rPr lang="en-US">
                <a:latin typeface="Trebuchet MS"/>
                <a:ea typeface="Trebuchet MS"/>
                <a:cs typeface="Trebuchet MS"/>
                <a:sym typeface="Trebuchet MS"/>
              </a:rPr>
              <a:t>[Estimated time: 2 min]</a:t>
            </a:r>
            <a:endParaRPr>
              <a:latin typeface="Trebuchet MS"/>
              <a:ea typeface="Trebuchet MS"/>
              <a:cs typeface="Trebuchet MS"/>
              <a:sym typeface="Trebuchet MS"/>
            </a:endParaRPr>
          </a:p>
        </p:txBody>
      </p:sp>
      <p:sp>
        <p:nvSpPr>
          <p:cNvPr id="207" name="Google Shape;207;g40049cdefc_0_7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g40049cdefc_0_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40049cdefc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Trebuchet MS"/>
                <a:ea typeface="Trebuchet MS"/>
                <a:cs typeface="Trebuchet MS"/>
                <a:sym typeface="Trebuchet MS"/>
              </a:rPr>
              <a:t>Explain and ask:</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rPr lang="en-US">
                <a:latin typeface="Trebuchet MS"/>
                <a:ea typeface="Trebuchet MS"/>
                <a:cs typeface="Trebuchet MS"/>
                <a:sym typeface="Trebuchet MS"/>
              </a:rPr>
              <a:t>If the expectation is to become standards literate, what would you need to be able to understand, know and do in relation to the standards document?</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rPr lang="en-US">
                <a:latin typeface="Trebuchet MS"/>
                <a:ea typeface="Trebuchet MS"/>
                <a:cs typeface="Trebuchet MS"/>
                <a:sym typeface="Trebuchet MS"/>
              </a:rPr>
              <a:t>The discipline is “standards” and these modules are intended to support your understanding of disciplinary literacy and how it is incorporated throughout the revised standards.</a:t>
            </a:r>
            <a:endParaRPr b="1">
              <a:latin typeface="Trebuchet MS"/>
              <a:ea typeface="Trebuchet MS"/>
              <a:cs typeface="Trebuchet MS"/>
              <a:sym typeface="Trebuchet MS"/>
            </a:endParaRPr>
          </a:p>
          <a:p>
            <a:pPr indent="0" lvl="0" marL="0" rtl="0" algn="l">
              <a:spcBef>
                <a:spcPts val="0"/>
              </a:spcBef>
              <a:spcAft>
                <a:spcPts val="0"/>
              </a:spcAft>
              <a:buNone/>
            </a:pPr>
            <a:r>
              <a:t/>
            </a:r>
            <a:endParaRPr/>
          </a:p>
          <a:p>
            <a:pPr indent="0" lvl="0" marL="0" rtl="0" algn="l">
              <a:spcBef>
                <a:spcPts val="0"/>
              </a:spcBef>
              <a:spcAft>
                <a:spcPts val="0"/>
              </a:spcAft>
              <a:buNone/>
            </a:pPr>
            <a:r>
              <a:rPr lang="en-US">
                <a:latin typeface="Trebuchet MS"/>
                <a:ea typeface="Trebuchet MS"/>
                <a:cs typeface="Trebuchet MS"/>
                <a:sym typeface="Trebuchet MS"/>
              </a:rPr>
              <a:t>[Estimated time: 2 min]</a:t>
            </a:r>
            <a:endParaRPr>
              <a:latin typeface="Trebuchet MS"/>
              <a:ea typeface="Trebuchet MS"/>
              <a:cs typeface="Trebuchet MS"/>
              <a:sym typeface="Trebuchet MS"/>
            </a:endParaRPr>
          </a:p>
        </p:txBody>
      </p:sp>
      <p:sp>
        <p:nvSpPr>
          <p:cNvPr id="218" name="Google Shape;218;g40049cdefc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g40bfa416b9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100">
                <a:latin typeface="Trebuchet MS"/>
                <a:ea typeface="Trebuchet MS"/>
                <a:cs typeface="Trebuchet MS"/>
                <a:sym typeface="Trebuchet MS"/>
              </a:rPr>
              <a:t>Read this slide outloud and ask if there are any questions</a:t>
            </a:r>
            <a:endParaRPr sz="1100">
              <a:latin typeface="Trebuchet MS"/>
              <a:ea typeface="Trebuchet MS"/>
              <a:cs typeface="Trebuchet MS"/>
              <a:sym typeface="Trebuchet MS"/>
            </a:endParaRPr>
          </a:p>
          <a:p>
            <a:pPr indent="0" lvl="0" marL="0" rtl="0" algn="l">
              <a:spcBef>
                <a:spcPts val="0"/>
              </a:spcBef>
              <a:spcAft>
                <a:spcPts val="0"/>
              </a:spcAft>
              <a:buNone/>
            </a:pPr>
            <a:r>
              <a:t/>
            </a:r>
            <a:endParaRPr sz="1100">
              <a:latin typeface="Trebuchet MS"/>
              <a:ea typeface="Trebuchet MS"/>
              <a:cs typeface="Trebuchet MS"/>
              <a:sym typeface="Trebuchet MS"/>
            </a:endParaRPr>
          </a:p>
          <a:p>
            <a:pPr indent="0" lvl="0" marL="0" rtl="0" algn="l">
              <a:spcBef>
                <a:spcPts val="0"/>
              </a:spcBef>
              <a:spcAft>
                <a:spcPts val="0"/>
              </a:spcAft>
              <a:buNone/>
            </a:pPr>
            <a:r>
              <a:rPr lang="en-US" sz="1100">
                <a:latin typeface="Trebuchet MS"/>
                <a:ea typeface="Trebuchet MS"/>
                <a:cs typeface="Trebuchet MS"/>
                <a:sym typeface="Trebuchet MS"/>
              </a:rPr>
              <a:t>[Estimated time: 1 min]</a:t>
            </a:r>
            <a:endParaRPr sz="1100">
              <a:latin typeface="Trebuchet MS"/>
              <a:ea typeface="Trebuchet MS"/>
              <a:cs typeface="Trebuchet MS"/>
              <a:sym typeface="Trebuchet MS"/>
            </a:endParaRPr>
          </a:p>
          <a:p>
            <a:pPr indent="0" lvl="0" marL="0" rtl="0" algn="l">
              <a:spcBef>
                <a:spcPts val="0"/>
              </a:spcBef>
              <a:spcAft>
                <a:spcPts val="0"/>
              </a:spcAft>
              <a:buNone/>
            </a:pPr>
            <a:r>
              <a:t/>
            </a:r>
            <a:endParaRPr sz="1100">
              <a:latin typeface="Trebuchet MS"/>
              <a:ea typeface="Trebuchet MS"/>
              <a:cs typeface="Trebuchet MS"/>
              <a:sym typeface="Trebuchet MS"/>
            </a:endParaRPr>
          </a:p>
        </p:txBody>
      </p:sp>
      <p:sp>
        <p:nvSpPr>
          <p:cNvPr id="229" name="Google Shape;229;g40bfa416b9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g4132ed1ac5_0_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Trebuchet MS"/>
                <a:ea typeface="Trebuchet MS"/>
                <a:cs typeface="Trebuchet MS"/>
                <a:sym typeface="Trebuchet MS"/>
              </a:rPr>
              <a:t> </a:t>
            </a:r>
            <a:endParaRPr>
              <a:latin typeface="Trebuchet MS"/>
              <a:ea typeface="Trebuchet MS"/>
              <a:cs typeface="Trebuchet MS"/>
              <a:sym typeface="Trebuchet MS"/>
            </a:endParaRPr>
          </a:p>
        </p:txBody>
      </p:sp>
      <p:sp>
        <p:nvSpPr>
          <p:cNvPr id="240" name="Google Shape;240;g4132ed1ac5_0_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4132ed1ac5_0_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84" name="Google Shape;84;g4132ed1ac5_0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Trebuchet MS"/>
                <a:ea typeface="Trebuchet MS"/>
                <a:cs typeface="Trebuchet MS"/>
                <a:sym typeface="Trebuchet MS"/>
              </a:rPr>
              <a:t>Go over the goals and objective of this module with participants.</a:t>
            </a:r>
            <a:endParaRPr>
              <a:latin typeface="Trebuchet MS"/>
              <a:ea typeface="Trebuchet MS"/>
              <a:cs typeface="Trebuchet MS"/>
              <a:sym typeface="Trebuchet MS"/>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US">
                <a:latin typeface="Trebuchet MS"/>
                <a:ea typeface="Trebuchet MS"/>
                <a:cs typeface="Trebuchet MS"/>
                <a:sym typeface="Trebuchet MS"/>
              </a:rPr>
              <a:t>[estimated time: 1 min]</a:t>
            </a:r>
            <a:endParaRPr/>
          </a:p>
        </p:txBody>
      </p:sp>
      <p:sp>
        <p:nvSpPr>
          <p:cNvPr id="85" name="Google Shape;85;g4132ed1ac5_0_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Trebuchet MS"/>
                <a:ea typeface="Trebuchet MS"/>
                <a:cs typeface="Trebuchet MS"/>
                <a:sym typeface="Trebuchet MS"/>
              </a:rPr>
              <a:t>Review the definition of literacy.  Ask: Are there any thoughts or questions about disciplinary literacy?</a:t>
            </a:r>
            <a:endParaRPr>
              <a:latin typeface="Trebuchet MS"/>
              <a:ea typeface="Trebuchet MS"/>
              <a:cs typeface="Trebuchet MS"/>
              <a:sym typeface="Trebuchet MS"/>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US">
                <a:latin typeface="Trebuchet MS"/>
                <a:ea typeface="Trebuchet MS"/>
                <a:cs typeface="Trebuchet MS"/>
                <a:sym typeface="Trebuchet MS"/>
              </a:rPr>
              <a:t>[Estimated time: 2 min]</a:t>
            </a:r>
            <a:endParaRPr/>
          </a:p>
        </p:txBody>
      </p:sp>
      <p:sp>
        <p:nvSpPr>
          <p:cNvPr id="95" name="Google Shape;95;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Trebuchet MS"/>
                <a:ea typeface="Trebuchet MS"/>
                <a:cs typeface="Trebuchet MS"/>
                <a:sym typeface="Trebuchet MS"/>
              </a:rPr>
              <a:t>After reading the slide, have participants discuss the answer to the question: What does it mean to read, write, think, act, and communicate like a ___________?  Why are these important skills?  </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rPr lang="en-US">
                <a:latin typeface="Trebuchet MS"/>
                <a:ea typeface="Trebuchet MS"/>
                <a:cs typeface="Trebuchet MS"/>
                <a:sym typeface="Trebuchet MS"/>
              </a:rPr>
              <a:t>Share: Why is disciplinary literacy important?  National Assessment of Educational Progress (NAEP) - NAEP scores in reading scores have remained flat since 1998, with just a third or so of students performing at a level the NAEP defines as “proficient.”  “</a:t>
            </a:r>
            <a:r>
              <a:rPr i="1" lang="en-US">
                <a:latin typeface="Trebuchet MS"/>
                <a:ea typeface="Trebuchet MS"/>
                <a:cs typeface="Trebuchet MS"/>
                <a:sym typeface="Trebuchet MS"/>
              </a:rPr>
              <a:t>Daniel Willingham, a psychology professor at the University of Virginia who writes about the science behind reading comprehension. Willingham explained that whether or not readers understand a text depends far more on how much background knowledge and vocabulary they have relating to the topic than on how much they’ve practiced comprehension skills. That’s because writers leave out a lot of information that they assume readers will know. If they put all the information in, their writing would be tedious.</a:t>
            </a:r>
            <a:br>
              <a:rPr i="1" lang="en-US">
                <a:latin typeface="Trebuchet MS"/>
                <a:ea typeface="Trebuchet MS"/>
                <a:cs typeface="Trebuchet MS"/>
                <a:sym typeface="Trebuchet MS"/>
              </a:rPr>
            </a:br>
            <a:br>
              <a:rPr i="1" lang="en-US">
                <a:latin typeface="Trebuchet MS"/>
                <a:ea typeface="Trebuchet MS"/>
                <a:cs typeface="Trebuchet MS"/>
                <a:sym typeface="Trebuchet MS"/>
              </a:rPr>
            </a:br>
            <a:r>
              <a:rPr i="1" lang="en-US">
                <a:latin typeface="Trebuchet MS"/>
                <a:ea typeface="Trebuchet MS"/>
                <a:cs typeface="Trebuchet MS"/>
                <a:sym typeface="Trebuchet MS"/>
              </a:rPr>
              <a:t>But if readers can’t supply the missing information, they have a hard time making sense of the text. If students arrive at high school without knowing who won the Civil War they’ll have a hard time understanding a textbook passage about Reconstruction.</a:t>
            </a:r>
            <a:r>
              <a:rPr lang="en-US">
                <a:latin typeface="Trebuchet MS"/>
                <a:ea typeface="Trebuchet MS"/>
                <a:cs typeface="Trebuchet MS"/>
                <a:sym typeface="Trebuchet MS"/>
              </a:rPr>
              <a:t>”  Source: </a:t>
            </a:r>
            <a:r>
              <a:rPr i="1" lang="en-US">
                <a:latin typeface="Trebuchet MS"/>
                <a:ea typeface="Trebuchet MS"/>
                <a:cs typeface="Trebuchet MS"/>
                <a:sym typeface="Trebuchet MS"/>
              </a:rPr>
              <a:t>Why American Students Haven't Gotten Better at Reading in 20 Years</a:t>
            </a:r>
            <a:r>
              <a:rPr lang="en-US">
                <a:latin typeface="Trebuchet MS"/>
                <a:ea typeface="Trebuchet MS"/>
                <a:cs typeface="Trebuchet MS"/>
                <a:sym typeface="Trebuchet MS"/>
              </a:rPr>
              <a:t>.  Schools usually focus on teaching comprehension skills instead of general knowledge—even though education researchers know better.  </a:t>
            </a:r>
            <a:r>
              <a:rPr lang="en-US" u="sng">
                <a:solidFill>
                  <a:srgbClr val="0000FF"/>
                </a:solidFill>
                <a:latin typeface="Trebuchet MS"/>
                <a:ea typeface="Trebuchet MS"/>
                <a:cs typeface="Trebuchet MS"/>
                <a:sym typeface="Trebuchet MS"/>
                <a:hlinkClick r:id="rId2"/>
              </a:rPr>
              <a:t>https://www.theatlantic.com/amp/article/557915/</a:t>
            </a:r>
            <a:r>
              <a:rPr lang="en-US">
                <a:solidFill>
                  <a:srgbClr val="0000FF"/>
                </a:solidFill>
                <a:latin typeface="Trebuchet MS"/>
                <a:ea typeface="Trebuchet MS"/>
                <a:cs typeface="Trebuchet MS"/>
                <a:sym typeface="Trebuchet MS"/>
              </a:rPr>
              <a:t>  </a:t>
            </a:r>
            <a:endParaRPr>
              <a:solidFill>
                <a:srgbClr val="0000FF"/>
              </a:solidFill>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US">
                <a:latin typeface="Trebuchet MS"/>
                <a:ea typeface="Trebuchet MS"/>
                <a:cs typeface="Trebuchet MS"/>
                <a:sym typeface="Trebuchet MS"/>
              </a:rPr>
              <a:t>[Estimated time: 5 min]</a:t>
            </a:r>
            <a:endParaRPr/>
          </a:p>
        </p:txBody>
      </p:sp>
      <p:sp>
        <p:nvSpPr>
          <p:cNvPr id="105" name="Google Shape;105;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latin typeface="Trebuchet MS"/>
                <a:ea typeface="Trebuchet MS"/>
                <a:cs typeface="Trebuchet MS"/>
                <a:sym typeface="Trebuchet MS"/>
              </a:rPr>
              <a:t>After reading this slide to the participants.  Ask them what they think about this statement.  Thoughts, comments, concerns?</a:t>
            </a:r>
            <a:endParaRPr>
              <a:latin typeface="Trebuchet MS"/>
              <a:ea typeface="Trebuchet MS"/>
              <a:cs typeface="Trebuchet MS"/>
              <a:sym typeface="Trebuchet MS"/>
            </a:endParaRPr>
          </a:p>
          <a:p>
            <a:pPr indent="0" lvl="0" marL="0" marR="0" rtl="0" algn="l">
              <a:spcBef>
                <a:spcPts val="0"/>
              </a:spcBef>
              <a:spcAft>
                <a:spcPts val="0"/>
              </a:spcAft>
              <a:buNone/>
            </a:pPr>
            <a:r>
              <a:t/>
            </a:r>
            <a:endParaRPr>
              <a:latin typeface="Trebuchet MS"/>
              <a:ea typeface="Trebuchet MS"/>
              <a:cs typeface="Trebuchet MS"/>
              <a:sym typeface="Trebuchet MS"/>
            </a:endParaRPr>
          </a:p>
          <a:p>
            <a:pPr indent="0" lvl="0" marL="0" marR="0" rtl="0" algn="l">
              <a:spcBef>
                <a:spcPts val="0"/>
              </a:spcBef>
              <a:spcAft>
                <a:spcPts val="0"/>
              </a:spcAft>
              <a:buNone/>
            </a:pPr>
            <a:r>
              <a:t/>
            </a:r>
            <a:endParaRPr/>
          </a:p>
          <a:p>
            <a:pPr indent="0" lvl="0" marL="0" marR="0" rtl="0" algn="l">
              <a:spcBef>
                <a:spcPts val="0"/>
              </a:spcBef>
              <a:spcAft>
                <a:spcPts val="0"/>
              </a:spcAft>
              <a:buNone/>
            </a:pPr>
            <a:r>
              <a:rPr lang="en-US">
                <a:latin typeface="Trebuchet MS"/>
                <a:ea typeface="Trebuchet MS"/>
                <a:cs typeface="Trebuchet MS"/>
                <a:sym typeface="Trebuchet MS"/>
              </a:rPr>
              <a:t>[Estimated time: 2 min]</a:t>
            </a:r>
            <a:endParaRPr>
              <a:latin typeface="Trebuchet MS"/>
              <a:ea typeface="Trebuchet MS"/>
              <a:cs typeface="Trebuchet MS"/>
              <a:sym typeface="Trebuchet MS"/>
            </a:endParaRPr>
          </a:p>
        </p:txBody>
      </p:sp>
      <p:sp>
        <p:nvSpPr>
          <p:cNvPr id="120" name="Google Shape;120;p6: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21" name="Google Shape;121;p6: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0" lang="en-US" sz="1200" u="none" cap="none" strike="noStrike">
                <a:solidFill>
                  <a:schemeClr val="dk1"/>
                </a:solidFill>
                <a:latin typeface="Calibri"/>
                <a:ea typeface="Calibri"/>
                <a:cs typeface="Calibri"/>
                <a:sym typeface="Calibri"/>
              </a:rPr>
              <a:t>6/4/2018</a:t>
            </a:r>
            <a:endParaRPr b="0" i="0" sz="1200" u="none" cap="none" strike="noStrike">
              <a:solidFill>
                <a:schemeClr val="dk1"/>
              </a:solidFill>
              <a:latin typeface="Calibri"/>
              <a:ea typeface="Calibri"/>
              <a:cs typeface="Calibri"/>
              <a:sym typeface="Calibri"/>
            </a:endParaRPr>
          </a:p>
        </p:txBody>
      </p:sp>
      <p:sp>
        <p:nvSpPr>
          <p:cNvPr id="122" name="Google Shape;122;p6: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23" name="Google Shape;123;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Trebuchet MS"/>
                <a:ea typeface="Trebuchet MS"/>
                <a:cs typeface="Trebuchet MS"/>
                <a:sym typeface="Trebuchet MS"/>
              </a:rPr>
              <a:t>Ask:  How are your responses the same or different from what is discussed on this slide? </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Clr>
                <a:schemeClr val="dk1"/>
              </a:buClr>
              <a:buFont typeface="Arial"/>
              <a:buNone/>
            </a:pPr>
            <a:r>
              <a:rPr lang="en-US">
                <a:latin typeface="Trebuchet MS"/>
                <a:ea typeface="Trebuchet MS"/>
                <a:cs typeface="Trebuchet MS"/>
                <a:sym typeface="Trebuchet MS"/>
              </a:rPr>
              <a:t>Next, ask participants to answer the following question on the notecatcher:  What might disciplinary literacy “look like” in your classroom?  Have participants share their answer with a partner.</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US">
                <a:latin typeface="Trebuchet MS"/>
                <a:ea typeface="Trebuchet MS"/>
                <a:cs typeface="Trebuchet MS"/>
                <a:sym typeface="Trebuchet MS"/>
              </a:rPr>
              <a:t>[Estimated time: 5 min]</a:t>
            </a:r>
            <a:endParaRPr>
              <a:latin typeface="Trebuchet MS"/>
              <a:ea typeface="Trebuchet MS"/>
              <a:cs typeface="Trebuchet MS"/>
              <a:sym typeface="Trebuchet MS"/>
            </a:endParaRPr>
          </a:p>
        </p:txBody>
      </p:sp>
      <p:sp>
        <p:nvSpPr>
          <p:cNvPr id="138" name="Google Shape;138;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40049cdefc_0_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40049cdefc_0_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Trebuchet MS"/>
                <a:ea typeface="Trebuchet MS"/>
                <a:cs typeface="Trebuchet MS"/>
                <a:sym typeface="Trebuchet MS"/>
              </a:rPr>
              <a:t>What does disciplinary </a:t>
            </a:r>
            <a:r>
              <a:rPr lang="en-US">
                <a:latin typeface="Trebuchet MS"/>
                <a:ea typeface="Trebuchet MS"/>
                <a:cs typeface="Trebuchet MS"/>
                <a:sym typeface="Trebuchet MS"/>
              </a:rPr>
              <a:t>literacy</a:t>
            </a:r>
            <a:r>
              <a:rPr lang="en-US">
                <a:latin typeface="Trebuchet MS"/>
                <a:ea typeface="Trebuchet MS"/>
                <a:cs typeface="Trebuchet MS"/>
                <a:sym typeface="Trebuchet MS"/>
              </a:rPr>
              <a:t> look like in a classroom?  </a:t>
            </a:r>
            <a:endParaRPr>
              <a:latin typeface="Trebuchet MS"/>
              <a:ea typeface="Trebuchet MS"/>
              <a:cs typeface="Trebuchet MS"/>
              <a:sym typeface="Trebuchet MS"/>
            </a:endParaRPr>
          </a:p>
          <a:p>
            <a:pPr indent="-304800" lvl="0" marL="457200" rtl="0" algn="l">
              <a:spcBef>
                <a:spcPts val="0"/>
              </a:spcBef>
              <a:spcAft>
                <a:spcPts val="0"/>
              </a:spcAft>
              <a:buSzPts val="1200"/>
              <a:buFont typeface="Trebuchet MS"/>
              <a:buAutoNum type="arabicPeriod"/>
            </a:pPr>
            <a:r>
              <a:rPr lang="en-US">
                <a:latin typeface="Trebuchet MS"/>
                <a:ea typeface="Trebuchet MS"/>
                <a:cs typeface="Trebuchet MS"/>
                <a:sym typeface="Trebuchet MS"/>
              </a:rPr>
              <a:t>Posting vocabulary words on a Word Wall is just the tip of the iceberg… the starting point for incorporating disciplinary literacy in the classroom.  </a:t>
            </a:r>
            <a:endParaRPr>
              <a:latin typeface="Trebuchet MS"/>
              <a:ea typeface="Trebuchet MS"/>
              <a:cs typeface="Trebuchet MS"/>
              <a:sym typeface="Trebuchet MS"/>
            </a:endParaRPr>
          </a:p>
          <a:p>
            <a:pPr indent="-304800" lvl="0" marL="457200" rtl="0" algn="l">
              <a:spcBef>
                <a:spcPts val="0"/>
              </a:spcBef>
              <a:spcAft>
                <a:spcPts val="0"/>
              </a:spcAft>
              <a:buSzPts val="1200"/>
              <a:buFont typeface="Trebuchet MS"/>
              <a:buAutoNum type="arabicPeriod"/>
            </a:pPr>
            <a:r>
              <a:rPr lang="en-US">
                <a:latin typeface="Trebuchet MS"/>
                <a:ea typeface="Trebuchet MS"/>
                <a:cs typeface="Trebuchet MS"/>
                <a:sym typeface="Trebuchet MS"/>
              </a:rPr>
              <a:t>To “dig deeper” into </a:t>
            </a:r>
            <a:r>
              <a:rPr lang="en-US">
                <a:latin typeface="Trebuchet MS"/>
                <a:ea typeface="Trebuchet MS"/>
                <a:cs typeface="Trebuchet MS"/>
                <a:sym typeface="Trebuchet MS"/>
              </a:rPr>
              <a:t>disciplinary literacy, consider the following skills necessary for demonstrating mastery within a discipline:</a:t>
            </a:r>
            <a:endParaRPr>
              <a:latin typeface="Trebuchet MS"/>
              <a:ea typeface="Trebuchet MS"/>
              <a:cs typeface="Trebuchet MS"/>
              <a:sym typeface="Trebuchet MS"/>
            </a:endParaRPr>
          </a:p>
          <a:p>
            <a:pPr indent="-304800" lvl="1" marL="914400" rtl="0" algn="l">
              <a:spcBef>
                <a:spcPts val="0"/>
              </a:spcBef>
              <a:spcAft>
                <a:spcPts val="0"/>
              </a:spcAft>
              <a:buSzPts val="1200"/>
              <a:buFont typeface="Trebuchet MS"/>
              <a:buAutoNum type="alphaLcPeriod"/>
            </a:pPr>
            <a:r>
              <a:rPr lang="en-US">
                <a:latin typeface="Trebuchet MS"/>
                <a:ea typeface="Trebuchet MS"/>
                <a:cs typeface="Trebuchet MS"/>
                <a:sym typeface="Trebuchet MS"/>
              </a:rPr>
              <a:t>Reading for understanding</a:t>
            </a:r>
            <a:endParaRPr>
              <a:latin typeface="Trebuchet MS"/>
              <a:ea typeface="Trebuchet MS"/>
              <a:cs typeface="Trebuchet MS"/>
              <a:sym typeface="Trebuchet MS"/>
            </a:endParaRPr>
          </a:p>
          <a:p>
            <a:pPr indent="-304800" lvl="1" marL="914400" rtl="0" algn="l">
              <a:spcBef>
                <a:spcPts val="0"/>
              </a:spcBef>
              <a:spcAft>
                <a:spcPts val="0"/>
              </a:spcAft>
              <a:buSzPts val="1200"/>
              <a:buFont typeface="Trebuchet MS"/>
              <a:buAutoNum type="alphaLcPeriod"/>
            </a:pPr>
            <a:r>
              <a:rPr lang="en-US">
                <a:latin typeface="Trebuchet MS"/>
                <a:ea typeface="Trebuchet MS"/>
                <a:cs typeface="Trebuchet MS"/>
                <a:sym typeface="Trebuchet MS"/>
              </a:rPr>
              <a:t>Writing</a:t>
            </a:r>
            <a:endParaRPr>
              <a:latin typeface="Trebuchet MS"/>
              <a:ea typeface="Trebuchet MS"/>
              <a:cs typeface="Trebuchet MS"/>
              <a:sym typeface="Trebuchet MS"/>
            </a:endParaRPr>
          </a:p>
          <a:p>
            <a:pPr indent="-304800" lvl="1" marL="914400" rtl="0" algn="l">
              <a:spcBef>
                <a:spcPts val="0"/>
              </a:spcBef>
              <a:spcAft>
                <a:spcPts val="0"/>
              </a:spcAft>
              <a:buSzPts val="1200"/>
              <a:buFont typeface="Trebuchet MS"/>
              <a:buAutoNum type="alphaLcPeriod"/>
            </a:pPr>
            <a:r>
              <a:rPr lang="en-US">
                <a:latin typeface="Trebuchet MS"/>
                <a:ea typeface="Trebuchet MS"/>
                <a:cs typeface="Trebuchet MS"/>
                <a:sym typeface="Trebuchet MS"/>
              </a:rPr>
              <a:t>Analyzing</a:t>
            </a:r>
            <a:endParaRPr>
              <a:latin typeface="Trebuchet MS"/>
              <a:ea typeface="Trebuchet MS"/>
              <a:cs typeface="Trebuchet MS"/>
              <a:sym typeface="Trebuchet MS"/>
            </a:endParaRPr>
          </a:p>
          <a:p>
            <a:pPr indent="-304800" lvl="1" marL="914400" rtl="0" algn="l">
              <a:spcBef>
                <a:spcPts val="0"/>
              </a:spcBef>
              <a:spcAft>
                <a:spcPts val="0"/>
              </a:spcAft>
              <a:buSzPts val="1200"/>
              <a:buFont typeface="Trebuchet MS"/>
              <a:buAutoNum type="alphaLcPeriod"/>
            </a:pPr>
            <a:r>
              <a:rPr lang="en-US">
                <a:latin typeface="Trebuchet MS"/>
                <a:ea typeface="Trebuchet MS"/>
                <a:cs typeface="Trebuchet MS"/>
                <a:sym typeface="Trebuchet MS"/>
              </a:rPr>
              <a:t>Communicating through a disciplinary lens</a:t>
            </a:r>
            <a:endParaRPr>
              <a:latin typeface="Trebuchet MS"/>
              <a:ea typeface="Trebuchet MS"/>
              <a:cs typeface="Trebuchet MS"/>
              <a:sym typeface="Trebuchet MS"/>
            </a:endParaRPr>
          </a:p>
          <a:p>
            <a:pPr indent="-304800" lvl="0" marL="457200" rtl="0" algn="l">
              <a:spcBef>
                <a:spcPts val="0"/>
              </a:spcBef>
              <a:spcAft>
                <a:spcPts val="0"/>
              </a:spcAft>
              <a:buSzPts val="1200"/>
              <a:buFont typeface="Trebuchet MS"/>
              <a:buAutoNum type="arabicPeriod"/>
            </a:pPr>
            <a:r>
              <a:rPr lang="en-US">
                <a:latin typeface="Trebuchet MS"/>
                <a:ea typeface="Trebuchet MS"/>
                <a:cs typeface="Trebuchet MS"/>
                <a:sym typeface="Trebuchet MS"/>
              </a:rPr>
              <a:t>Teachers need to intentionally plan for and be explicit when teaching the above skills to students</a:t>
            </a:r>
            <a:endParaRPr>
              <a:latin typeface="Trebuchet MS"/>
              <a:ea typeface="Trebuchet MS"/>
              <a:cs typeface="Trebuchet MS"/>
              <a:sym typeface="Trebuchet MS"/>
            </a:endParaRPr>
          </a:p>
          <a:p>
            <a:pPr indent="-304800" lvl="0" marL="457200" rtl="0" algn="l">
              <a:spcBef>
                <a:spcPts val="0"/>
              </a:spcBef>
              <a:spcAft>
                <a:spcPts val="0"/>
              </a:spcAft>
              <a:buSzPts val="1200"/>
              <a:buFont typeface="Trebuchet MS"/>
              <a:buAutoNum type="arabicPeriod"/>
            </a:pPr>
            <a:r>
              <a:rPr lang="en-US">
                <a:latin typeface="Trebuchet MS"/>
                <a:ea typeface="Trebuchet MS"/>
                <a:cs typeface="Trebuchet MS"/>
                <a:sym typeface="Trebuchet MS"/>
              </a:rPr>
              <a:t>All of the above skills:</a:t>
            </a:r>
            <a:endParaRPr>
              <a:latin typeface="Trebuchet MS"/>
              <a:ea typeface="Trebuchet MS"/>
              <a:cs typeface="Trebuchet MS"/>
              <a:sym typeface="Trebuchet MS"/>
            </a:endParaRPr>
          </a:p>
          <a:p>
            <a:pPr indent="-304800" lvl="1" marL="914400" rtl="0" algn="l">
              <a:spcBef>
                <a:spcPts val="0"/>
              </a:spcBef>
              <a:spcAft>
                <a:spcPts val="0"/>
              </a:spcAft>
              <a:buSzPts val="1200"/>
              <a:buFont typeface="Trebuchet MS"/>
              <a:buAutoNum type="alphaLcPeriod"/>
            </a:pPr>
            <a:r>
              <a:rPr lang="en-US">
                <a:latin typeface="Trebuchet MS"/>
                <a:ea typeface="Trebuchet MS"/>
                <a:cs typeface="Trebuchet MS"/>
                <a:sym typeface="Trebuchet MS"/>
              </a:rPr>
              <a:t>Supports students’ literacy, learning, and ability to more readily engage in the disciplines they study (Moje, 2008). </a:t>
            </a:r>
            <a:endParaRPr>
              <a:latin typeface="Trebuchet MS"/>
              <a:ea typeface="Trebuchet MS"/>
              <a:cs typeface="Trebuchet MS"/>
              <a:sym typeface="Trebuchet MS"/>
            </a:endParaRPr>
          </a:p>
          <a:p>
            <a:pPr indent="-304800" lvl="1" marL="914400" rtl="0" algn="l">
              <a:lnSpc>
                <a:spcPct val="90000"/>
              </a:lnSpc>
              <a:spcBef>
                <a:spcPts val="0"/>
              </a:spcBef>
              <a:spcAft>
                <a:spcPts val="0"/>
              </a:spcAft>
              <a:buClr>
                <a:schemeClr val="dk1"/>
              </a:buClr>
              <a:buSzPts val="1200"/>
              <a:buFont typeface="Arial"/>
              <a:buAutoNum type="alphaLcPeriod"/>
            </a:pPr>
            <a:r>
              <a:rPr lang="en-US">
                <a:latin typeface="Trebuchet MS"/>
                <a:ea typeface="Trebuchet MS"/>
                <a:cs typeface="Trebuchet MS"/>
                <a:sym typeface="Trebuchet MS"/>
              </a:rPr>
              <a:t>Develops teachers’ instruction so they can apprentice students to negotiate and create texts in discipline-specific ways (Brozo, Moorman, Meyer, &amp; Stewart, 2013).</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rPr lang="en-US">
                <a:latin typeface="Trebuchet MS"/>
                <a:ea typeface="Trebuchet MS"/>
                <a:cs typeface="Trebuchet MS"/>
                <a:sym typeface="Trebuchet MS"/>
              </a:rPr>
              <a:t>Reading for understanding is a disciplinary literacy expectation across the disciplines.  Generally speaking, when we think of reading, we think of reading text…. but what is “text”? </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rPr lang="en-US">
                <a:latin typeface="Trebuchet MS"/>
                <a:ea typeface="Trebuchet MS"/>
                <a:cs typeface="Trebuchet MS"/>
                <a:sym typeface="Trebuchet MS"/>
              </a:rPr>
              <a:t>[Estimated time: 7 min] </a:t>
            </a:r>
            <a:endParaRPr>
              <a:latin typeface="Trebuchet MS"/>
              <a:ea typeface="Trebuchet MS"/>
              <a:cs typeface="Trebuchet MS"/>
              <a:sym typeface="Trebuchet MS"/>
            </a:endParaRPr>
          </a:p>
        </p:txBody>
      </p:sp>
      <p:sp>
        <p:nvSpPr>
          <p:cNvPr id="148" name="Google Shape;148;g40049cdefc_0_2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40049cdefc_0_7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40049cdefc_0_7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Trebuchet MS"/>
                <a:ea typeface="Trebuchet MS"/>
                <a:cs typeface="Trebuchet MS"/>
                <a:sym typeface="Trebuchet MS"/>
              </a:rPr>
              <a:t>After participants have had a chance to read the two statements, ask them </a:t>
            </a:r>
            <a:r>
              <a:rPr lang="en-US">
                <a:latin typeface="Trebuchet MS"/>
                <a:ea typeface="Trebuchet MS"/>
                <a:cs typeface="Trebuchet MS"/>
                <a:sym typeface="Trebuchet MS"/>
              </a:rPr>
              <a:t>the question at the bottom of the slide and have them</a:t>
            </a:r>
            <a:r>
              <a:rPr lang="en-US">
                <a:latin typeface="Trebuchet MS"/>
                <a:ea typeface="Trebuchet MS"/>
                <a:cs typeface="Trebuchet MS"/>
                <a:sym typeface="Trebuchet MS"/>
              </a:rPr>
              <a:t> record their answer on the notecatcher and then discuss.</a:t>
            </a:r>
            <a:endParaRPr>
              <a:latin typeface="Trebuchet MS"/>
              <a:ea typeface="Trebuchet MS"/>
              <a:cs typeface="Trebuchet MS"/>
              <a:sym typeface="Trebuchet MS"/>
            </a:endParaRPr>
          </a:p>
          <a:p>
            <a:pPr indent="0" lvl="0" marL="0" rtl="0" algn="l">
              <a:spcBef>
                <a:spcPts val="0"/>
              </a:spcBef>
              <a:spcAft>
                <a:spcPts val="0"/>
              </a:spcAft>
              <a:buNone/>
            </a:pPr>
            <a:r>
              <a:t/>
            </a:r>
            <a:endParaRPr/>
          </a:p>
          <a:p>
            <a:pPr indent="0" lvl="0" marL="0" rtl="0" algn="l">
              <a:spcBef>
                <a:spcPts val="0"/>
              </a:spcBef>
              <a:spcAft>
                <a:spcPts val="0"/>
              </a:spcAft>
              <a:buNone/>
            </a:pPr>
            <a:r>
              <a:rPr lang="en-US"/>
              <a:t>Next, a</a:t>
            </a:r>
            <a:r>
              <a:rPr lang="en-US">
                <a:latin typeface="Trebuchet MS"/>
                <a:ea typeface="Trebuchet MS"/>
                <a:cs typeface="Trebuchet MS"/>
                <a:sym typeface="Trebuchet MS"/>
              </a:rPr>
              <a:t>sk the audience for examples of texts they would use to teach to the listed statements.  </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rPr lang="en-US">
                <a:latin typeface="Trebuchet MS"/>
                <a:ea typeface="Trebuchet MS"/>
                <a:cs typeface="Trebuchet MS"/>
                <a:sym typeface="Trebuchet MS"/>
              </a:rPr>
              <a:t>Most answers will probably include items such as books, documents, letters, etc. (anything that has words on it or in it).  While those answers are not incorrect, the definition for text expands beyond just those artifacts containing words.</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rPr lang="en-US">
                <a:latin typeface="Trebuchet MS"/>
                <a:ea typeface="Trebuchet MS"/>
                <a:cs typeface="Trebuchet MS"/>
                <a:sym typeface="Trebuchet MS"/>
              </a:rPr>
              <a:t>[Estimated time: 3 min]</a:t>
            </a:r>
            <a:endParaRPr>
              <a:latin typeface="Trebuchet MS"/>
              <a:ea typeface="Trebuchet MS"/>
              <a:cs typeface="Trebuchet MS"/>
              <a:sym typeface="Trebuchet MS"/>
            </a:endParaRPr>
          </a:p>
        </p:txBody>
      </p:sp>
      <p:sp>
        <p:nvSpPr>
          <p:cNvPr id="163" name="Google Shape;163;g40049cdefc_0_7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40049cdefc_0_9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40049cdefc_0_9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latin typeface="Trebuchet MS"/>
                <a:ea typeface="Trebuchet MS"/>
                <a:cs typeface="Trebuchet MS"/>
                <a:sym typeface="Trebuchet MS"/>
              </a:rPr>
              <a:t>Explain that w</a:t>
            </a:r>
            <a:r>
              <a:rPr lang="en-US">
                <a:latin typeface="Trebuchet MS"/>
                <a:ea typeface="Trebuchet MS"/>
                <a:cs typeface="Trebuchet MS"/>
                <a:sym typeface="Trebuchet MS"/>
              </a:rPr>
              <a:t>hile “reading” is used mainly to identify the act of decoding the written word, </a:t>
            </a:r>
            <a:r>
              <a:rPr b="1" lang="en-US">
                <a:latin typeface="Trebuchet MS"/>
                <a:ea typeface="Trebuchet MS"/>
                <a:cs typeface="Trebuchet MS"/>
                <a:sym typeface="Trebuchet MS"/>
              </a:rPr>
              <a:t>we can also consider “reading” as the process toward “making meaning of ” – comprehending -- the communication.</a:t>
            </a:r>
            <a:r>
              <a:rPr lang="en-US">
                <a:latin typeface="Trebuchet MS"/>
                <a:ea typeface="Trebuchet MS"/>
                <a:cs typeface="Trebuchet MS"/>
                <a:sym typeface="Trebuchet MS"/>
              </a:rPr>
              <a:t>  We may watch a video or view a photograph, but if our purpose is to actively study “the text” to reach a level of comprehension requiring analysis and interpretation, then we have moved beyond an informal viewing. </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rPr lang="en-US">
                <a:latin typeface="Trebuchet MS"/>
                <a:ea typeface="Trebuchet MS"/>
                <a:cs typeface="Trebuchet MS"/>
                <a:sym typeface="Trebuchet MS"/>
              </a:rPr>
              <a:t>Comparing these two images on women’s suffrage is a disciplinary skill - the student is asked to analyze the “texts” (primary source images) by comparing the different viewpoints represented in the images.</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rPr lang="en-US">
                <a:latin typeface="Trebuchet MS"/>
                <a:ea typeface="Trebuchet MS"/>
                <a:cs typeface="Trebuchet MS"/>
                <a:sym typeface="Trebuchet MS"/>
              </a:rPr>
              <a:t>[Estimated time: 2 min]</a:t>
            </a:r>
            <a:endParaRPr>
              <a:latin typeface="Trebuchet MS"/>
              <a:ea typeface="Trebuchet MS"/>
              <a:cs typeface="Trebuchet MS"/>
              <a:sym typeface="Trebuchet MS"/>
            </a:endParaRPr>
          </a:p>
        </p:txBody>
      </p:sp>
      <p:sp>
        <p:nvSpPr>
          <p:cNvPr id="173" name="Google Shape;173;g40049cdefc_0_9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 name="Shape 15"/>
        <p:cNvGrpSpPr/>
        <p:nvPr/>
      </p:nvGrpSpPr>
      <p:grpSpPr>
        <a:xfrm>
          <a:off x="0" y="0"/>
          <a:ext cx="0" cy="0"/>
          <a:chOff x="0" y="0"/>
          <a:chExt cx="0" cy="0"/>
        </a:xfrm>
      </p:grpSpPr>
      <p:pic>
        <p:nvPicPr>
          <p:cNvPr id="16" name="Google Shape;16;p2" title="Header graphic"/>
          <p:cNvPicPr preferRelativeResize="0"/>
          <p:nvPr/>
        </p:nvPicPr>
        <p:blipFill rotWithShape="1">
          <a:blip r:embed="rId2">
            <a:alphaModFix/>
          </a:blip>
          <a:srcRect b="0" l="0" r="0" t="0"/>
          <a:stretch/>
        </p:blipFill>
        <p:spPr>
          <a:xfrm>
            <a:off x="0" y="0"/>
            <a:ext cx="9144000" cy="1257300"/>
          </a:xfrm>
          <a:prstGeom prst="rect">
            <a:avLst/>
          </a:prstGeom>
          <a:noFill/>
          <a:ln>
            <a:noFill/>
          </a:ln>
        </p:spPr>
      </p:pic>
      <p:sp>
        <p:nvSpPr>
          <p:cNvPr id="17" name="Google Shape;17;p2"/>
          <p:cNvSpPr txBox="1"/>
          <p:nvPr>
            <p:ph type="ctrTitle"/>
          </p:nvPr>
        </p:nvSpPr>
        <p:spPr>
          <a:xfrm>
            <a:off x="685800" y="3355923"/>
            <a:ext cx="7772400" cy="1526927"/>
          </a:xfrm>
          <a:prstGeom prst="rect">
            <a:avLst/>
          </a:prstGeom>
          <a:noFill/>
          <a:ln>
            <a:noFill/>
          </a:ln>
        </p:spPr>
        <p:txBody>
          <a:bodyPr anchorCtr="0" anchor="t" bIns="0" lIns="0" spcFirstLastPara="1" rIns="0" wrap="square" tIns="0"/>
          <a:lstStyle>
            <a:lvl1pPr lvl="0" marR="0" rtl="0" algn="ctr">
              <a:lnSpc>
                <a:spcPct val="90000"/>
              </a:lnSpc>
              <a:spcBef>
                <a:spcPts val="0"/>
              </a:spcBef>
              <a:spcAft>
                <a:spcPts val="0"/>
              </a:spcAft>
              <a:buClr>
                <a:schemeClr val="dk1"/>
              </a:buClr>
              <a:buSzPts val="5400"/>
              <a:buFont typeface="Arial"/>
              <a:buNone/>
              <a:defRPr b="0" i="0" sz="5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8" name="Google Shape;18;p2"/>
          <p:cNvSpPr txBox="1"/>
          <p:nvPr>
            <p:ph idx="1" type="subTitle"/>
          </p:nvPr>
        </p:nvSpPr>
        <p:spPr>
          <a:xfrm>
            <a:off x="1143000" y="5093063"/>
            <a:ext cx="6858000" cy="443429"/>
          </a:xfrm>
          <a:prstGeom prst="rect">
            <a:avLst/>
          </a:prstGeom>
          <a:noFill/>
          <a:ln>
            <a:noFill/>
          </a:ln>
        </p:spPr>
        <p:txBody>
          <a:bodyPr anchorCtr="0" anchor="t" bIns="45700" lIns="91425" spcFirstLastPara="1" rIns="91425" wrap="square" tIns="45700"/>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Trebuchet MS"/>
                <a:ea typeface="Trebuchet MS"/>
                <a:cs typeface="Trebuchet MS"/>
                <a:sym typeface="Trebuchet MS"/>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9" name="Google Shape;19;p2"/>
          <p:cNvSpPr txBox="1"/>
          <p:nvPr>
            <p:ph idx="12" type="sldNum"/>
          </p:nvPr>
        </p:nvSpPr>
        <p:spPr>
          <a:xfrm>
            <a:off x="274320" y="6356351"/>
            <a:ext cx="467783"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0" marR="0" rtl="0" algn="ctr">
              <a:spcBef>
                <a:spcPts val="0"/>
              </a:spcBef>
              <a:buNone/>
              <a:defRPr b="0" i="0" sz="1200" u="none" cap="none" strike="noStrike">
                <a:solidFill>
                  <a:srgbClr val="888888"/>
                </a:solidFill>
                <a:latin typeface="Calibri"/>
                <a:ea typeface="Calibri"/>
                <a:cs typeface="Calibri"/>
                <a:sym typeface="Calibri"/>
              </a:defRPr>
            </a:lvl2pPr>
            <a:lvl3pPr indent="0" lvl="2" marL="0" marR="0" rtl="0" algn="ctr">
              <a:spcBef>
                <a:spcPts val="0"/>
              </a:spcBef>
              <a:buNone/>
              <a:defRPr b="0" i="0" sz="1200" u="none" cap="none" strike="noStrike">
                <a:solidFill>
                  <a:srgbClr val="888888"/>
                </a:solidFill>
                <a:latin typeface="Calibri"/>
                <a:ea typeface="Calibri"/>
                <a:cs typeface="Calibri"/>
                <a:sym typeface="Calibri"/>
              </a:defRPr>
            </a:lvl3pPr>
            <a:lvl4pPr indent="0" lvl="3" marL="0" marR="0" rtl="0" algn="ctr">
              <a:spcBef>
                <a:spcPts val="0"/>
              </a:spcBef>
              <a:buNone/>
              <a:defRPr b="0" i="0" sz="1200" u="none" cap="none" strike="noStrike">
                <a:solidFill>
                  <a:srgbClr val="888888"/>
                </a:solidFill>
                <a:latin typeface="Calibri"/>
                <a:ea typeface="Calibri"/>
                <a:cs typeface="Calibri"/>
                <a:sym typeface="Calibri"/>
              </a:defRPr>
            </a:lvl4pPr>
            <a:lvl5pPr indent="0" lvl="4" marL="0" marR="0" rtl="0" algn="ctr">
              <a:spcBef>
                <a:spcPts val="0"/>
              </a:spcBef>
              <a:buNone/>
              <a:defRPr b="0" i="0" sz="1200" u="none" cap="none" strike="noStrike">
                <a:solidFill>
                  <a:srgbClr val="888888"/>
                </a:solidFill>
                <a:latin typeface="Calibri"/>
                <a:ea typeface="Calibri"/>
                <a:cs typeface="Calibri"/>
                <a:sym typeface="Calibri"/>
              </a:defRPr>
            </a:lvl5pPr>
            <a:lvl6pPr indent="0" lvl="5" marL="0" marR="0" rtl="0" algn="ctr">
              <a:spcBef>
                <a:spcPts val="0"/>
              </a:spcBef>
              <a:buNone/>
              <a:defRPr b="0" i="0" sz="1200" u="none" cap="none" strike="noStrike">
                <a:solidFill>
                  <a:srgbClr val="888888"/>
                </a:solidFill>
                <a:latin typeface="Calibri"/>
                <a:ea typeface="Calibri"/>
                <a:cs typeface="Calibri"/>
                <a:sym typeface="Calibri"/>
              </a:defRPr>
            </a:lvl6pPr>
            <a:lvl7pPr indent="0" lvl="6" marL="0" marR="0" rtl="0" algn="ctr">
              <a:spcBef>
                <a:spcPts val="0"/>
              </a:spcBef>
              <a:buNone/>
              <a:defRPr b="0" i="0" sz="1200" u="none" cap="none" strike="noStrike">
                <a:solidFill>
                  <a:srgbClr val="888888"/>
                </a:solidFill>
                <a:latin typeface="Calibri"/>
                <a:ea typeface="Calibri"/>
                <a:cs typeface="Calibri"/>
                <a:sym typeface="Calibri"/>
              </a:defRPr>
            </a:lvl7pPr>
            <a:lvl8pPr indent="0" lvl="7" marL="0" marR="0" rtl="0" algn="ctr">
              <a:spcBef>
                <a:spcPts val="0"/>
              </a:spcBef>
              <a:buNone/>
              <a:defRPr b="0" i="0" sz="1200" u="none" cap="none" strike="noStrike">
                <a:solidFill>
                  <a:srgbClr val="888888"/>
                </a:solidFill>
                <a:latin typeface="Calibri"/>
                <a:ea typeface="Calibri"/>
                <a:cs typeface="Calibri"/>
                <a:sym typeface="Calibri"/>
              </a:defRPr>
            </a:lvl8pPr>
            <a:lvl9pPr indent="0" lvl="8" marL="0" marR="0" rtl="0" algn="ctr">
              <a:spcBef>
                <a:spcPts val="0"/>
              </a:spcBef>
              <a:buNone/>
              <a:defRPr b="0" i="0" sz="1200" u="none" cap="none" strike="noStrike">
                <a:solidFill>
                  <a:srgbClr val="888888"/>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pic>
        <p:nvPicPr>
          <p:cNvPr id="20" name="Google Shape;20;p2" title="Colorado Department of Education logo"/>
          <p:cNvPicPr preferRelativeResize="0"/>
          <p:nvPr/>
        </p:nvPicPr>
        <p:blipFill rotWithShape="1">
          <a:blip r:embed="rId3">
            <a:alphaModFix/>
          </a:blip>
          <a:srcRect b="0" l="0" r="0" t="0"/>
          <a:stretch/>
        </p:blipFill>
        <p:spPr>
          <a:xfrm>
            <a:off x="2326382" y="1746979"/>
            <a:ext cx="4491235" cy="81902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spTree>
      <p:nvGrpSpPr>
        <p:cNvPr id="57" name="Shape 57"/>
        <p:cNvGrpSpPr/>
        <p:nvPr/>
      </p:nvGrpSpPr>
      <p:grpSpPr>
        <a:xfrm>
          <a:off x="0" y="0"/>
          <a:ext cx="0" cy="0"/>
          <a:chOff x="0" y="0"/>
          <a:chExt cx="0" cy="0"/>
        </a:xfrm>
      </p:grpSpPr>
      <p:sp>
        <p:nvSpPr>
          <p:cNvPr id="58" name="Google Shape;58;p1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Noto Sans Symbols"/>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 name="Google Shape;59;p1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 name="Google Shape;60;p11"/>
          <p:cNvSpPr txBox="1"/>
          <p:nvPr/>
        </p:nvSpPr>
        <p:spPr>
          <a:xfrm>
            <a:off x="-8330" y="6602864"/>
            <a:ext cx="289560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b="1" i="0" lang="en-US" sz="800" u="none" cap="none" strike="noStrike">
                <a:solidFill>
                  <a:srgbClr val="45454C"/>
                </a:solidFill>
                <a:latin typeface="Calibri"/>
                <a:ea typeface="Calibri"/>
                <a:cs typeface="Calibri"/>
                <a:sym typeface="Calibri"/>
              </a:rPr>
              <a:t>‹#›</a:t>
            </a:fld>
            <a:endParaRPr b="1" i="0" sz="800" u="none" cap="none" strike="noStrike">
              <a:solidFill>
                <a:srgbClr val="45454C"/>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
    <p:spTree>
      <p:nvGrpSpPr>
        <p:cNvPr id="61" name="Shape 61"/>
        <p:cNvGrpSpPr/>
        <p:nvPr/>
      </p:nvGrpSpPr>
      <p:grpSpPr>
        <a:xfrm>
          <a:off x="0" y="0"/>
          <a:ext cx="0" cy="0"/>
          <a:chOff x="0" y="0"/>
          <a:chExt cx="0" cy="0"/>
        </a:xfrm>
      </p:grpSpPr>
      <p:sp>
        <p:nvSpPr>
          <p:cNvPr id="62" name="Google Shape;62;p12"/>
          <p:cNvSpPr txBox="1"/>
          <p:nvPr>
            <p:ph idx="1" type="body"/>
          </p:nvPr>
        </p:nvSpPr>
        <p:spPr>
          <a:xfrm>
            <a:off x="311700" y="5640967"/>
            <a:ext cx="5998800" cy="798300"/>
          </a:xfrm>
          <a:prstGeom prst="rect">
            <a:avLst/>
          </a:prstGeom>
          <a:noFill/>
          <a:ln>
            <a:noFill/>
          </a:ln>
        </p:spPr>
        <p:txBody>
          <a:bodyPr anchorCtr="0" anchor="ctr" bIns="91425" lIns="91425" spcFirstLastPara="1" rIns="91425" wrap="square" tIns="91425"/>
          <a:lstStyle>
            <a:lvl1pPr indent="-228600" lvl="0" marL="457200" marR="0" rtl="0" algn="l">
              <a:lnSpc>
                <a:spcPct val="100000"/>
              </a:lnSpc>
              <a:spcBef>
                <a:spcPts val="0"/>
              </a:spcBef>
              <a:spcAft>
                <a:spcPts val="0"/>
              </a:spcAft>
              <a:buClr>
                <a:schemeClr val="dk1"/>
              </a:buClr>
              <a:buSzPts val="2400"/>
              <a:buFont typeface="PT Sans Narrow"/>
              <a:buNone/>
              <a:defRPr b="0" i="0" sz="2400" u="none" cap="none" strike="noStrike">
                <a:solidFill>
                  <a:schemeClr val="dk1"/>
                </a:solidFill>
                <a:latin typeface="PT Sans Narrow"/>
                <a:ea typeface="PT Sans Narrow"/>
                <a:cs typeface="PT Sans Narrow"/>
                <a:sym typeface="PT Sans Narrow"/>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 name="Google Shape;63;p12"/>
          <p:cNvSpPr txBox="1"/>
          <p:nvPr>
            <p:ph idx="12" type="sldNum"/>
          </p:nvPr>
        </p:nvSpPr>
        <p:spPr>
          <a:xfrm>
            <a:off x="8472458" y="6217623"/>
            <a:ext cx="548700" cy="524700"/>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64" name="Shape 64"/>
        <p:cNvGrpSpPr/>
        <p:nvPr/>
      </p:nvGrpSpPr>
      <p:grpSpPr>
        <a:xfrm>
          <a:off x="0" y="0"/>
          <a:ext cx="0" cy="0"/>
          <a:chOff x="0" y="0"/>
          <a:chExt cx="0" cy="0"/>
        </a:xfrm>
      </p:grpSpPr>
      <p:sp>
        <p:nvSpPr>
          <p:cNvPr id="65" name="Google Shape;65;p13"/>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66" name="Google Shape;66;p13"/>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Google Shape;67;p13"/>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8" name="Google Shape;68;p13"/>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Divider - Blue">
  <p:cSld name="Section Divider - Blue">
    <p:spTree>
      <p:nvGrpSpPr>
        <p:cNvPr id="21" name="Shape 21"/>
        <p:cNvGrpSpPr/>
        <p:nvPr/>
      </p:nvGrpSpPr>
      <p:grpSpPr>
        <a:xfrm>
          <a:off x="0" y="0"/>
          <a:ext cx="0" cy="0"/>
          <a:chOff x="0" y="0"/>
          <a:chExt cx="0" cy="0"/>
        </a:xfrm>
      </p:grpSpPr>
      <p:pic>
        <p:nvPicPr>
          <p:cNvPr id="22" name="Google Shape;22;p3" title="Blue background"/>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23" name="Google Shape;23;p3"/>
          <p:cNvSpPr txBox="1"/>
          <p:nvPr>
            <p:ph type="ctrTitle"/>
          </p:nvPr>
        </p:nvSpPr>
        <p:spPr>
          <a:xfrm>
            <a:off x="685800" y="2062163"/>
            <a:ext cx="7772400" cy="2387600"/>
          </a:xfrm>
          <a:prstGeom prst="rect">
            <a:avLst/>
          </a:prstGeom>
          <a:noFill/>
          <a:ln>
            <a:noFill/>
          </a:ln>
        </p:spPr>
        <p:txBody>
          <a:bodyPr anchorCtr="0" anchor="ctr" bIns="0" lIns="0" spcFirstLastPara="1" rIns="0" wrap="square" tIns="0"/>
          <a:lstStyle>
            <a:lvl1pPr lvl="0" marR="0" rtl="0" algn="ctr">
              <a:lnSpc>
                <a:spcPct val="90000"/>
              </a:lnSpc>
              <a:spcBef>
                <a:spcPts val="0"/>
              </a:spcBef>
              <a:spcAft>
                <a:spcPts val="0"/>
              </a:spcAft>
              <a:buClr>
                <a:schemeClr val="lt1"/>
              </a:buClr>
              <a:buSzPts val="5400"/>
              <a:buFont typeface="Arial"/>
              <a:buNone/>
              <a:defRPr b="0" i="0" sz="54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4" name="Google Shape;24;p3" title="CDE logo"/>
          <p:cNvPicPr preferRelativeResize="0"/>
          <p:nvPr/>
        </p:nvPicPr>
        <p:blipFill rotWithShape="1">
          <a:blip r:embed="rId3">
            <a:alphaModFix/>
          </a:blip>
          <a:srcRect b="0" l="0" r="0" t="0"/>
          <a:stretch/>
        </p:blipFill>
        <p:spPr>
          <a:xfrm>
            <a:off x="8036964" y="6246435"/>
            <a:ext cx="975232" cy="529756"/>
          </a:xfrm>
          <a:prstGeom prst="rect">
            <a:avLst/>
          </a:prstGeom>
          <a:noFill/>
          <a:ln>
            <a:noFill/>
          </a:ln>
        </p:spPr>
      </p:pic>
      <p:sp>
        <p:nvSpPr>
          <p:cNvPr id="25" name="Google Shape;25;p3"/>
          <p:cNvSpPr txBox="1"/>
          <p:nvPr>
            <p:ph idx="12" type="sldNum"/>
          </p:nvPr>
        </p:nvSpPr>
        <p:spPr>
          <a:xfrm>
            <a:off x="274320" y="6356351"/>
            <a:ext cx="467783"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1200" u="none" cap="none" strike="noStrike">
                <a:solidFill>
                  <a:schemeClr val="lt1"/>
                </a:solidFill>
                <a:latin typeface="Calibri"/>
                <a:ea typeface="Calibri"/>
                <a:cs typeface="Calibri"/>
                <a:sym typeface="Calibri"/>
              </a:defRPr>
            </a:lvl1pPr>
            <a:lvl2pPr indent="0" lvl="1" marL="0" marR="0" rtl="0" algn="ctr">
              <a:spcBef>
                <a:spcPts val="0"/>
              </a:spcBef>
              <a:buNone/>
              <a:defRPr b="0" i="0" sz="1200" u="none" cap="none" strike="noStrike">
                <a:solidFill>
                  <a:schemeClr val="lt1"/>
                </a:solidFill>
                <a:latin typeface="Calibri"/>
                <a:ea typeface="Calibri"/>
                <a:cs typeface="Calibri"/>
                <a:sym typeface="Calibri"/>
              </a:defRPr>
            </a:lvl2pPr>
            <a:lvl3pPr indent="0" lvl="2" marL="0" marR="0" rtl="0" algn="ctr">
              <a:spcBef>
                <a:spcPts val="0"/>
              </a:spcBef>
              <a:buNone/>
              <a:defRPr b="0" i="0" sz="1200" u="none" cap="none" strike="noStrike">
                <a:solidFill>
                  <a:schemeClr val="lt1"/>
                </a:solidFill>
                <a:latin typeface="Calibri"/>
                <a:ea typeface="Calibri"/>
                <a:cs typeface="Calibri"/>
                <a:sym typeface="Calibri"/>
              </a:defRPr>
            </a:lvl3pPr>
            <a:lvl4pPr indent="0" lvl="3" marL="0" marR="0" rtl="0" algn="ctr">
              <a:spcBef>
                <a:spcPts val="0"/>
              </a:spcBef>
              <a:buNone/>
              <a:defRPr b="0" i="0" sz="1200" u="none" cap="none" strike="noStrike">
                <a:solidFill>
                  <a:schemeClr val="lt1"/>
                </a:solidFill>
                <a:latin typeface="Calibri"/>
                <a:ea typeface="Calibri"/>
                <a:cs typeface="Calibri"/>
                <a:sym typeface="Calibri"/>
              </a:defRPr>
            </a:lvl4pPr>
            <a:lvl5pPr indent="0" lvl="4" marL="0" marR="0" rtl="0" algn="ctr">
              <a:spcBef>
                <a:spcPts val="0"/>
              </a:spcBef>
              <a:buNone/>
              <a:defRPr b="0" i="0" sz="1200" u="none" cap="none" strike="noStrike">
                <a:solidFill>
                  <a:schemeClr val="lt1"/>
                </a:solidFill>
                <a:latin typeface="Calibri"/>
                <a:ea typeface="Calibri"/>
                <a:cs typeface="Calibri"/>
                <a:sym typeface="Calibri"/>
              </a:defRPr>
            </a:lvl5pPr>
            <a:lvl6pPr indent="0" lvl="5" marL="0" marR="0" rtl="0" algn="ctr">
              <a:spcBef>
                <a:spcPts val="0"/>
              </a:spcBef>
              <a:buNone/>
              <a:defRPr b="0" i="0" sz="1200" u="none" cap="none" strike="noStrike">
                <a:solidFill>
                  <a:schemeClr val="lt1"/>
                </a:solidFill>
                <a:latin typeface="Calibri"/>
                <a:ea typeface="Calibri"/>
                <a:cs typeface="Calibri"/>
                <a:sym typeface="Calibri"/>
              </a:defRPr>
            </a:lvl6pPr>
            <a:lvl7pPr indent="0" lvl="6" marL="0" marR="0" rtl="0" algn="ctr">
              <a:spcBef>
                <a:spcPts val="0"/>
              </a:spcBef>
              <a:buNone/>
              <a:defRPr b="0" i="0" sz="1200" u="none" cap="none" strike="noStrike">
                <a:solidFill>
                  <a:schemeClr val="lt1"/>
                </a:solidFill>
                <a:latin typeface="Calibri"/>
                <a:ea typeface="Calibri"/>
                <a:cs typeface="Calibri"/>
                <a:sym typeface="Calibri"/>
              </a:defRPr>
            </a:lvl7pPr>
            <a:lvl8pPr indent="0" lvl="7" marL="0" marR="0" rtl="0" algn="ctr">
              <a:spcBef>
                <a:spcPts val="0"/>
              </a:spcBef>
              <a:buNone/>
              <a:defRPr b="0" i="0" sz="1200" u="none" cap="none" strike="noStrike">
                <a:solidFill>
                  <a:schemeClr val="lt1"/>
                </a:solidFill>
                <a:latin typeface="Calibri"/>
                <a:ea typeface="Calibri"/>
                <a:cs typeface="Calibri"/>
                <a:sym typeface="Calibri"/>
              </a:defRPr>
            </a:lvl8pPr>
            <a:lvl9pPr indent="0" lvl="8" marL="0" marR="0" rtl="0" algn="ctr">
              <a:spcBef>
                <a:spcPts val="0"/>
              </a:spcBef>
              <a:buNone/>
              <a:defRPr b="0" i="0" sz="12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type="obj">
  <p:cSld name="OBJECT">
    <p:spTree>
      <p:nvGrpSpPr>
        <p:cNvPr id="26" name="Shape 26"/>
        <p:cNvGrpSpPr/>
        <p:nvPr/>
      </p:nvGrpSpPr>
      <p:grpSpPr>
        <a:xfrm>
          <a:off x="0" y="0"/>
          <a:ext cx="0" cy="0"/>
          <a:chOff x="0" y="0"/>
          <a:chExt cx="0" cy="0"/>
        </a:xfrm>
      </p:grpSpPr>
      <p:pic>
        <p:nvPicPr>
          <p:cNvPr id="27" name="Google Shape;27;p4" title="Header graphic"/>
          <p:cNvPicPr preferRelativeResize="0"/>
          <p:nvPr/>
        </p:nvPicPr>
        <p:blipFill rotWithShape="1">
          <a:blip r:embed="rId2">
            <a:alphaModFix/>
          </a:blip>
          <a:srcRect b="0" l="0" r="0" t="0"/>
          <a:stretch/>
        </p:blipFill>
        <p:spPr>
          <a:xfrm>
            <a:off x="0" y="0"/>
            <a:ext cx="9144000" cy="1257300"/>
          </a:xfrm>
          <a:prstGeom prst="rect">
            <a:avLst/>
          </a:prstGeom>
          <a:noFill/>
          <a:ln>
            <a:noFill/>
          </a:ln>
        </p:spPr>
      </p:pic>
      <p:sp>
        <p:nvSpPr>
          <p:cNvPr id="28" name="Google Shape;28;p4"/>
          <p:cNvSpPr txBox="1"/>
          <p:nvPr>
            <p:ph type="title"/>
          </p:nvPr>
        </p:nvSpPr>
        <p:spPr>
          <a:xfrm>
            <a:off x="274320" y="274320"/>
            <a:ext cx="7886700" cy="710141"/>
          </a:xfrm>
          <a:prstGeom prst="rect">
            <a:avLst/>
          </a:prstGeom>
          <a:noFill/>
          <a:ln>
            <a:noFill/>
          </a:ln>
        </p:spPr>
        <p:txBody>
          <a:bodyPr anchorCtr="0" anchor="t" bIns="0" lIns="0" spcFirstLastPara="1" rIns="0" wrap="square" tIns="0"/>
          <a:lstStyle>
            <a:lvl1pPr lvl="0"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9" name="Google Shape;29;p4"/>
          <p:cNvSpPr txBox="1"/>
          <p:nvPr>
            <p:ph idx="1" type="body"/>
          </p:nvPr>
        </p:nvSpPr>
        <p:spPr>
          <a:xfrm>
            <a:off x="628650" y="1463040"/>
            <a:ext cx="7886700" cy="4351338"/>
          </a:xfrm>
          <a:prstGeom prst="rect">
            <a:avLst/>
          </a:prstGeom>
          <a:noFill/>
          <a:ln>
            <a:noFill/>
          </a:ln>
        </p:spPr>
        <p:txBody>
          <a:bodyPr anchorCtr="0" anchor="t" bIns="0" lIns="0" spcFirstLastPara="1" rIns="0" wrap="square" tIns="0"/>
          <a:lstStyle>
            <a:lvl1pPr indent="-228600" lvl="0" marL="457200" marR="0" rtl="0" algn="l">
              <a:lnSpc>
                <a:spcPct val="100000"/>
              </a:lnSpc>
              <a:spcBef>
                <a:spcPts val="1000"/>
              </a:spcBef>
              <a:spcAft>
                <a:spcPts val="0"/>
              </a:spcAft>
              <a:buClr>
                <a:srgbClr val="5C6670"/>
              </a:buClr>
              <a:buSzPts val="2400"/>
              <a:buFont typeface="Arial"/>
              <a:buNone/>
              <a:defRPr b="0" i="0" sz="2400" u="none" cap="none" strike="noStrike">
                <a:solidFill>
                  <a:srgbClr val="5C6670"/>
                </a:solidFill>
                <a:latin typeface="Trebuchet MS"/>
                <a:ea typeface="Trebuchet MS"/>
                <a:cs typeface="Trebuchet MS"/>
                <a:sym typeface="Trebuchet MS"/>
              </a:defRPr>
            </a:lvl1pPr>
            <a:lvl2pPr indent="-355600" lvl="1" marL="9144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lnSpc>
                <a:spcPct val="10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lnSpc>
                <a:spcPct val="10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17500" lvl="4" marL="2286000" marR="0" rtl="0" algn="l">
              <a:lnSpc>
                <a:spcPct val="100000"/>
              </a:lnSpc>
              <a:spcBef>
                <a:spcPts val="5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 name="Google Shape;30;p4"/>
          <p:cNvSpPr txBox="1"/>
          <p:nvPr>
            <p:ph idx="12" type="sldNum"/>
          </p:nvPr>
        </p:nvSpPr>
        <p:spPr>
          <a:xfrm>
            <a:off x="274320" y="6356351"/>
            <a:ext cx="467783"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0" marR="0" rtl="0" algn="ctr">
              <a:spcBef>
                <a:spcPts val="0"/>
              </a:spcBef>
              <a:buNone/>
              <a:defRPr b="0" i="0" sz="1200" u="none" cap="none" strike="noStrike">
                <a:solidFill>
                  <a:srgbClr val="888888"/>
                </a:solidFill>
                <a:latin typeface="Calibri"/>
                <a:ea typeface="Calibri"/>
                <a:cs typeface="Calibri"/>
                <a:sym typeface="Calibri"/>
              </a:defRPr>
            </a:lvl2pPr>
            <a:lvl3pPr indent="0" lvl="2" marL="0" marR="0" rtl="0" algn="ctr">
              <a:spcBef>
                <a:spcPts val="0"/>
              </a:spcBef>
              <a:buNone/>
              <a:defRPr b="0" i="0" sz="1200" u="none" cap="none" strike="noStrike">
                <a:solidFill>
                  <a:srgbClr val="888888"/>
                </a:solidFill>
                <a:latin typeface="Calibri"/>
                <a:ea typeface="Calibri"/>
                <a:cs typeface="Calibri"/>
                <a:sym typeface="Calibri"/>
              </a:defRPr>
            </a:lvl3pPr>
            <a:lvl4pPr indent="0" lvl="3" marL="0" marR="0" rtl="0" algn="ctr">
              <a:spcBef>
                <a:spcPts val="0"/>
              </a:spcBef>
              <a:buNone/>
              <a:defRPr b="0" i="0" sz="1200" u="none" cap="none" strike="noStrike">
                <a:solidFill>
                  <a:srgbClr val="888888"/>
                </a:solidFill>
                <a:latin typeface="Calibri"/>
                <a:ea typeface="Calibri"/>
                <a:cs typeface="Calibri"/>
                <a:sym typeface="Calibri"/>
              </a:defRPr>
            </a:lvl4pPr>
            <a:lvl5pPr indent="0" lvl="4" marL="0" marR="0" rtl="0" algn="ctr">
              <a:spcBef>
                <a:spcPts val="0"/>
              </a:spcBef>
              <a:buNone/>
              <a:defRPr b="0" i="0" sz="1200" u="none" cap="none" strike="noStrike">
                <a:solidFill>
                  <a:srgbClr val="888888"/>
                </a:solidFill>
                <a:latin typeface="Calibri"/>
                <a:ea typeface="Calibri"/>
                <a:cs typeface="Calibri"/>
                <a:sym typeface="Calibri"/>
              </a:defRPr>
            </a:lvl5pPr>
            <a:lvl6pPr indent="0" lvl="5" marL="0" marR="0" rtl="0" algn="ctr">
              <a:spcBef>
                <a:spcPts val="0"/>
              </a:spcBef>
              <a:buNone/>
              <a:defRPr b="0" i="0" sz="1200" u="none" cap="none" strike="noStrike">
                <a:solidFill>
                  <a:srgbClr val="888888"/>
                </a:solidFill>
                <a:latin typeface="Calibri"/>
                <a:ea typeface="Calibri"/>
                <a:cs typeface="Calibri"/>
                <a:sym typeface="Calibri"/>
              </a:defRPr>
            </a:lvl6pPr>
            <a:lvl7pPr indent="0" lvl="6" marL="0" marR="0" rtl="0" algn="ctr">
              <a:spcBef>
                <a:spcPts val="0"/>
              </a:spcBef>
              <a:buNone/>
              <a:defRPr b="0" i="0" sz="1200" u="none" cap="none" strike="noStrike">
                <a:solidFill>
                  <a:srgbClr val="888888"/>
                </a:solidFill>
                <a:latin typeface="Calibri"/>
                <a:ea typeface="Calibri"/>
                <a:cs typeface="Calibri"/>
                <a:sym typeface="Calibri"/>
              </a:defRPr>
            </a:lvl7pPr>
            <a:lvl8pPr indent="0" lvl="7" marL="0" marR="0" rtl="0" algn="ctr">
              <a:spcBef>
                <a:spcPts val="0"/>
              </a:spcBef>
              <a:buNone/>
              <a:defRPr b="0" i="0" sz="1200" u="none" cap="none" strike="noStrike">
                <a:solidFill>
                  <a:srgbClr val="888888"/>
                </a:solidFill>
                <a:latin typeface="Calibri"/>
                <a:ea typeface="Calibri"/>
                <a:cs typeface="Calibri"/>
                <a:sym typeface="Calibri"/>
              </a:defRPr>
            </a:lvl8pPr>
            <a:lvl9pPr indent="0" lvl="8" marL="0" marR="0" rtl="0" algn="ctr">
              <a:spcBef>
                <a:spcPts val="0"/>
              </a:spcBef>
              <a:buNone/>
              <a:defRPr b="0" i="0" sz="1200" u="none" cap="none" strike="noStrike">
                <a:solidFill>
                  <a:srgbClr val="888888"/>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pic>
        <p:nvPicPr>
          <p:cNvPr id="31" name="Google Shape;31;p4" title="CDE logo"/>
          <p:cNvPicPr preferRelativeResize="0"/>
          <p:nvPr/>
        </p:nvPicPr>
        <p:blipFill rotWithShape="1">
          <a:blip r:embed="rId3">
            <a:alphaModFix/>
          </a:blip>
          <a:srcRect b="0" l="0" r="0" t="0"/>
          <a:stretch/>
        </p:blipFill>
        <p:spPr>
          <a:xfrm>
            <a:off x="8000973" y="6225630"/>
            <a:ext cx="1028753" cy="55882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p:cSld name="Two Content">
    <p:spTree>
      <p:nvGrpSpPr>
        <p:cNvPr id="32" name="Shape 32"/>
        <p:cNvGrpSpPr/>
        <p:nvPr/>
      </p:nvGrpSpPr>
      <p:grpSpPr>
        <a:xfrm>
          <a:off x="0" y="0"/>
          <a:ext cx="0" cy="0"/>
          <a:chOff x="0" y="0"/>
          <a:chExt cx="0" cy="0"/>
        </a:xfrm>
      </p:grpSpPr>
      <p:sp>
        <p:nvSpPr>
          <p:cNvPr id="33" name="Google Shape;33;p5"/>
          <p:cNvSpPr txBox="1"/>
          <p:nvPr>
            <p:ph idx="1" type="body"/>
          </p:nvPr>
        </p:nvSpPr>
        <p:spPr>
          <a:xfrm>
            <a:off x="274320" y="1463040"/>
            <a:ext cx="4011083" cy="4351338"/>
          </a:xfrm>
          <a:prstGeom prst="rect">
            <a:avLst/>
          </a:prstGeom>
          <a:noFill/>
          <a:ln>
            <a:noFill/>
          </a:ln>
        </p:spPr>
        <p:txBody>
          <a:bodyPr anchorCtr="0" anchor="t" bIns="0" lIns="0" spcFirstLastPara="1" rIns="0" wrap="square" tIns="0"/>
          <a:lstStyle>
            <a:lvl1pPr indent="-228600" lvl="0" marL="457200" marR="0" rtl="0" algn="l">
              <a:lnSpc>
                <a:spcPct val="10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indent="-355600" lvl="1" marL="9144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34" name="Google Shape;34;p5" title="Header graphic"/>
          <p:cNvPicPr preferRelativeResize="0"/>
          <p:nvPr/>
        </p:nvPicPr>
        <p:blipFill rotWithShape="1">
          <a:blip r:embed="rId2">
            <a:alphaModFix/>
          </a:blip>
          <a:srcRect b="0" l="0" r="0" t="0"/>
          <a:stretch/>
        </p:blipFill>
        <p:spPr>
          <a:xfrm>
            <a:off x="0" y="0"/>
            <a:ext cx="9144000" cy="1257300"/>
          </a:xfrm>
          <a:prstGeom prst="rect">
            <a:avLst/>
          </a:prstGeom>
          <a:noFill/>
          <a:ln>
            <a:noFill/>
          </a:ln>
        </p:spPr>
      </p:pic>
      <p:sp>
        <p:nvSpPr>
          <p:cNvPr id="35" name="Google Shape;35;p5"/>
          <p:cNvSpPr txBox="1"/>
          <p:nvPr>
            <p:ph type="title"/>
          </p:nvPr>
        </p:nvSpPr>
        <p:spPr>
          <a:xfrm>
            <a:off x="274320" y="274320"/>
            <a:ext cx="7886700" cy="710141"/>
          </a:xfrm>
          <a:prstGeom prst="rect">
            <a:avLst/>
          </a:prstGeom>
          <a:noFill/>
          <a:ln>
            <a:noFill/>
          </a:ln>
        </p:spPr>
        <p:txBody>
          <a:bodyPr anchorCtr="0" anchor="t" bIns="0" lIns="0" spcFirstLastPara="1" rIns="0" wrap="square" tIns="0"/>
          <a:lstStyle>
            <a:lvl1pPr lvl="0"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6" name="Google Shape;36;p5"/>
          <p:cNvSpPr txBox="1"/>
          <p:nvPr>
            <p:ph idx="12" type="sldNum"/>
          </p:nvPr>
        </p:nvSpPr>
        <p:spPr>
          <a:xfrm>
            <a:off x="274320" y="6356351"/>
            <a:ext cx="467783"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0" marR="0" rtl="0" algn="ctr">
              <a:spcBef>
                <a:spcPts val="0"/>
              </a:spcBef>
              <a:buNone/>
              <a:defRPr b="0" i="0" sz="1200" u="none" cap="none" strike="noStrike">
                <a:solidFill>
                  <a:srgbClr val="888888"/>
                </a:solidFill>
                <a:latin typeface="Calibri"/>
                <a:ea typeface="Calibri"/>
                <a:cs typeface="Calibri"/>
                <a:sym typeface="Calibri"/>
              </a:defRPr>
            </a:lvl2pPr>
            <a:lvl3pPr indent="0" lvl="2" marL="0" marR="0" rtl="0" algn="ctr">
              <a:spcBef>
                <a:spcPts val="0"/>
              </a:spcBef>
              <a:buNone/>
              <a:defRPr b="0" i="0" sz="1200" u="none" cap="none" strike="noStrike">
                <a:solidFill>
                  <a:srgbClr val="888888"/>
                </a:solidFill>
                <a:latin typeface="Calibri"/>
                <a:ea typeface="Calibri"/>
                <a:cs typeface="Calibri"/>
                <a:sym typeface="Calibri"/>
              </a:defRPr>
            </a:lvl3pPr>
            <a:lvl4pPr indent="0" lvl="3" marL="0" marR="0" rtl="0" algn="ctr">
              <a:spcBef>
                <a:spcPts val="0"/>
              </a:spcBef>
              <a:buNone/>
              <a:defRPr b="0" i="0" sz="1200" u="none" cap="none" strike="noStrike">
                <a:solidFill>
                  <a:srgbClr val="888888"/>
                </a:solidFill>
                <a:latin typeface="Calibri"/>
                <a:ea typeface="Calibri"/>
                <a:cs typeface="Calibri"/>
                <a:sym typeface="Calibri"/>
              </a:defRPr>
            </a:lvl4pPr>
            <a:lvl5pPr indent="0" lvl="4" marL="0" marR="0" rtl="0" algn="ctr">
              <a:spcBef>
                <a:spcPts val="0"/>
              </a:spcBef>
              <a:buNone/>
              <a:defRPr b="0" i="0" sz="1200" u="none" cap="none" strike="noStrike">
                <a:solidFill>
                  <a:srgbClr val="888888"/>
                </a:solidFill>
                <a:latin typeface="Calibri"/>
                <a:ea typeface="Calibri"/>
                <a:cs typeface="Calibri"/>
                <a:sym typeface="Calibri"/>
              </a:defRPr>
            </a:lvl5pPr>
            <a:lvl6pPr indent="0" lvl="5" marL="0" marR="0" rtl="0" algn="ctr">
              <a:spcBef>
                <a:spcPts val="0"/>
              </a:spcBef>
              <a:buNone/>
              <a:defRPr b="0" i="0" sz="1200" u="none" cap="none" strike="noStrike">
                <a:solidFill>
                  <a:srgbClr val="888888"/>
                </a:solidFill>
                <a:latin typeface="Calibri"/>
                <a:ea typeface="Calibri"/>
                <a:cs typeface="Calibri"/>
                <a:sym typeface="Calibri"/>
              </a:defRPr>
            </a:lvl6pPr>
            <a:lvl7pPr indent="0" lvl="6" marL="0" marR="0" rtl="0" algn="ctr">
              <a:spcBef>
                <a:spcPts val="0"/>
              </a:spcBef>
              <a:buNone/>
              <a:defRPr b="0" i="0" sz="1200" u="none" cap="none" strike="noStrike">
                <a:solidFill>
                  <a:srgbClr val="888888"/>
                </a:solidFill>
                <a:latin typeface="Calibri"/>
                <a:ea typeface="Calibri"/>
                <a:cs typeface="Calibri"/>
                <a:sym typeface="Calibri"/>
              </a:defRPr>
            </a:lvl7pPr>
            <a:lvl8pPr indent="0" lvl="7" marL="0" marR="0" rtl="0" algn="ctr">
              <a:spcBef>
                <a:spcPts val="0"/>
              </a:spcBef>
              <a:buNone/>
              <a:defRPr b="0" i="0" sz="1200" u="none" cap="none" strike="noStrike">
                <a:solidFill>
                  <a:srgbClr val="888888"/>
                </a:solidFill>
                <a:latin typeface="Calibri"/>
                <a:ea typeface="Calibri"/>
                <a:cs typeface="Calibri"/>
                <a:sym typeface="Calibri"/>
              </a:defRPr>
            </a:lvl8pPr>
            <a:lvl9pPr indent="0" lvl="8" marL="0" marR="0" rtl="0" algn="ctr">
              <a:spcBef>
                <a:spcPts val="0"/>
              </a:spcBef>
              <a:buNone/>
              <a:defRPr b="0" i="0" sz="1200" u="none" cap="none" strike="noStrike">
                <a:solidFill>
                  <a:srgbClr val="888888"/>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37" name="Google Shape;37;p5"/>
          <p:cNvSpPr txBox="1"/>
          <p:nvPr>
            <p:ph idx="2" type="body"/>
          </p:nvPr>
        </p:nvSpPr>
        <p:spPr>
          <a:xfrm>
            <a:off x="4736254" y="1463040"/>
            <a:ext cx="4011083" cy="4351338"/>
          </a:xfrm>
          <a:prstGeom prst="rect">
            <a:avLst/>
          </a:prstGeom>
          <a:noFill/>
          <a:ln>
            <a:noFill/>
          </a:ln>
        </p:spPr>
        <p:txBody>
          <a:bodyPr anchorCtr="0" anchor="t" bIns="0" lIns="0" spcFirstLastPara="1" rIns="0" wrap="square" tIns="0"/>
          <a:lstStyle>
            <a:lvl1pPr indent="-228600" lvl="0" marL="457200" marR="0" rtl="0" algn="l">
              <a:lnSpc>
                <a:spcPct val="10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indent="-355600" lvl="1" marL="9144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38" name="Google Shape;38;p5" title="CDE logo"/>
          <p:cNvPicPr preferRelativeResize="0"/>
          <p:nvPr/>
        </p:nvPicPr>
        <p:blipFill rotWithShape="1">
          <a:blip r:embed="rId3">
            <a:alphaModFix/>
          </a:blip>
          <a:srcRect b="0" l="0" r="0" t="0"/>
          <a:stretch/>
        </p:blipFill>
        <p:spPr>
          <a:xfrm>
            <a:off x="8000973" y="6225630"/>
            <a:ext cx="1028753" cy="55882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Divider - green">
  <p:cSld name="Section Divider - green">
    <p:spTree>
      <p:nvGrpSpPr>
        <p:cNvPr id="39" name="Shape 39"/>
        <p:cNvGrpSpPr/>
        <p:nvPr/>
      </p:nvGrpSpPr>
      <p:grpSpPr>
        <a:xfrm>
          <a:off x="0" y="0"/>
          <a:ext cx="0" cy="0"/>
          <a:chOff x="0" y="0"/>
          <a:chExt cx="0" cy="0"/>
        </a:xfrm>
      </p:grpSpPr>
      <p:pic>
        <p:nvPicPr>
          <p:cNvPr id="40" name="Google Shape;40;p6" title="Green background"/>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41" name="Google Shape;41;p6"/>
          <p:cNvSpPr txBox="1"/>
          <p:nvPr>
            <p:ph type="ctrTitle"/>
          </p:nvPr>
        </p:nvSpPr>
        <p:spPr>
          <a:xfrm>
            <a:off x="685800" y="2062163"/>
            <a:ext cx="7772400" cy="2387600"/>
          </a:xfrm>
          <a:prstGeom prst="rect">
            <a:avLst/>
          </a:prstGeom>
          <a:noFill/>
          <a:ln>
            <a:noFill/>
          </a:ln>
        </p:spPr>
        <p:txBody>
          <a:bodyPr anchorCtr="0" anchor="ctr" bIns="0" lIns="0" spcFirstLastPara="1" rIns="0" wrap="square" tIns="0"/>
          <a:lstStyle>
            <a:lvl1pPr lvl="0" marR="0" rtl="0" algn="ctr">
              <a:lnSpc>
                <a:spcPct val="90000"/>
              </a:lnSpc>
              <a:spcBef>
                <a:spcPts val="0"/>
              </a:spcBef>
              <a:spcAft>
                <a:spcPts val="0"/>
              </a:spcAft>
              <a:buClr>
                <a:schemeClr val="lt1"/>
              </a:buClr>
              <a:buSzPts val="5400"/>
              <a:buFont typeface="Arial"/>
              <a:buNone/>
              <a:defRPr b="0" i="0" sz="54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42" name="Google Shape;42;p6" title="CDE logo"/>
          <p:cNvPicPr preferRelativeResize="0"/>
          <p:nvPr/>
        </p:nvPicPr>
        <p:blipFill rotWithShape="1">
          <a:blip r:embed="rId3">
            <a:alphaModFix/>
          </a:blip>
          <a:srcRect b="0" l="0" r="0" t="0"/>
          <a:stretch/>
        </p:blipFill>
        <p:spPr>
          <a:xfrm>
            <a:off x="8036964" y="6246435"/>
            <a:ext cx="975232" cy="529756"/>
          </a:xfrm>
          <a:prstGeom prst="rect">
            <a:avLst/>
          </a:prstGeom>
          <a:noFill/>
          <a:ln>
            <a:noFill/>
          </a:ln>
        </p:spPr>
      </p:pic>
      <p:sp>
        <p:nvSpPr>
          <p:cNvPr id="43" name="Google Shape;43;p6"/>
          <p:cNvSpPr txBox="1"/>
          <p:nvPr>
            <p:ph idx="12" type="sldNum"/>
          </p:nvPr>
        </p:nvSpPr>
        <p:spPr>
          <a:xfrm>
            <a:off x="274320" y="6356351"/>
            <a:ext cx="467783"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1200" u="none" cap="none" strike="noStrike">
                <a:solidFill>
                  <a:schemeClr val="lt1"/>
                </a:solidFill>
                <a:latin typeface="Calibri"/>
                <a:ea typeface="Calibri"/>
                <a:cs typeface="Calibri"/>
                <a:sym typeface="Calibri"/>
              </a:defRPr>
            </a:lvl1pPr>
            <a:lvl2pPr indent="0" lvl="1" marL="0" marR="0" rtl="0" algn="ctr">
              <a:spcBef>
                <a:spcPts val="0"/>
              </a:spcBef>
              <a:buNone/>
              <a:defRPr b="0" i="0" sz="1200" u="none" cap="none" strike="noStrike">
                <a:solidFill>
                  <a:schemeClr val="lt1"/>
                </a:solidFill>
                <a:latin typeface="Calibri"/>
                <a:ea typeface="Calibri"/>
                <a:cs typeface="Calibri"/>
                <a:sym typeface="Calibri"/>
              </a:defRPr>
            </a:lvl2pPr>
            <a:lvl3pPr indent="0" lvl="2" marL="0" marR="0" rtl="0" algn="ctr">
              <a:spcBef>
                <a:spcPts val="0"/>
              </a:spcBef>
              <a:buNone/>
              <a:defRPr b="0" i="0" sz="1200" u="none" cap="none" strike="noStrike">
                <a:solidFill>
                  <a:schemeClr val="lt1"/>
                </a:solidFill>
                <a:latin typeface="Calibri"/>
                <a:ea typeface="Calibri"/>
                <a:cs typeface="Calibri"/>
                <a:sym typeface="Calibri"/>
              </a:defRPr>
            </a:lvl3pPr>
            <a:lvl4pPr indent="0" lvl="3" marL="0" marR="0" rtl="0" algn="ctr">
              <a:spcBef>
                <a:spcPts val="0"/>
              </a:spcBef>
              <a:buNone/>
              <a:defRPr b="0" i="0" sz="1200" u="none" cap="none" strike="noStrike">
                <a:solidFill>
                  <a:schemeClr val="lt1"/>
                </a:solidFill>
                <a:latin typeface="Calibri"/>
                <a:ea typeface="Calibri"/>
                <a:cs typeface="Calibri"/>
                <a:sym typeface="Calibri"/>
              </a:defRPr>
            </a:lvl4pPr>
            <a:lvl5pPr indent="0" lvl="4" marL="0" marR="0" rtl="0" algn="ctr">
              <a:spcBef>
                <a:spcPts val="0"/>
              </a:spcBef>
              <a:buNone/>
              <a:defRPr b="0" i="0" sz="1200" u="none" cap="none" strike="noStrike">
                <a:solidFill>
                  <a:schemeClr val="lt1"/>
                </a:solidFill>
                <a:latin typeface="Calibri"/>
                <a:ea typeface="Calibri"/>
                <a:cs typeface="Calibri"/>
                <a:sym typeface="Calibri"/>
              </a:defRPr>
            </a:lvl5pPr>
            <a:lvl6pPr indent="0" lvl="5" marL="0" marR="0" rtl="0" algn="ctr">
              <a:spcBef>
                <a:spcPts val="0"/>
              </a:spcBef>
              <a:buNone/>
              <a:defRPr b="0" i="0" sz="1200" u="none" cap="none" strike="noStrike">
                <a:solidFill>
                  <a:schemeClr val="lt1"/>
                </a:solidFill>
                <a:latin typeface="Calibri"/>
                <a:ea typeface="Calibri"/>
                <a:cs typeface="Calibri"/>
                <a:sym typeface="Calibri"/>
              </a:defRPr>
            </a:lvl6pPr>
            <a:lvl7pPr indent="0" lvl="6" marL="0" marR="0" rtl="0" algn="ctr">
              <a:spcBef>
                <a:spcPts val="0"/>
              </a:spcBef>
              <a:buNone/>
              <a:defRPr b="0" i="0" sz="1200" u="none" cap="none" strike="noStrike">
                <a:solidFill>
                  <a:schemeClr val="lt1"/>
                </a:solidFill>
                <a:latin typeface="Calibri"/>
                <a:ea typeface="Calibri"/>
                <a:cs typeface="Calibri"/>
                <a:sym typeface="Calibri"/>
              </a:defRPr>
            </a:lvl7pPr>
            <a:lvl8pPr indent="0" lvl="7" marL="0" marR="0" rtl="0" algn="ctr">
              <a:spcBef>
                <a:spcPts val="0"/>
              </a:spcBef>
              <a:buNone/>
              <a:defRPr b="0" i="0" sz="1200" u="none" cap="none" strike="noStrike">
                <a:solidFill>
                  <a:schemeClr val="lt1"/>
                </a:solidFill>
                <a:latin typeface="Calibri"/>
                <a:ea typeface="Calibri"/>
                <a:cs typeface="Calibri"/>
                <a:sym typeface="Calibri"/>
              </a:defRPr>
            </a:lvl8pPr>
            <a:lvl9pPr indent="0" lvl="8" marL="0" marR="0" rtl="0" algn="ctr">
              <a:spcBef>
                <a:spcPts val="0"/>
              </a:spcBef>
              <a:buNone/>
              <a:defRPr b="0" i="0" sz="12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divider - blue to green">
  <p:cSld name="Section divider - blue to green">
    <p:spTree>
      <p:nvGrpSpPr>
        <p:cNvPr id="44" name="Shape 44"/>
        <p:cNvGrpSpPr/>
        <p:nvPr/>
      </p:nvGrpSpPr>
      <p:grpSpPr>
        <a:xfrm>
          <a:off x="0" y="0"/>
          <a:ext cx="0" cy="0"/>
          <a:chOff x="0" y="0"/>
          <a:chExt cx="0" cy="0"/>
        </a:xfrm>
      </p:grpSpPr>
      <p:pic>
        <p:nvPicPr>
          <p:cNvPr id="45" name="Google Shape;45;p7" title="Blue-green background"/>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46" name="Google Shape;46;p7"/>
          <p:cNvSpPr txBox="1"/>
          <p:nvPr>
            <p:ph type="ctrTitle"/>
          </p:nvPr>
        </p:nvSpPr>
        <p:spPr>
          <a:xfrm>
            <a:off x="685800" y="2062163"/>
            <a:ext cx="7772400" cy="2387600"/>
          </a:xfrm>
          <a:prstGeom prst="rect">
            <a:avLst/>
          </a:prstGeom>
          <a:noFill/>
          <a:ln>
            <a:noFill/>
          </a:ln>
        </p:spPr>
        <p:txBody>
          <a:bodyPr anchorCtr="0" anchor="ctr" bIns="0" lIns="0" spcFirstLastPara="1" rIns="0" wrap="square" tIns="0"/>
          <a:lstStyle>
            <a:lvl1pPr lvl="0" marR="0" rtl="0" algn="ctr">
              <a:lnSpc>
                <a:spcPct val="90000"/>
              </a:lnSpc>
              <a:spcBef>
                <a:spcPts val="0"/>
              </a:spcBef>
              <a:spcAft>
                <a:spcPts val="0"/>
              </a:spcAft>
              <a:buClr>
                <a:schemeClr val="lt1"/>
              </a:buClr>
              <a:buSzPts val="5400"/>
              <a:buFont typeface="Arial"/>
              <a:buNone/>
              <a:defRPr b="0" i="0" sz="54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47" name="Google Shape;47;p7" title="CDE logo"/>
          <p:cNvPicPr preferRelativeResize="0"/>
          <p:nvPr/>
        </p:nvPicPr>
        <p:blipFill rotWithShape="1">
          <a:blip r:embed="rId3">
            <a:alphaModFix/>
          </a:blip>
          <a:srcRect b="0" l="0" r="0" t="0"/>
          <a:stretch/>
        </p:blipFill>
        <p:spPr>
          <a:xfrm>
            <a:off x="8036964" y="6246435"/>
            <a:ext cx="975232" cy="529756"/>
          </a:xfrm>
          <a:prstGeom prst="rect">
            <a:avLst/>
          </a:prstGeom>
          <a:noFill/>
          <a:ln>
            <a:noFill/>
          </a:ln>
        </p:spPr>
      </p:pic>
      <p:sp>
        <p:nvSpPr>
          <p:cNvPr id="48" name="Google Shape;48;p7"/>
          <p:cNvSpPr txBox="1"/>
          <p:nvPr>
            <p:ph idx="12" type="sldNum"/>
          </p:nvPr>
        </p:nvSpPr>
        <p:spPr>
          <a:xfrm>
            <a:off x="274320" y="6356351"/>
            <a:ext cx="467783"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1200" u="none" cap="none" strike="noStrike">
                <a:solidFill>
                  <a:schemeClr val="lt1"/>
                </a:solidFill>
                <a:latin typeface="Calibri"/>
                <a:ea typeface="Calibri"/>
                <a:cs typeface="Calibri"/>
                <a:sym typeface="Calibri"/>
              </a:defRPr>
            </a:lvl1pPr>
            <a:lvl2pPr indent="0" lvl="1" marL="0" marR="0" rtl="0" algn="ctr">
              <a:spcBef>
                <a:spcPts val="0"/>
              </a:spcBef>
              <a:buNone/>
              <a:defRPr b="0" i="0" sz="1200" u="none" cap="none" strike="noStrike">
                <a:solidFill>
                  <a:schemeClr val="lt1"/>
                </a:solidFill>
                <a:latin typeface="Calibri"/>
                <a:ea typeface="Calibri"/>
                <a:cs typeface="Calibri"/>
                <a:sym typeface="Calibri"/>
              </a:defRPr>
            </a:lvl2pPr>
            <a:lvl3pPr indent="0" lvl="2" marL="0" marR="0" rtl="0" algn="ctr">
              <a:spcBef>
                <a:spcPts val="0"/>
              </a:spcBef>
              <a:buNone/>
              <a:defRPr b="0" i="0" sz="1200" u="none" cap="none" strike="noStrike">
                <a:solidFill>
                  <a:schemeClr val="lt1"/>
                </a:solidFill>
                <a:latin typeface="Calibri"/>
                <a:ea typeface="Calibri"/>
                <a:cs typeface="Calibri"/>
                <a:sym typeface="Calibri"/>
              </a:defRPr>
            </a:lvl3pPr>
            <a:lvl4pPr indent="0" lvl="3" marL="0" marR="0" rtl="0" algn="ctr">
              <a:spcBef>
                <a:spcPts val="0"/>
              </a:spcBef>
              <a:buNone/>
              <a:defRPr b="0" i="0" sz="1200" u="none" cap="none" strike="noStrike">
                <a:solidFill>
                  <a:schemeClr val="lt1"/>
                </a:solidFill>
                <a:latin typeface="Calibri"/>
                <a:ea typeface="Calibri"/>
                <a:cs typeface="Calibri"/>
                <a:sym typeface="Calibri"/>
              </a:defRPr>
            </a:lvl4pPr>
            <a:lvl5pPr indent="0" lvl="4" marL="0" marR="0" rtl="0" algn="ctr">
              <a:spcBef>
                <a:spcPts val="0"/>
              </a:spcBef>
              <a:buNone/>
              <a:defRPr b="0" i="0" sz="1200" u="none" cap="none" strike="noStrike">
                <a:solidFill>
                  <a:schemeClr val="lt1"/>
                </a:solidFill>
                <a:latin typeface="Calibri"/>
                <a:ea typeface="Calibri"/>
                <a:cs typeface="Calibri"/>
                <a:sym typeface="Calibri"/>
              </a:defRPr>
            </a:lvl5pPr>
            <a:lvl6pPr indent="0" lvl="5" marL="0" marR="0" rtl="0" algn="ctr">
              <a:spcBef>
                <a:spcPts val="0"/>
              </a:spcBef>
              <a:buNone/>
              <a:defRPr b="0" i="0" sz="1200" u="none" cap="none" strike="noStrike">
                <a:solidFill>
                  <a:schemeClr val="lt1"/>
                </a:solidFill>
                <a:latin typeface="Calibri"/>
                <a:ea typeface="Calibri"/>
                <a:cs typeface="Calibri"/>
                <a:sym typeface="Calibri"/>
              </a:defRPr>
            </a:lvl6pPr>
            <a:lvl7pPr indent="0" lvl="6" marL="0" marR="0" rtl="0" algn="ctr">
              <a:spcBef>
                <a:spcPts val="0"/>
              </a:spcBef>
              <a:buNone/>
              <a:defRPr b="0" i="0" sz="1200" u="none" cap="none" strike="noStrike">
                <a:solidFill>
                  <a:schemeClr val="lt1"/>
                </a:solidFill>
                <a:latin typeface="Calibri"/>
                <a:ea typeface="Calibri"/>
                <a:cs typeface="Calibri"/>
                <a:sym typeface="Calibri"/>
              </a:defRPr>
            </a:lvl7pPr>
            <a:lvl8pPr indent="0" lvl="7" marL="0" marR="0" rtl="0" algn="ctr">
              <a:spcBef>
                <a:spcPts val="0"/>
              </a:spcBef>
              <a:buNone/>
              <a:defRPr b="0" i="0" sz="1200" u="none" cap="none" strike="noStrike">
                <a:solidFill>
                  <a:schemeClr val="lt1"/>
                </a:solidFill>
                <a:latin typeface="Calibri"/>
                <a:ea typeface="Calibri"/>
                <a:cs typeface="Calibri"/>
                <a:sym typeface="Calibri"/>
              </a:defRPr>
            </a:lvl8pPr>
            <a:lvl9pPr indent="0" lvl="8" marL="0" marR="0" rtl="0" algn="ctr">
              <a:spcBef>
                <a:spcPts val="0"/>
              </a:spcBef>
              <a:buNone/>
              <a:defRPr b="0" i="0" sz="12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p:cSld name="Custom Layout">
    <p:spTree>
      <p:nvGrpSpPr>
        <p:cNvPr id="49" name="Shape 49"/>
        <p:cNvGrpSpPr/>
        <p:nvPr/>
      </p:nvGrpSpPr>
      <p:grpSpPr>
        <a:xfrm>
          <a:off x="0" y="0"/>
          <a:ext cx="0" cy="0"/>
          <a:chOff x="0" y="0"/>
          <a:chExt cx="0" cy="0"/>
        </a:xfrm>
      </p:grpSpPr>
      <p:pic>
        <p:nvPicPr>
          <p:cNvPr id="50" name="Google Shape;50;p8" title="Blue background for 2018 goals"/>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51" name="Google Shape;51;p8"/>
          <p:cNvSpPr txBox="1"/>
          <p:nvPr>
            <p:ph idx="12" type="sldNum"/>
          </p:nvPr>
        </p:nvSpPr>
        <p:spPr>
          <a:xfrm>
            <a:off x="274320" y="6356351"/>
            <a:ext cx="467783"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1200" u="none" cap="none" strike="noStrike">
                <a:solidFill>
                  <a:schemeClr val="lt1"/>
                </a:solidFill>
                <a:latin typeface="Calibri"/>
                <a:ea typeface="Calibri"/>
                <a:cs typeface="Calibri"/>
                <a:sym typeface="Calibri"/>
              </a:defRPr>
            </a:lvl1pPr>
            <a:lvl2pPr indent="0" lvl="1" marL="0" marR="0" rtl="0" algn="ctr">
              <a:spcBef>
                <a:spcPts val="0"/>
              </a:spcBef>
              <a:buNone/>
              <a:defRPr b="0" i="0" sz="1200" u="none" cap="none" strike="noStrike">
                <a:solidFill>
                  <a:schemeClr val="lt1"/>
                </a:solidFill>
                <a:latin typeface="Calibri"/>
                <a:ea typeface="Calibri"/>
                <a:cs typeface="Calibri"/>
                <a:sym typeface="Calibri"/>
              </a:defRPr>
            </a:lvl2pPr>
            <a:lvl3pPr indent="0" lvl="2" marL="0" marR="0" rtl="0" algn="ctr">
              <a:spcBef>
                <a:spcPts val="0"/>
              </a:spcBef>
              <a:buNone/>
              <a:defRPr b="0" i="0" sz="1200" u="none" cap="none" strike="noStrike">
                <a:solidFill>
                  <a:schemeClr val="lt1"/>
                </a:solidFill>
                <a:latin typeface="Calibri"/>
                <a:ea typeface="Calibri"/>
                <a:cs typeface="Calibri"/>
                <a:sym typeface="Calibri"/>
              </a:defRPr>
            </a:lvl3pPr>
            <a:lvl4pPr indent="0" lvl="3" marL="0" marR="0" rtl="0" algn="ctr">
              <a:spcBef>
                <a:spcPts val="0"/>
              </a:spcBef>
              <a:buNone/>
              <a:defRPr b="0" i="0" sz="1200" u="none" cap="none" strike="noStrike">
                <a:solidFill>
                  <a:schemeClr val="lt1"/>
                </a:solidFill>
                <a:latin typeface="Calibri"/>
                <a:ea typeface="Calibri"/>
                <a:cs typeface="Calibri"/>
                <a:sym typeface="Calibri"/>
              </a:defRPr>
            </a:lvl4pPr>
            <a:lvl5pPr indent="0" lvl="4" marL="0" marR="0" rtl="0" algn="ctr">
              <a:spcBef>
                <a:spcPts val="0"/>
              </a:spcBef>
              <a:buNone/>
              <a:defRPr b="0" i="0" sz="1200" u="none" cap="none" strike="noStrike">
                <a:solidFill>
                  <a:schemeClr val="lt1"/>
                </a:solidFill>
                <a:latin typeface="Calibri"/>
                <a:ea typeface="Calibri"/>
                <a:cs typeface="Calibri"/>
                <a:sym typeface="Calibri"/>
              </a:defRPr>
            </a:lvl5pPr>
            <a:lvl6pPr indent="0" lvl="5" marL="0" marR="0" rtl="0" algn="ctr">
              <a:spcBef>
                <a:spcPts val="0"/>
              </a:spcBef>
              <a:buNone/>
              <a:defRPr b="0" i="0" sz="1200" u="none" cap="none" strike="noStrike">
                <a:solidFill>
                  <a:schemeClr val="lt1"/>
                </a:solidFill>
                <a:latin typeface="Calibri"/>
                <a:ea typeface="Calibri"/>
                <a:cs typeface="Calibri"/>
                <a:sym typeface="Calibri"/>
              </a:defRPr>
            </a:lvl6pPr>
            <a:lvl7pPr indent="0" lvl="6" marL="0" marR="0" rtl="0" algn="ctr">
              <a:spcBef>
                <a:spcPts val="0"/>
              </a:spcBef>
              <a:buNone/>
              <a:defRPr b="0" i="0" sz="1200" u="none" cap="none" strike="noStrike">
                <a:solidFill>
                  <a:schemeClr val="lt1"/>
                </a:solidFill>
                <a:latin typeface="Calibri"/>
                <a:ea typeface="Calibri"/>
                <a:cs typeface="Calibri"/>
                <a:sym typeface="Calibri"/>
              </a:defRPr>
            </a:lvl7pPr>
            <a:lvl8pPr indent="0" lvl="7" marL="0" marR="0" rtl="0" algn="ctr">
              <a:spcBef>
                <a:spcPts val="0"/>
              </a:spcBef>
              <a:buNone/>
              <a:defRPr b="0" i="0" sz="1200" u="none" cap="none" strike="noStrike">
                <a:solidFill>
                  <a:schemeClr val="lt1"/>
                </a:solidFill>
                <a:latin typeface="Calibri"/>
                <a:ea typeface="Calibri"/>
                <a:cs typeface="Calibri"/>
                <a:sym typeface="Calibri"/>
              </a:defRPr>
            </a:lvl8pPr>
            <a:lvl9pPr indent="0" lvl="8" marL="0" marR="0" rtl="0" algn="ctr">
              <a:spcBef>
                <a:spcPts val="0"/>
              </a:spcBef>
              <a:buNone/>
              <a:defRPr b="0" i="0" sz="12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52" name="Google Shape;52;p8"/>
          <p:cNvSpPr txBox="1"/>
          <p:nvPr>
            <p:ph type="ctrTitle"/>
          </p:nvPr>
        </p:nvSpPr>
        <p:spPr>
          <a:xfrm>
            <a:off x="685800" y="2062163"/>
            <a:ext cx="7772400" cy="2387600"/>
          </a:xfrm>
          <a:prstGeom prst="rect">
            <a:avLst/>
          </a:prstGeom>
          <a:noFill/>
          <a:ln>
            <a:noFill/>
          </a:ln>
        </p:spPr>
        <p:txBody>
          <a:bodyPr anchorCtr="0" anchor="ctr" bIns="0" lIns="0" spcFirstLastPara="1" rIns="0" wrap="square" tIns="0"/>
          <a:lstStyle>
            <a:lvl1pPr lvl="0" marR="0" rtl="0" algn="ctr">
              <a:lnSpc>
                <a:spcPct val="90000"/>
              </a:lnSpc>
              <a:spcBef>
                <a:spcPts val="0"/>
              </a:spcBef>
              <a:spcAft>
                <a:spcPts val="0"/>
              </a:spcAft>
              <a:buClr>
                <a:schemeClr val="lt1"/>
              </a:buClr>
              <a:buSzPts val="5400"/>
              <a:buFont typeface="Arial"/>
              <a:buNone/>
              <a:defRPr b="0" i="0" sz="54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53" name="Google Shape;53;p8" title="CDE logo"/>
          <p:cNvPicPr preferRelativeResize="0"/>
          <p:nvPr/>
        </p:nvPicPr>
        <p:blipFill rotWithShape="1">
          <a:blip r:embed="rId3">
            <a:alphaModFix/>
          </a:blip>
          <a:srcRect b="0" l="0" r="0" t="0"/>
          <a:stretch/>
        </p:blipFill>
        <p:spPr>
          <a:xfrm>
            <a:off x="8036964" y="6246435"/>
            <a:ext cx="975232" cy="52975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with page number" type="blank">
  <p:cSld name="BLANK">
    <p:spTree>
      <p:nvGrpSpPr>
        <p:cNvPr id="54" name="Shape 54"/>
        <p:cNvGrpSpPr/>
        <p:nvPr/>
      </p:nvGrpSpPr>
      <p:grpSpPr>
        <a:xfrm>
          <a:off x="0" y="0"/>
          <a:ext cx="0" cy="0"/>
          <a:chOff x="0" y="0"/>
          <a:chExt cx="0" cy="0"/>
        </a:xfrm>
      </p:grpSpPr>
      <p:sp>
        <p:nvSpPr>
          <p:cNvPr id="55" name="Google Shape;55;p9"/>
          <p:cNvSpPr txBox="1"/>
          <p:nvPr>
            <p:ph idx="12" type="sldNum"/>
          </p:nvPr>
        </p:nvSpPr>
        <p:spPr>
          <a:xfrm>
            <a:off x="274320" y="6356351"/>
            <a:ext cx="467783"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0" marR="0" rtl="0" algn="ctr">
              <a:spcBef>
                <a:spcPts val="0"/>
              </a:spcBef>
              <a:buNone/>
              <a:defRPr b="0" i="0" sz="1200" u="none" cap="none" strike="noStrike">
                <a:solidFill>
                  <a:srgbClr val="888888"/>
                </a:solidFill>
                <a:latin typeface="Calibri"/>
                <a:ea typeface="Calibri"/>
                <a:cs typeface="Calibri"/>
                <a:sym typeface="Calibri"/>
              </a:defRPr>
            </a:lvl2pPr>
            <a:lvl3pPr indent="0" lvl="2" marL="0" marR="0" rtl="0" algn="ctr">
              <a:spcBef>
                <a:spcPts val="0"/>
              </a:spcBef>
              <a:buNone/>
              <a:defRPr b="0" i="0" sz="1200" u="none" cap="none" strike="noStrike">
                <a:solidFill>
                  <a:srgbClr val="888888"/>
                </a:solidFill>
                <a:latin typeface="Calibri"/>
                <a:ea typeface="Calibri"/>
                <a:cs typeface="Calibri"/>
                <a:sym typeface="Calibri"/>
              </a:defRPr>
            </a:lvl3pPr>
            <a:lvl4pPr indent="0" lvl="3" marL="0" marR="0" rtl="0" algn="ctr">
              <a:spcBef>
                <a:spcPts val="0"/>
              </a:spcBef>
              <a:buNone/>
              <a:defRPr b="0" i="0" sz="1200" u="none" cap="none" strike="noStrike">
                <a:solidFill>
                  <a:srgbClr val="888888"/>
                </a:solidFill>
                <a:latin typeface="Calibri"/>
                <a:ea typeface="Calibri"/>
                <a:cs typeface="Calibri"/>
                <a:sym typeface="Calibri"/>
              </a:defRPr>
            </a:lvl4pPr>
            <a:lvl5pPr indent="0" lvl="4" marL="0" marR="0" rtl="0" algn="ctr">
              <a:spcBef>
                <a:spcPts val="0"/>
              </a:spcBef>
              <a:buNone/>
              <a:defRPr b="0" i="0" sz="1200" u="none" cap="none" strike="noStrike">
                <a:solidFill>
                  <a:srgbClr val="888888"/>
                </a:solidFill>
                <a:latin typeface="Calibri"/>
                <a:ea typeface="Calibri"/>
                <a:cs typeface="Calibri"/>
                <a:sym typeface="Calibri"/>
              </a:defRPr>
            </a:lvl5pPr>
            <a:lvl6pPr indent="0" lvl="5" marL="0" marR="0" rtl="0" algn="ctr">
              <a:spcBef>
                <a:spcPts val="0"/>
              </a:spcBef>
              <a:buNone/>
              <a:defRPr b="0" i="0" sz="1200" u="none" cap="none" strike="noStrike">
                <a:solidFill>
                  <a:srgbClr val="888888"/>
                </a:solidFill>
                <a:latin typeface="Calibri"/>
                <a:ea typeface="Calibri"/>
                <a:cs typeface="Calibri"/>
                <a:sym typeface="Calibri"/>
              </a:defRPr>
            </a:lvl6pPr>
            <a:lvl7pPr indent="0" lvl="6" marL="0" marR="0" rtl="0" algn="ctr">
              <a:spcBef>
                <a:spcPts val="0"/>
              </a:spcBef>
              <a:buNone/>
              <a:defRPr b="0" i="0" sz="1200" u="none" cap="none" strike="noStrike">
                <a:solidFill>
                  <a:srgbClr val="888888"/>
                </a:solidFill>
                <a:latin typeface="Calibri"/>
                <a:ea typeface="Calibri"/>
                <a:cs typeface="Calibri"/>
                <a:sym typeface="Calibri"/>
              </a:defRPr>
            </a:lvl7pPr>
            <a:lvl8pPr indent="0" lvl="7" marL="0" marR="0" rtl="0" algn="ctr">
              <a:spcBef>
                <a:spcPts val="0"/>
              </a:spcBef>
              <a:buNone/>
              <a:defRPr b="0" i="0" sz="1200" u="none" cap="none" strike="noStrike">
                <a:solidFill>
                  <a:srgbClr val="888888"/>
                </a:solidFill>
                <a:latin typeface="Calibri"/>
                <a:ea typeface="Calibri"/>
                <a:cs typeface="Calibri"/>
                <a:sym typeface="Calibri"/>
              </a:defRPr>
            </a:lvl8pPr>
            <a:lvl9pPr indent="0" lvl="8" marL="0" marR="0" rtl="0" algn="ctr">
              <a:spcBef>
                <a:spcPts val="0"/>
              </a:spcBef>
              <a:buNone/>
              <a:defRPr b="0" i="0" sz="1200" u="none" cap="none" strike="noStrike">
                <a:solidFill>
                  <a:srgbClr val="888888"/>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 no page number">
  <p:cSld name="Blank - no page number">
    <p:spTree>
      <p:nvGrpSpPr>
        <p:cNvPr id="56" name="Shape 5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9.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5.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14.png"/><Relationship Id="rId5" Type="http://schemas.openxmlformats.org/officeDocument/2006/relationships/image" Target="../media/image12.png"/><Relationship Id="rId6" Type="http://schemas.openxmlformats.org/officeDocument/2006/relationships/image" Target="../media/image19.png"/><Relationship Id="rId7" Type="http://schemas.openxmlformats.org/officeDocument/2006/relationships/image" Target="../media/image13.png"/><Relationship Id="rId8"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11.png"/><Relationship Id="rId9" Type="http://schemas.openxmlformats.org/officeDocument/2006/relationships/image" Target="../media/image10.png"/><Relationship Id="rId5" Type="http://schemas.openxmlformats.org/officeDocument/2006/relationships/image" Target="../media/image22.png"/><Relationship Id="rId6" Type="http://schemas.openxmlformats.org/officeDocument/2006/relationships/image" Target="../media/image18.png"/><Relationship Id="rId7" Type="http://schemas.openxmlformats.org/officeDocument/2006/relationships/image" Target="../media/image9.png"/><Relationship Id="rId8"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8.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1.png"/><Relationship Id="rId4" Type="http://schemas.openxmlformats.org/officeDocument/2006/relationships/image" Target="../media/image20.png"/><Relationship Id="rId5"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grpSp>
        <p:nvGrpSpPr>
          <p:cNvPr id="77" name="Google Shape;77;p14"/>
          <p:cNvGrpSpPr/>
          <p:nvPr/>
        </p:nvGrpSpPr>
        <p:grpSpPr>
          <a:xfrm>
            <a:off x="56870" y="0"/>
            <a:ext cx="1433609" cy="1433609"/>
            <a:chOff x="87840" y="134578"/>
            <a:chExt cx="1433609" cy="1433609"/>
          </a:xfrm>
        </p:grpSpPr>
        <p:sp>
          <p:nvSpPr>
            <p:cNvPr id="78" name="Google Shape;78;p14"/>
            <p:cNvSpPr/>
            <p:nvPr/>
          </p:nvSpPr>
          <p:spPr>
            <a:xfrm>
              <a:off x="87840" y="134578"/>
              <a:ext cx="1433609" cy="143360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79" name="Google Shape;79;p14"/>
            <p:cNvPicPr preferRelativeResize="0"/>
            <p:nvPr/>
          </p:nvPicPr>
          <p:blipFill rotWithShape="1">
            <a:blip r:embed="rId3">
              <a:alphaModFix/>
            </a:blip>
            <a:srcRect b="0" l="0" r="0" t="0"/>
            <a:stretch/>
          </p:blipFill>
          <p:spPr>
            <a:xfrm>
              <a:off x="118809" y="134578"/>
              <a:ext cx="1371670" cy="1371670"/>
            </a:xfrm>
            <a:prstGeom prst="rect">
              <a:avLst/>
            </a:prstGeom>
            <a:noFill/>
            <a:ln>
              <a:noFill/>
            </a:ln>
          </p:spPr>
        </p:pic>
      </p:grpSp>
      <p:sp>
        <p:nvSpPr>
          <p:cNvPr id="80" name="Google Shape;80;p14"/>
          <p:cNvSpPr txBox="1"/>
          <p:nvPr/>
        </p:nvSpPr>
        <p:spPr>
          <a:xfrm>
            <a:off x="1303800" y="2898025"/>
            <a:ext cx="6536400" cy="133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4800">
                <a:solidFill>
                  <a:schemeClr val="dk1"/>
                </a:solidFill>
                <a:latin typeface="Trebuchet MS"/>
                <a:ea typeface="Trebuchet MS"/>
                <a:cs typeface="Trebuchet MS"/>
                <a:sym typeface="Trebuchet MS"/>
              </a:rPr>
              <a:t>Module 2: </a:t>
            </a:r>
            <a:endParaRPr sz="4800">
              <a:solidFill>
                <a:schemeClr val="dk1"/>
              </a:solidFill>
              <a:latin typeface="Trebuchet MS"/>
              <a:ea typeface="Trebuchet MS"/>
              <a:cs typeface="Trebuchet MS"/>
              <a:sym typeface="Trebuchet MS"/>
            </a:endParaRPr>
          </a:p>
          <a:p>
            <a:pPr indent="0" lvl="0" marL="0" rtl="0" algn="ctr">
              <a:spcBef>
                <a:spcPts val="0"/>
              </a:spcBef>
              <a:spcAft>
                <a:spcPts val="0"/>
              </a:spcAft>
              <a:buNone/>
            </a:pPr>
            <a:r>
              <a:rPr lang="en-US" sz="4800">
                <a:solidFill>
                  <a:schemeClr val="dk1"/>
                </a:solidFill>
                <a:latin typeface="Trebuchet MS"/>
                <a:ea typeface="Trebuchet MS"/>
                <a:cs typeface="Trebuchet MS"/>
                <a:sym typeface="Trebuchet MS"/>
              </a:rPr>
              <a:t>Are You Literate?</a:t>
            </a:r>
            <a:endParaRPr sz="4800">
              <a:latin typeface="Trebuchet MS"/>
              <a:ea typeface="Trebuchet MS"/>
              <a:cs typeface="Trebuchet MS"/>
              <a:sym typeface="Trebuchet MS"/>
            </a:endParaRPr>
          </a:p>
        </p:txBody>
      </p:sp>
      <p:sp>
        <p:nvSpPr>
          <p:cNvPr id="81" name="Google Shape;81;p14"/>
          <p:cNvSpPr txBox="1"/>
          <p:nvPr/>
        </p:nvSpPr>
        <p:spPr>
          <a:xfrm>
            <a:off x="311700" y="4460950"/>
            <a:ext cx="8520600" cy="79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800">
                <a:solidFill>
                  <a:srgbClr val="595959"/>
                </a:solidFill>
                <a:latin typeface="Trebuchet MS"/>
                <a:ea typeface="Trebuchet MS"/>
                <a:cs typeface="Trebuchet MS"/>
                <a:sym typeface="Trebuchet MS"/>
              </a:rPr>
              <a:t>Using Social Studies to Highlight Disciplinary Literacy &amp; the CAS</a:t>
            </a:r>
            <a:endParaRPr sz="2800">
              <a:solidFill>
                <a:srgbClr val="595959"/>
              </a:solidFill>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23"/>
          <p:cNvSpPr txBox="1"/>
          <p:nvPr>
            <p:ph type="title"/>
          </p:nvPr>
        </p:nvSpPr>
        <p:spPr>
          <a:xfrm>
            <a:off x="1601249" y="361800"/>
            <a:ext cx="6914100" cy="7101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3240"/>
              <a:buFont typeface="Arial"/>
              <a:buNone/>
            </a:pPr>
            <a:r>
              <a:rPr lang="en-US" sz="3600">
                <a:solidFill>
                  <a:schemeClr val="dk1"/>
                </a:solidFill>
                <a:latin typeface="Trebuchet MS"/>
                <a:ea typeface="Trebuchet MS"/>
                <a:cs typeface="Trebuchet MS"/>
                <a:sym typeface="Trebuchet MS"/>
              </a:rPr>
              <a:t>Definition of “text”</a:t>
            </a:r>
            <a:endParaRPr sz="3600">
              <a:latin typeface="Trebuchet MS"/>
              <a:ea typeface="Trebuchet MS"/>
              <a:cs typeface="Trebuchet MS"/>
              <a:sym typeface="Trebuchet MS"/>
            </a:endParaRPr>
          </a:p>
        </p:txBody>
      </p:sp>
      <p:sp>
        <p:nvSpPr>
          <p:cNvPr id="188" name="Google Shape;188;p23"/>
          <p:cNvSpPr txBox="1"/>
          <p:nvPr>
            <p:ph idx="1" type="body"/>
          </p:nvPr>
        </p:nvSpPr>
        <p:spPr>
          <a:xfrm>
            <a:off x="628650" y="1463050"/>
            <a:ext cx="7886700" cy="4351200"/>
          </a:xfrm>
          <a:prstGeom prst="rect">
            <a:avLst/>
          </a:prstGeom>
        </p:spPr>
        <p:txBody>
          <a:bodyPr anchorCtr="0" anchor="t" bIns="0" lIns="0" spcFirstLastPara="1" rIns="0" wrap="square" tIns="0">
            <a:noAutofit/>
          </a:bodyPr>
          <a:lstStyle/>
          <a:p>
            <a:pPr indent="0" lvl="0" marL="0" rtl="0" algn="ctr">
              <a:spcBef>
                <a:spcPts val="1000"/>
              </a:spcBef>
              <a:spcAft>
                <a:spcPts val="0"/>
              </a:spcAft>
              <a:buNone/>
            </a:pPr>
            <a:r>
              <a:rPr lang="en-US" sz="2600"/>
              <a:t>“Any media, print or non-print, used to communicate an idea, emotion, or information”</a:t>
            </a:r>
            <a:endParaRPr sz="2600"/>
          </a:p>
          <a:p>
            <a:pPr indent="0" lvl="0" marL="0" rtl="0" algn="l">
              <a:spcBef>
                <a:spcPts val="1000"/>
              </a:spcBef>
              <a:spcAft>
                <a:spcPts val="0"/>
              </a:spcAft>
              <a:buNone/>
            </a:pPr>
            <a:r>
              <a:t/>
            </a:r>
            <a:endParaRPr sz="2600"/>
          </a:p>
          <a:p>
            <a:pPr indent="0" lvl="0" marL="0" rtl="0" algn="ctr">
              <a:spcBef>
                <a:spcPts val="1000"/>
              </a:spcBef>
              <a:spcAft>
                <a:spcPts val="0"/>
              </a:spcAft>
              <a:buNone/>
            </a:pPr>
            <a:r>
              <a:rPr lang="en-US" sz="2600"/>
              <a:t>In essence, a text can be a speech, a video, a chart or a graph, an infographic, a photograph, a painting - communications that ask students to “make meaning” or comprehend a message. </a:t>
            </a:r>
            <a:r>
              <a:rPr lang="en-US"/>
              <a:t> </a:t>
            </a:r>
            <a:endParaRPr/>
          </a:p>
        </p:txBody>
      </p:sp>
      <p:grpSp>
        <p:nvGrpSpPr>
          <p:cNvPr id="189" name="Google Shape;189;p23"/>
          <p:cNvGrpSpPr/>
          <p:nvPr/>
        </p:nvGrpSpPr>
        <p:grpSpPr>
          <a:xfrm>
            <a:off x="56870" y="0"/>
            <a:ext cx="1433700" cy="1433700"/>
            <a:chOff x="87840" y="134578"/>
            <a:chExt cx="1433700" cy="1433700"/>
          </a:xfrm>
        </p:grpSpPr>
        <p:sp>
          <p:nvSpPr>
            <p:cNvPr id="190" name="Google Shape;190;p23"/>
            <p:cNvSpPr/>
            <p:nvPr/>
          </p:nvSpPr>
          <p:spPr>
            <a:xfrm>
              <a:off x="87840" y="134578"/>
              <a:ext cx="1433700" cy="14337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91" name="Google Shape;191;p23"/>
            <p:cNvPicPr preferRelativeResize="0"/>
            <p:nvPr/>
          </p:nvPicPr>
          <p:blipFill rotWithShape="1">
            <a:blip r:embed="rId3">
              <a:alphaModFix/>
            </a:blip>
            <a:srcRect b="0" l="0" r="0" t="0"/>
            <a:stretch/>
          </p:blipFill>
          <p:spPr>
            <a:xfrm>
              <a:off x="118809" y="134578"/>
              <a:ext cx="1371670" cy="1371670"/>
            </a:xfrm>
            <a:prstGeom prst="rect">
              <a:avLst/>
            </a:prstGeom>
            <a:noFill/>
            <a:ln>
              <a:noFill/>
            </a:ln>
          </p:spPr>
        </p:pic>
      </p:grpSp>
      <p:pic>
        <p:nvPicPr>
          <p:cNvPr id="192" name="Google Shape;192;p23"/>
          <p:cNvPicPr preferRelativeResize="0"/>
          <p:nvPr/>
        </p:nvPicPr>
        <p:blipFill rotWithShape="1">
          <a:blip r:embed="rId4">
            <a:alphaModFix/>
          </a:blip>
          <a:srcRect b="9657" l="0" r="0" t="0"/>
          <a:stretch/>
        </p:blipFill>
        <p:spPr>
          <a:xfrm rot="-776680">
            <a:off x="214100" y="4824200"/>
            <a:ext cx="1924050" cy="16693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24"/>
          <p:cNvSpPr txBox="1"/>
          <p:nvPr>
            <p:ph type="title"/>
          </p:nvPr>
        </p:nvSpPr>
        <p:spPr>
          <a:xfrm>
            <a:off x="1542924" y="361000"/>
            <a:ext cx="6758100" cy="710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sz="3600">
                <a:latin typeface="Trebuchet MS"/>
                <a:ea typeface="Trebuchet MS"/>
                <a:cs typeface="Trebuchet MS"/>
                <a:sym typeface="Trebuchet MS"/>
              </a:rPr>
              <a:t>Another Text Example</a:t>
            </a:r>
            <a:endParaRPr sz="3600">
              <a:latin typeface="Trebuchet MS"/>
              <a:ea typeface="Trebuchet MS"/>
              <a:cs typeface="Trebuchet MS"/>
              <a:sym typeface="Trebuchet MS"/>
            </a:endParaRPr>
          </a:p>
        </p:txBody>
      </p:sp>
      <p:sp>
        <p:nvSpPr>
          <p:cNvPr id="199" name="Google Shape;199;p24"/>
          <p:cNvSpPr txBox="1"/>
          <p:nvPr>
            <p:ph idx="1" type="body"/>
          </p:nvPr>
        </p:nvSpPr>
        <p:spPr>
          <a:xfrm>
            <a:off x="5474100" y="5124425"/>
            <a:ext cx="3138900" cy="5610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rPr lang="en-US"/>
              <a:t>Frida Kahlo “the Bus” </a:t>
            </a:r>
            <a:endParaRPr/>
          </a:p>
        </p:txBody>
      </p:sp>
      <p:grpSp>
        <p:nvGrpSpPr>
          <p:cNvPr id="200" name="Google Shape;200;p24"/>
          <p:cNvGrpSpPr/>
          <p:nvPr/>
        </p:nvGrpSpPr>
        <p:grpSpPr>
          <a:xfrm>
            <a:off x="56870" y="0"/>
            <a:ext cx="1433700" cy="1433700"/>
            <a:chOff x="87840" y="134578"/>
            <a:chExt cx="1433700" cy="1433700"/>
          </a:xfrm>
        </p:grpSpPr>
        <p:sp>
          <p:nvSpPr>
            <p:cNvPr id="201" name="Google Shape;201;p24"/>
            <p:cNvSpPr/>
            <p:nvPr/>
          </p:nvSpPr>
          <p:spPr>
            <a:xfrm>
              <a:off x="87840" y="134578"/>
              <a:ext cx="1433700" cy="14337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202" name="Google Shape;202;p24"/>
            <p:cNvPicPr preferRelativeResize="0"/>
            <p:nvPr/>
          </p:nvPicPr>
          <p:blipFill rotWithShape="1">
            <a:blip r:embed="rId3">
              <a:alphaModFix/>
            </a:blip>
            <a:srcRect b="0" l="0" r="0" t="0"/>
            <a:stretch/>
          </p:blipFill>
          <p:spPr>
            <a:xfrm>
              <a:off x="118809" y="134578"/>
              <a:ext cx="1371670" cy="1371670"/>
            </a:xfrm>
            <a:prstGeom prst="rect">
              <a:avLst/>
            </a:prstGeom>
            <a:noFill/>
            <a:ln>
              <a:noFill/>
            </a:ln>
          </p:spPr>
        </p:pic>
      </p:grpSp>
      <p:pic>
        <p:nvPicPr>
          <p:cNvPr id="203" name="Google Shape;203;p24"/>
          <p:cNvPicPr preferRelativeResize="0"/>
          <p:nvPr/>
        </p:nvPicPr>
        <p:blipFill>
          <a:blip r:embed="rId4">
            <a:alphaModFix/>
          </a:blip>
          <a:stretch>
            <a:fillRect/>
          </a:stretch>
        </p:blipFill>
        <p:spPr>
          <a:xfrm>
            <a:off x="726300" y="1580108"/>
            <a:ext cx="7886700" cy="354431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Google Shape;209;p25"/>
          <p:cNvSpPr txBox="1"/>
          <p:nvPr>
            <p:ph type="title"/>
          </p:nvPr>
        </p:nvSpPr>
        <p:spPr>
          <a:xfrm>
            <a:off x="1573699" y="125250"/>
            <a:ext cx="6554100" cy="710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sz="3600">
                <a:latin typeface="Trebuchet MS"/>
                <a:ea typeface="Trebuchet MS"/>
                <a:cs typeface="Trebuchet MS"/>
                <a:sym typeface="Trebuchet MS"/>
              </a:rPr>
              <a:t>2020 Colorado Academic Standards (CAS)</a:t>
            </a:r>
            <a:endParaRPr sz="3600">
              <a:latin typeface="Trebuchet MS"/>
              <a:ea typeface="Trebuchet MS"/>
              <a:cs typeface="Trebuchet MS"/>
              <a:sym typeface="Trebuchet MS"/>
            </a:endParaRPr>
          </a:p>
        </p:txBody>
      </p:sp>
      <p:sp>
        <p:nvSpPr>
          <p:cNvPr id="210" name="Google Shape;210;p25"/>
          <p:cNvSpPr txBox="1"/>
          <p:nvPr>
            <p:ph idx="1" type="body"/>
          </p:nvPr>
        </p:nvSpPr>
        <p:spPr>
          <a:xfrm>
            <a:off x="628650" y="1746374"/>
            <a:ext cx="7886700" cy="14337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rPr lang="en-US"/>
              <a:t>In the revision process of the 2020 CAS, disciplinary literacy skills were intentionally included in all 16 content area standards</a:t>
            </a:r>
            <a:endParaRPr/>
          </a:p>
          <a:p>
            <a:pPr indent="0" lvl="0" marL="0" rtl="0" algn="l">
              <a:spcBef>
                <a:spcPts val="1000"/>
              </a:spcBef>
              <a:spcAft>
                <a:spcPts val="0"/>
              </a:spcAft>
              <a:buNone/>
            </a:pPr>
            <a:r>
              <a:t/>
            </a:r>
            <a:endParaRPr/>
          </a:p>
          <a:p>
            <a:pPr indent="457200" lvl="0" marL="0" rtl="0" algn="l">
              <a:spcBef>
                <a:spcPts val="1000"/>
              </a:spcBef>
              <a:spcAft>
                <a:spcPts val="0"/>
              </a:spcAft>
              <a:buNone/>
            </a:pPr>
            <a:r>
              <a:t/>
            </a:r>
            <a:endParaRPr/>
          </a:p>
        </p:txBody>
      </p:sp>
      <p:grpSp>
        <p:nvGrpSpPr>
          <p:cNvPr id="211" name="Google Shape;211;p25"/>
          <p:cNvGrpSpPr/>
          <p:nvPr/>
        </p:nvGrpSpPr>
        <p:grpSpPr>
          <a:xfrm>
            <a:off x="56870" y="0"/>
            <a:ext cx="1433700" cy="1433700"/>
            <a:chOff x="87840" y="134578"/>
            <a:chExt cx="1433700" cy="1433700"/>
          </a:xfrm>
        </p:grpSpPr>
        <p:sp>
          <p:nvSpPr>
            <p:cNvPr id="212" name="Google Shape;212;p25"/>
            <p:cNvSpPr/>
            <p:nvPr/>
          </p:nvSpPr>
          <p:spPr>
            <a:xfrm>
              <a:off x="87840" y="134578"/>
              <a:ext cx="1433700" cy="14337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213" name="Google Shape;213;p25"/>
            <p:cNvPicPr preferRelativeResize="0"/>
            <p:nvPr/>
          </p:nvPicPr>
          <p:blipFill rotWithShape="1">
            <a:blip r:embed="rId3">
              <a:alphaModFix/>
            </a:blip>
            <a:srcRect b="0" l="0" r="0" t="0"/>
            <a:stretch/>
          </p:blipFill>
          <p:spPr>
            <a:xfrm>
              <a:off x="118809" y="134578"/>
              <a:ext cx="1371670" cy="1371670"/>
            </a:xfrm>
            <a:prstGeom prst="rect">
              <a:avLst/>
            </a:prstGeom>
            <a:noFill/>
            <a:ln>
              <a:noFill/>
            </a:ln>
          </p:spPr>
        </p:pic>
      </p:grpSp>
      <p:sp>
        <p:nvSpPr>
          <p:cNvPr id="214" name="Google Shape;214;p25"/>
          <p:cNvSpPr txBox="1"/>
          <p:nvPr/>
        </p:nvSpPr>
        <p:spPr>
          <a:xfrm>
            <a:off x="628650" y="3180075"/>
            <a:ext cx="7886700" cy="1242300"/>
          </a:xfrm>
          <a:prstGeom prst="rect">
            <a:avLst/>
          </a:prstGeom>
          <a:noFill/>
          <a:ln>
            <a:noFill/>
          </a:ln>
        </p:spPr>
        <p:txBody>
          <a:bodyPr anchorCtr="0" anchor="t" bIns="91425" lIns="91425" spcFirstLastPara="1" rIns="91425" wrap="square" tIns="91425">
            <a:noAutofit/>
          </a:bodyPr>
          <a:lstStyle/>
          <a:p>
            <a:pPr indent="0" lvl="0" marL="0" rtl="0" algn="l">
              <a:spcBef>
                <a:spcPts val="1000"/>
              </a:spcBef>
              <a:spcAft>
                <a:spcPts val="0"/>
              </a:spcAft>
              <a:buClr>
                <a:schemeClr val="dk1"/>
              </a:buClr>
              <a:buSzPts val="1100"/>
              <a:buFont typeface="Arial"/>
              <a:buNone/>
            </a:pPr>
            <a:r>
              <a:rPr lang="en-US" sz="2400">
                <a:solidFill>
                  <a:srgbClr val="5C6670"/>
                </a:solidFill>
                <a:latin typeface="Trebuchet MS"/>
                <a:ea typeface="Trebuchet MS"/>
                <a:cs typeface="Trebuchet MS"/>
                <a:sym typeface="Trebuchet MS"/>
              </a:rPr>
              <a:t>The skill of reading and understanding text is represented throughout the standards ~ Consider how you will incorporate disciplinary skills in your classroom</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1000"/>
                                        <p:tgtEl>
                                          <p:spTgt spid="2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Google Shape;220;p26"/>
          <p:cNvSpPr txBox="1"/>
          <p:nvPr>
            <p:ph type="title"/>
          </p:nvPr>
        </p:nvSpPr>
        <p:spPr>
          <a:xfrm>
            <a:off x="1560075" y="288500"/>
            <a:ext cx="7817100" cy="710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US" sz="3600">
                <a:latin typeface="Trebuchet MS"/>
                <a:ea typeface="Trebuchet MS"/>
                <a:cs typeface="Trebuchet MS"/>
                <a:sym typeface="Trebuchet MS"/>
              </a:rPr>
              <a:t>Standards Literacy</a:t>
            </a:r>
            <a:endParaRPr sz="3600">
              <a:latin typeface="Trebuchet MS"/>
              <a:ea typeface="Trebuchet MS"/>
              <a:cs typeface="Trebuchet MS"/>
              <a:sym typeface="Trebuchet MS"/>
            </a:endParaRPr>
          </a:p>
        </p:txBody>
      </p:sp>
      <p:sp>
        <p:nvSpPr>
          <p:cNvPr id="221" name="Google Shape;221;p26"/>
          <p:cNvSpPr txBox="1"/>
          <p:nvPr>
            <p:ph idx="1" type="body"/>
          </p:nvPr>
        </p:nvSpPr>
        <p:spPr>
          <a:xfrm>
            <a:off x="628650" y="1463049"/>
            <a:ext cx="7886700" cy="913800"/>
          </a:xfrm>
          <a:prstGeom prst="rect">
            <a:avLst/>
          </a:prstGeom>
        </p:spPr>
        <p:txBody>
          <a:bodyPr anchorCtr="0" anchor="t" bIns="0" lIns="0" spcFirstLastPara="1" rIns="0" wrap="square" tIns="0">
            <a:noAutofit/>
          </a:bodyPr>
          <a:lstStyle/>
          <a:p>
            <a:pPr indent="-381000" lvl="0" marL="457200" rtl="0" algn="l">
              <a:spcBef>
                <a:spcPts val="1000"/>
              </a:spcBef>
              <a:spcAft>
                <a:spcPts val="0"/>
              </a:spcAft>
              <a:buSzPts val="2400"/>
              <a:buAutoNum type="arabicPeriod"/>
            </a:pPr>
            <a:r>
              <a:rPr lang="en-US"/>
              <a:t>Share with a partner: </a:t>
            </a:r>
            <a:r>
              <a:rPr lang="en-US"/>
              <a:t>What do you think you will need to know to be standards literate?</a:t>
            </a:r>
            <a:endParaRPr/>
          </a:p>
          <a:p>
            <a:pPr indent="0" lvl="0" marL="0" rtl="0" algn="ctr">
              <a:spcBef>
                <a:spcPts val="1000"/>
              </a:spcBef>
              <a:spcAft>
                <a:spcPts val="0"/>
              </a:spcAft>
              <a:buNone/>
            </a:pPr>
            <a:r>
              <a:t/>
            </a:r>
            <a:endParaRPr b="1" sz="3000">
              <a:solidFill>
                <a:schemeClr val="accent5"/>
              </a:solidFill>
            </a:endParaRPr>
          </a:p>
        </p:txBody>
      </p:sp>
      <p:grpSp>
        <p:nvGrpSpPr>
          <p:cNvPr id="222" name="Google Shape;222;p26"/>
          <p:cNvGrpSpPr/>
          <p:nvPr/>
        </p:nvGrpSpPr>
        <p:grpSpPr>
          <a:xfrm>
            <a:off x="56870" y="0"/>
            <a:ext cx="1433700" cy="1433700"/>
            <a:chOff x="87840" y="134578"/>
            <a:chExt cx="1433700" cy="1433700"/>
          </a:xfrm>
        </p:grpSpPr>
        <p:sp>
          <p:nvSpPr>
            <p:cNvPr id="223" name="Google Shape;223;p26"/>
            <p:cNvSpPr/>
            <p:nvPr/>
          </p:nvSpPr>
          <p:spPr>
            <a:xfrm>
              <a:off x="87840" y="134578"/>
              <a:ext cx="1433700" cy="14337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224" name="Google Shape;224;p26"/>
            <p:cNvPicPr preferRelativeResize="0"/>
            <p:nvPr/>
          </p:nvPicPr>
          <p:blipFill rotWithShape="1">
            <a:blip r:embed="rId3">
              <a:alphaModFix/>
            </a:blip>
            <a:srcRect b="0" l="0" r="0" t="0"/>
            <a:stretch/>
          </p:blipFill>
          <p:spPr>
            <a:xfrm>
              <a:off x="118809" y="134578"/>
              <a:ext cx="1371670" cy="1371670"/>
            </a:xfrm>
            <a:prstGeom prst="rect">
              <a:avLst/>
            </a:prstGeom>
            <a:noFill/>
            <a:ln>
              <a:noFill/>
            </a:ln>
          </p:spPr>
        </p:pic>
      </p:grpSp>
      <p:sp>
        <p:nvSpPr>
          <p:cNvPr id="225" name="Google Shape;225;p26"/>
          <p:cNvSpPr txBox="1"/>
          <p:nvPr/>
        </p:nvSpPr>
        <p:spPr>
          <a:xfrm>
            <a:off x="628650" y="2376850"/>
            <a:ext cx="7213200" cy="1383300"/>
          </a:xfrm>
          <a:prstGeom prst="rect">
            <a:avLst/>
          </a:prstGeom>
          <a:noFill/>
          <a:ln>
            <a:noFill/>
          </a:ln>
        </p:spPr>
        <p:txBody>
          <a:bodyPr anchorCtr="0" anchor="t" bIns="91425" lIns="91425" spcFirstLastPara="1" rIns="91425" wrap="square" tIns="91425">
            <a:noAutofit/>
          </a:bodyPr>
          <a:lstStyle/>
          <a:p>
            <a:pPr indent="-457200" lvl="0" marL="342900" rtl="0" algn="l">
              <a:spcBef>
                <a:spcPts val="1000"/>
              </a:spcBef>
              <a:spcAft>
                <a:spcPts val="0"/>
              </a:spcAft>
              <a:buNone/>
            </a:pPr>
            <a:r>
              <a:rPr lang="en-US" sz="2400">
                <a:solidFill>
                  <a:srgbClr val="5C6670"/>
                </a:solidFill>
                <a:latin typeface="Trebuchet MS"/>
                <a:ea typeface="Trebuchet MS"/>
                <a:cs typeface="Trebuchet MS"/>
                <a:sym typeface="Trebuchet MS"/>
              </a:rPr>
              <a:t>2. </a:t>
            </a:r>
            <a:r>
              <a:rPr lang="en-US" sz="2400">
                <a:solidFill>
                  <a:srgbClr val="5C6670"/>
                </a:solidFill>
                <a:latin typeface="Trebuchet MS"/>
                <a:ea typeface="Trebuchet MS"/>
                <a:cs typeface="Trebuchet MS"/>
                <a:sym typeface="Trebuchet MS"/>
              </a:rPr>
              <a:t>What knowledge and skills would an educator possess to demonstrate that they are standards literate?</a:t>
            </a:r>
            <a:endParaRPr sz="2400">
              <a:solidFill>
                <a:srgbClr val="5C6670"/>
              </a:solidFill>
              <a:latin typeface="Trebuchet MS"/>
              <a:ea typeface="Trebuchet MS"/>
              <a:cs typeface="Trebuchet MS"/>
              <a:sym typeface="Trebuchet MS"/>
            </a:endParaRPr>
          </a:p>
          <a:p>
            <a:pPr indent="0" lvl="0" marL="0" rtl="0" algn="ctr">
              <a:spcBef>
                <a:spcPts val="1000"/>
              </a:spcBef>
              <a:spcAft>
                <a:spcPts val="0"/>
              </a:spcAft>
              <a:buNone/>
            </a:pPr>
            <a:r>
              <a:t/>
            </a:r>
            <a:endParaRPr sz="3000">
              <a:solidFill>
                <a:srgbClr val="5C6670"/>
              </a:solidFill>
              <a:latin typeface="Trebuchet MS"/>
              <a:ea typeface="Trebuchet MS"/>
              <a:cs typeface="Trebuchet MS"/>
              <a:sym typeface="Trebuchet MS"/>
            </a:endParaRPr>
          </a:p>
          <a:p>
            <a:pPr indent="0" lvl="0" marL="0" rtl="0" algn="ctr">
              <a:spcBef>
                <a:spcPts val="1000"/>
              </a:spcBef>
              <a:spcAft>
                <a:spcPts val="0"/>
              </a:spcAft>
              <a:buClr>
                <a:schemeClr val="dk1"/>
              </a:buClr>
              <a:buSzPts val="1100"/>
              <a:buFont typeface="Arial"/>
              <a:buNone/>
            </a:pPr>
            <a:r>
              <a:t/>
            </a:r>
            <a:endParaRPr b="1" sz="3000">
              <a:solidFill>
                <a:schemeClr val="accent5"/>
              </a:solidFill>
              <a:latin typeface="Trebuchet MS"/>
              <a:ea typeface="Trebuchet MS"/>
              <a:cs typeface="Trebuchet MS"/>
              <a:sym typeface="Trebuchet MS"/>
            </a:endParaRPr>
          </a:p>
          <a:p>
            <a:pPr indent="0" lvl="0" marL="0" rtl="0" algn="l">
              <a:spcBef>
                <a:spcPts val="0"/>
              </a:spcBef>
              <a:spcAft>
                <a:spcPts val="0"/>
              </a:spcAft>
              <a:buNone/>
            </a:pPr>
            <a:r>
              <a:t/>
            </a:r>
            <a:endParaRPr/>
          </a:p>
        </p:txBody>
      </p:sp>
      <p:sp>
        <p:nvSpPr>
          <p:cNvPr id="226" name="Google Shape;226;p26"/>
          <p:cNvSpPr txBox="1"/>
          <p:nvPr/>
        </p:nvSpPr>
        <p:spPr>
          <a:xfrm>
            <a:off x="643050" y="3760150"/>
            <a:ext cx="7198800" cy="2145000"/>
          </a:xfrm>
          <a:prstGeom prst="rect">
            <a:avLst/>
          </a:prstGeom>
          <a:noFill/>
          <a:ln>
            <a:noFill/>
          </a:ln>
        </p:spPr>
        <p:txBody>
          <a:bodyPr anchorCtr="0" anchor="t" bIns="91425" lIns="91425" spcFirstLastPara="1" rIns="91425" wrap="square" tIns="91425">
            <a:noAutofit/>
          </a:bodyPr>
          <a:lstStyle/>
          <a:p>
            <a:pPr indent="0" lvl="0" marL="0" rtl="0" algn="ctr">
              <a:spcBef>
                <a:spcPts val="1000"/>
              </a:spcBef>
              <a:spcAft>
                <a:spcPts val="0"/>
              </a:spcAft>
              <a:buNone/>
            </a:pPr>
            <a:r>
              <a:rPr lang="en-US" sz="2400">
                <a:solidFill>
                  <a:srgbClr val="5C6670"/>
                </a:solidFill>
                <a:latin typeface="Trebuchet MS"/>
                <a:ea typeface="Trebuchet MS"/>
                <a:cs typeface="Trebuchet MS"/>
                <a:sym typeface="Trebuchet MS"/>
              </a:rPr>
              <a:t>The CDE Modules that follow are intended to guide educators towards standards literacy.</a:t>
            </a:r>
            <a:endParaRPr sz="2400">
              <a:solidFill>
                <a:srgbClr val="5C6670"/>
              </a:solidFill>
              <a:latin typeface="Trebuchet MS"/>
              <a:ea typeface="Trebuchet MS"/>
              <a:cs typeface="Trebuchet MS"/>
              <a:sym typeface="Trebuchet MS"/>
            </a:endParaRPr>
          </a:p>
          <a:p>
            <a:pPr indent="0" lvl="0" marL="0" rtl="0" algn="ctr">
              <a:spcBef>
                <a:spcPts val="1000"/>
              </a:spcBef>
              <a:spcAft>
                <a:spcPts val="0"/>
              </a:spcAft>
              <a:buClr>
                <a:schemeClr val="dk1"/>
              </a:buClr>
              <a:buSzPts val="1100"/>
              <a:buFont typeface="Arial"/>
              <a:buNone/>
            </a:pPr>
            <a:r>
              <a:t/>
            </a:r>
            <a:endParaRPr sz="2400">
              <a:solidFill>
                <a:srgbClr val="5C6670"/>
              </a:solidFill>
              <a:latin typeface="Trebuchet MS"/>
              <a:ea typeface="Trebuchet MS"/>
              <a:cs typeface="Trebuchet MS"/>
              <a:sym typeface="Trebuchet MS"/>
            </a:endParaRPr>
          </a:p>
          <a:p>
            <a:pPr indent="0" lvl="0" marL="0" rtl="0" algn="ctr">
              <a:spcBef>
                <a:spcPts val="1000"/>
              </a:spcBef>
              <a:spcAft>
                <a:spcPts val="0"/>
              </a:spcAft>
              <a:buClr>
                <a:schemeClr val="dk1"/>
              </a:buClr>
              <a:buSzPts val="1100"/>
              <a:buFont typeface="Arial"/>
              <a:buNone/>
            </a:pPr>
            <a:r>
              <a:rPr b="1" lang="en-US" sz="2400">
                <a:solidFill>
                  <a:schemeClr val="accent5"/>
                </a:solidFill>
                <a:latin typeface="Trebuchet MS"/>
                <a:ea typeface="Trebuchet MS"/>
                <a:cs typeface="Trebuchet MS"/>
                <a:sym typeface="Trebuchet MS"/>
              </a:rPr>
              <a:t>Can you read, understand, and apply the CAS?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1000"/>
                                        <p:tgtEl>
                                          <p:spTgt spid="2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1000"/>
                                        <p:tgtEl>
                                          <p:spTgt spid="2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p27"/>
          <p:cNvSpPr txBox="1"/>
          <p:nvPr>
            <p:ph type="title"/>
          </p:nvPr>
        </p:nvSpPr>
        <p:spPr>
          <a:xfrm>
            <a:off x="1463100" y="69300"/>
            <a:ext cx="7680900" cy="983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lang="en-US" sz="3600">
                <a:latin typeface="Trebuchet MS"/>
                <a:ea typeface="Trebuchet MS"/>
                <a:cs typeface="Trebuchet MS"/>
                <a:sym typeface="Trebuchet MS"/>
              </a:rPr>
              <a:t>How is Disciplinary Literacy Fundamental to Standards Literacy?</a:t>
            </a:r>
            <a:endParaRPr i="0" sz="3600" u="none" cap="none" strike="noStrike">
              <a:solidFill>
                <a:srgbClr val="000000"/>
              </a:solidFill>
              <a:latin typeface="Trebuchet MS"/>
              <a:ea typeface="Trebuchet MS"/>
              <a:cs typeface="Trebuchet MS"/>
              <a:sym typeface="Trebuchet MS"/>
            </a:endParaRPr>
          </a:p>
        </p:txBody>
      </p:sp>
      <p:grpSp>
        <p:nvGrpSpPr>
          <p:cNvPr id="232" name="Google Shape;232;p27"/>
          <p:cNvGrpSpPr/>
          <p:nvPr/>
        </p:nvGrpSpPr>
        <p:grpSpPr>
          <a:xfrm>
            <a:off x="-12" y="-84693"/>
            <a:ext cx="1433700" cy="1433700"/>
            <a:chOff x="87840" y="134578"/>
            <a:chExt cx="1433700" cy="1433700"/>
          </a:xfrm>
        </p:grpSpPr>
        <p:sp>
          <p:nvSpPr>
            <p:cNvPr id="233" name="Google Shape;233;p27"/>
            <p:cNvSpPr/>
            <p:nvPr/>
          </p:nvSpPr>
          <p:spPr>
            <a:xfrm>
              <a:off x="87840" y="134578"/>
              <a:ext cx="1433700" cy="14337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id="234" name="Google Shape;234;p27"/>
            <p:cNvPicPr preferRelativeResize="0"/>
            <p:nvPr/>
          </p:nvPicPr>
          <p:blipFill rotWithShape="1">
            <a:blip r:embed="rId3">
              <a:alphaModFix/>
            </a:blip>
            <a:srcRect b="0" l="0" r="0" t="0"/>
            <a:stretch/>
          </p:blipFill>
          <p:spPr>
            <a:xfrm>
              <a:off x="118809" y="134578"/>
              <a:ext cx="1371670" cy="1371670"/>
            </a:xfrm>
            <a:prstGeom prst="rect">
              <a:avLst/>
            </a:prstGeom>
            <a:noFill/>
            <a:ln>
              <a:noFill/>
            </a:ln>
          </p:spPr>
        </p:pic>
      </p:grpSp>
      <p:sp>
        <p:nvSpPr>
          <p:cNvPr id="235" name="Google Shape;235;p27"/>
          <p:cNvSpPr txBox="1"/>
          <p:nvPr/>
        </p:nvSpPr>
        <p:spPr>
          <a:xfrm>
            <a:off x="353825" y="1349000"/>
            <a:ext cx="5576100" cy="217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200">
                <a:solidFill>
                  <a:schemeClr val="dk1"/>
                </a:solidFill>
                <a:latin typeface="Trebuchet MS"/>
                <a:ea typeface="Trebuchet MS"/>
                <a:cs typeface="Trebuchet MS"/>
                <a:sym typeface="Trebuchet MS"/>
              </a:rPr>
              <a:t>Disciplinary literacy</a:t>
            </a:r>
            <a:r>
              <a:rPr lang="en-US" sz="2200">
                <a:solidFill>
                  <a:schemeClr val="dk1"/>
                </a:solidFill>
                <a:latin typeface="Trebuchet MS"/>
                <a:ea typeface="Trebuchet MS"/>
                <a:cs typeface="Trebuchet MS"/>
                <a:sym typeface="Trebuchet MS"/>
              </a:rPr>
              <a:t> engages educators in a manner that respects the multiple and diverse ways in which educators will read, reason, write, think, speak, and most importantly, participate in learning from the perspective of their discipline. </a:t>
            </a:r>
            <a:endParaRPr sz="2200">
              <a:solidFill>
                <a:schemeClr val="dk1"/>
              </a:solidFill>
              <a:latin typeface="Trebuchet MS"/>
              <a:ea typeface="Trebuchet MS"/>
              <a:cs typeface="Trebuchet MS"/>
              <a:sym typeface="Trebuchet MS"/>
            </a:endParaRPr>
          </a:p>
          <a:p>
            <a:pPr indent="0" lvl="0" marL="0" rtl="0" algn="l">
              <a:spcBef>
                <a:spcPts val="0"/>
              </a:spcBef>
              <a:spcAft>
                <a:spcPts val="0"/>
              </a:spcAft>
              <a:buNone/>
            </a:pPr>
            <a:r>
              <a:t/>
            </a:r>
            <a:endParaRPr sz="1700">
              <a:solidFill>
                <a:schemeClr val="dk1"/>
              </a:solidFill>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t/>
            </a:r>
            <a:endParaRPr sz="1700">
              <a:solidFill>
                <a:schemeClr val="dk1"/>
              </a:solidFill>
              <a:latin typeface="Trebuchet MS"/>
              <a:ea typeface="Trebuchet MS"/>
              <a:cs typeface="Trebuchet MS"/>
              <a:sym typeface="Trebuchet MS"/>
            </a:endParaRPr>
          </a:p>
        </p:txBody>
      </p:sp>
      <p:sp>
        <p:nvSpPr>
          <p:cNvPr id="236" name="Google Shape;236;p27"/>
          <p:cNvSpPr txBox="1"/>
          <p:nvPr/>
        </p:nvSpPr>
        <p:spPr>
          <a:xfrm>
            <a:off x="381000" y="4114800"/>
            <a:ext cx="8442300" cy="249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2200">
                <a:solidFill>
                  <a:schemeClr val="dk1"/>
                </a:solidFill>
                <a:latin typeface="Trebuchet MS"/>
                <a:ea typeface="Trebuchet MS"/>
                <a:cs typeface="Trebuchet MS"/>
                <a:sym typeface="Trebuchet MS"/>
              </a:rPr>
              <a:t>Thus, it is important for educators to have a working knowledge of the terms, categories, and meaning of the elements of standards in order to effectively apply standards to developing and revising curriculum and to demonstrate the instructional innovations in the standards within their disciplines and classrooms. </a:t>
            </a:r>
            <a:endParaRPr sz="2200">
              <a:solidFill>
                <a:schemeClr val="dk1"/>
              </a:solidFill>
              <a:latin typeface="Trebuchet MS"/>
              <a:ea typeface="Trebuchet MS"/>
              <a:cs typeface="Trebuchet MS"/>
              <a:sym typeface="Trebuchet MS"/>
            </a:endParaRPr>
          </a:p>
        </p:txBody>
      </p:sp>
      <p:pic>
        <p:nvPicPr>
          <p:cNvPr id="237" name="Google Shape;237;p27"/>
          <p:cNvPicPr preferRelativeResize="0"/>
          <p:nvPr/>
        </p:nvPicPr>
        <p:blipFill>
          <a:blip r:embed="rId4">
            <a:alphaModFix/>
          </a:blip>
          <a:stretch>
            <a:fillRect/>
          </a:stretch>
        </p:blipFill>
        <p:spPr>
          <a:xfrm>
            <a:off x="5791200" y="1371600"/>
            <a:ext cx="3048000" cy="2743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Google Shape;242;p28"/>
          <p:cNvSpPr txBox="1"/>
          <p:nvPr>
            <p:ph type="title"/>
          </p:nvPr>
        </p:nvSpPr>
        <p:spPr>
          <a:xfrm>
            <a:off x="1490475" y="353150"/>
            <a:ext cx="7653600" cy="710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4000"/>
              <a:buFont typeface="Arial"/>
              <a:buNone/>
            </a:pPr>
            <a:r>
              <a:rPr lang="en-US" sz="4000">
                <a:latin typeface="Trebuchet MS"/>
                <a:ea typeface="Trebuchet MS"/>
                <a:cs typeface="Trebuchet MS"/>
                <a:sym typeface="Trebuchet MS"/>
              </a:rPr>
              <a:t>Before leaving, are there any...</a:t>
            </a:r>
            <a:endParaRPr i="0" sz="4000" u="none" cap="none" strike="noStrike">
              <a:solidFill>
                <a:srgbClr val="000000"/>
              </a:solidFill>
              <a:latin typeface="Trebuchet MS"/>
              <a:ea typeface="Trebuchet MS"/>
              <a:cs typeface="Trebuchet MS"/>
              <a:sym typeface="Trebuchet MS"/>
            </a:endParaRPr>
          </a:p>
        </p:txBody>
      </p:sp>
      <p:grpSp>
        <p:nvGrpSpPr>
          <p:cNvPr id="243" name="Google Shape;243;p28"/>
          <p:cNvGrpSpPr/>
          <p:nvPr/>
        </p:nvGrpSpPr>
        <p:grpSpPr>
          <a:xfrm>
            <a:off x="0" y="0"/>
            <a:ext cx="1433700" cy="1433700"/>
            <a:chOff x="87840" y="134578"/>
            <a:chExt cx="1433700" cy="1433700"/>
          </a:xfrm>
        </p:grpSpPr>
        <p:sp>
          <p:nvSpPr>
            <p:cNvPr id="244" name="Google Shape;244;p28"/>
            <p:cNvSpPr/>
            <p:nvPr/>
          </p:nvSpPr>
          <p:spPr>
            <a:xfrm>
              <a:off x="87840" y="134578"/>
              <a:ext cx="1433700" cy="14337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id="245" name="Google Shape;245;p28"/>
            <p:cNvPicPr preferRelativeResize="0"/>
            <p:nvPr/>
          </p:nvPicPr>
          <p:blipFill rotWithShape="1">
            <a:blip r:embed="rId3">
              <a:alphaModFix/>
            </a:blip>
            <a:srcRect b="0" l="0" r="0" t="0"/>
            <a:stretch/>
          </p:blipFill>
          <p:spPr>
            <a:xfrm>
              <a:off x="118809" y="134578"/>
              <a:ext cx="1371670" cy="1371670"/>
            </a:xfrm>
            <a:prstGeom prst="rect">
              <a:avLst/>
            </a:prstGeom>
            <a:noFill/>
            <a:ln>
              <a:noFill/>
            </a:ln>
          </p:spPr>
        </p:pic>
      </p:grpSp>
      <p:pic>
        <p:nvPicPr>
          <p:cNvPr id="246" name="Google Shape;246;p28"/>
          <p:cNvPicPr preferRelativeResize="0"/>
          <p:nvPr/>
        </p:nvPicPr>
        <p:blipFill>
          <a:blip r:embed="rId4">
            <a:alphaModFix/>
          </a:blip>
          <a:stretch>
            <a:fillRect/>
          </a:stretch>
        </p:blipFill>
        <p:spPr>
          <a:xfrm>
            <a:off x="2135750" y="1385225"/>
            <a:ext cx="3946550" cy="3946550"/>
          </a:xfrm>
          <a:prstGeom prst="rect">
            <a:avLst/>
          </a:prstGeom>
          <a:noFill/>
          <a:ln>
            <a:noFill/>
          </a:ln>
        </p:spPr>
      </p:pic>
      <p:sp>
        <p:nvSpPr>
          <p:cNvPr id="247" name="Google Shape;247;p28"/>
          <p:cNvSpPr txBox="1"/>
          <p:nvPr/>
        </p:nvSpPr>
        <p:spPr>
          <a:xfrm>
            <a:off x="819750" y="5368300"/>
            <a:ext cx="7504500" cy="91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Please contact your Content Specialist in the Office of Standards and Instructional Support for additional information. Refer to the Standards Implementation guide for contact information.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5"/>
          <p:cNvSpPr txBox="1"/>
          <p:nvPr>
            <p:ph type="title"/>
          </p:nvPr>
        </p:nvSpPr>
        <p:spPr>
          <a:xfrm>
            <a:off x="1340199" y="274325"/>
            <a:ext cx="6820800" cy="710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sz="3600">
                <a:latin typeface="Trebuchet MS"/>
                <a:ea typeface="Trebuchet MS"/>
                <a:cs typeface="Trebuchet MS"/>
                <a:sym typeface="Trebuchet MS"/>
              </a:rPr>
              <a:t> </a:t>
            </a:r>
            <a:r>
              <a:rPr lang="en-US" sz="3600">
                <a:latin typeface="Trebuchet MS"/>
                <a:ea typeface="Trebuchet MS"/>
                <a:cs typeface="Trebuchet MS"/>
                <a:sym typeface="Trebuchet MS"/>
              </a:rPr>
              <a:t>Goals &amp; Objectives</a:t>
            </a:r>
            <a:endParaRPr sz="3600">
              <a:latin typeface="Trebuchet MS"/>
              <a:ea typeface="Trebuchet MS"/>
              <a:cs typeface="Trebuchet MS"/>
              <a:sym typeface="Trebuchet MS"/>
            </a:endParaRPr>
          </a:p>
        </p:txBody>
      </p:sp>
      <p:sp>
        <p:nvSpPr>
          <p:cNvPr id="88" name="Google Shape;88;p15"/>
          <p:cNvSpPr txBox="1"/>
          <p:nvPr>
            <p:ph idx="1" type="body"/>
          </p:nvPr>
        </p:nvSpPr>
        <p:spPr>
          <a:xfrm>
            <a:off x="4572000" y="1463050"/>
            <a:ext cx="3943200" cy="43512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rPr lang="en-US"/>
              <a:t>Educators will be able to:</a:t>
            </a:r>
            <a:endParaRPr/>
          </a:p>
          <a:p>
            <a:pPr indent="-381000" lvl="0" marL="457200" rtl="0" algn="l">
              <a:spcBef>
                <a:spcPts val="1000"/>
              </a:spcBef>
              <a:spcAft>
                <a:spcPts val="0"/>
              </a:spcAft>
              <a:buSzPts val="2400"/>
              <a:buAutoNum type="arabicPeriod"/>
            </a:pPr>
            <a:r>
              <a:rPr lang="en-US"/>
              <a:t>Describe the importance of disciplinary literacy in the classroom</a:t>
            </a:r>
            <a:endParaRPr/>
          </a:p>
          <a:p>
            <a:pPr indent="-381000" lvl="0" marL="457200" rtl="0" algn="l">
              <a:spcBef>
                <a:spcPts val="0"/>
              </a:spcBef>
              <a:spcAft>
                <a:spcPts val="0"/>
              </a:spcAft>
              <a:buSzPts val="2400"/>
              <a:buAutoNum type="arabicPeriod"/>
            </a:pPr>
            <a:r>
              <a:rPr lang="en-US"/>
              <a:t>Discuss ways to incorporate </a:t>
            </a:r>
            <a:r>
              <a:rPr lang="en-US"/>
              <a:t>disciplinary literacy strategies into the classroom</a:t>
            </a:r>
            <a:endParaRPr/>
          </a:p>
          <a:p>
            <a:pPr indent="-381000" lvl="0" marL="457200" rtl="0" algn="l">
              <a:spcBef>
                <a:spcPts val="0"/>
              </a:spcBef>
              <a:spcAft>
                <a:spcPts val="0"/>
              </a:spcAft>
              <a:buSzPts val="2400"/>
              <a:buAutoNum type="arabicPeriod"/>
            </a:pPr>
            <a:r>
              <a:rPr lang="en-US"/>
              <a:t>Define “text”</a:t>
            </a:r>
            <a:endParaRPr/>
          </a:p>
        </p:txBody>
      </p:sp>
      <p:pic>
        <p:nvPicPr>
          <p:cNvPr id="89" name="Google Shape;89;p15"/>
          <p:cNvPicPr preferRelativeResize="0"/>
          <p:nvPr/>
        </p:nvPicPr>
        <p:blipFill/>
        <p:spPr>
          <a:xfrm>
            <a:off x="523500" y="2021825"/>
            <a:ext cx="3233652" cy="3233652"/>
          </a:xfrm>
          <a:prstGeom prst="rect">
            <a:avLst/>
          </a:prstGeom>
          <a:noFill/>
          <a:ln>
            <a:noFill/>
          </a:ln>
        </p:spPr>
      </p:pic>
      <p:grpSp>
        <p:nvGrpSpPr>
          <p:cNvPr id="90" name="Google Shape;90;p15"/>
          <p:cNvGrpSpPr/>
          <p:nvPr/>
        </p:nvGrpSpPr>
        <p:grpSpPr>
          <a:xfrm>
            <a:off x="-5" y="0"/>
            <a:ext cx="1433700" cy="1433700"/>
            <a:chOff x="87840" y="134578"/>
            <a:chExt cx="1433700" cy="1433700"/>
          </a:xfrm>
        </p:grpSpPr>
        <p:sp>
          <p:nvSpPr>
            <p:cNvPr id="91" name="Google Shape;91;p15"/>
            <p:cNvSpPr/>
            <p:nvPr/>
          </p:nvSpPr>
          <p:spPr>
            <a:xfrm>
              <a:off x="87840" y="134578"/>
              <a:ext cx="1433700" cy="14337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92" name="Google Shape;92;p15"/>
            <p:cNvPicPr preferRelativeResize="0"/>
            <p:nvPr/>
          </p:nvPicPr>
          <p:blipFill rotWithShape="1">
            <a:blip r:embed="rId3">
              <a:alphaModFix/>
            </a:blip>
            <a:srcRect b="0" l="0" r="0" t="0"/>
            <a:stretch/>
          </p:blipFill>
          <p:spPr>
            <a:xfrm>
              <a:off x="118809" y="134578"/>
              <a:ext cx="1371670" cy="1371670"/>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6"/>
          <p:cNvSpPr txBox="1"/>
          <p:nvPr>
            <p:ph type="title"/>
          </p:nvPr>
        </p:nvSpPr>
        <p:spPr>
          <a:xfrm>
            <a:off x="1617075" y="321050"/>
            <a:ext cx="7020300" cy="7101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US" sz="3600">
                <a:solidFill>
                  <a:schemeClr val="dk1"/>
                </a:solidFill>
                <a:latin typeface="Trebuchet MS"/>
                <a:ea typeface="Trebuchet MS"/>
                <a:cs typeface="Trebuchet MS"/>
                <a:sym typeface="Trebuchet MS"/>
              </a:rPr>
              <a:t>Defining Disciplinary Literacy</a:t>
            </a:r>
            <a:endParaRPr i="0" sz="3600" u="none" cap="none" strike="noStrike">
              <a:solidFill>
                <a:srgbClr val="000000"/>
              </a:solidFill>
              <a:latin typeface="Trebuchet MS"/>
              <a:ea typeface="Trebuchet MS"/>
              <a:cs typeface="Trebuchet MS"/>
              <a:sym typeface="Trebuchet MS"/>
            </a:endParaRPr>
          </a:p>
        </p:txBody>
      </p:sp>
      <p:sp>
        <p:nvSpPr>
          <p:cNvPr id="98" name="Google Shape;98;p16"/>
          <p:cNvSpPr txBox="1"/>
          <p:nvPr>
            <p:ph idx="1" type="body"/>
          </p:nvPr>
        </p:nvSpPr>
        <p:spPr>
          <a:xfrm>
            <a:off x="628650" y="1641022"/>
            <a:ext cx="7886700" cy="3105600"/>
          </a:xfrm>
          <a:prstGeom prst="rect">
            <a:avLst/>
          </a:prstGeom>
          <a:noFill/>
          <a:ln>
            <a:noFill/>
          </a:ln>
        </p:spPr>
        <p:txBody>
          <a:bodyPr anchorCtr="0" anchor="t" bIns="0" lIns="0" spcFirstLastPara="1" rIns="0" wrap="square" tIns="0">
            <a:noAutofit/>
          </a:bodyPr>
          <a:lstStyle/>
          <a:p>
            <a:pPr indent="0" lvl="0" marL="0" rtl="0" algn="ctr">
              <a:lnSpc>
                <a:spcPct val="90000"/>
              </a:lnSpc>
              <a:spcBef>
                <a:spcPts val="1000"/>
              </a:spcBef>
              <a:spcAft>
                <a:spcPts val="0"/>
              </a:spcAft>
              <a:buClr>
                <a:srgbClr val="5C6670"/>
              </a:buClr>
              <a:buSzPts val="1850"/>
              <a:buFont typeface="Arial"/>
              <a:buNone/>
            </a:pPr>
            <a:r>
              <a:rPr lang="en-US" sz="3000">
                <a:solidFill>
                  <a:srgbClr val="595959"/>
                </a:solidFill>
              </a:rPr>
              <a:t>Disciplinary literacy is </a:t>
            </a:r>
            <a:r>
              <a:rPr lang="en-US" sz="3000"/>
              <a:t>the intersection of content knowledge, experiences, and skills necessary to demonstrate understanding through the ability to read, write, communicate, and think critically using approaches unique to a specific discipline.</a:t>
            </a:r>
            <a:endParaRPr sz="3000">
              <a:solidFill>
                <a:srgbClr val="595959"/>
              </a:solidFill>
            </a:endParaRPr>
          </a:p>
          <a:p>
            <a:pPr indent="0" lvl="0" marL="0" marR="0" rtl="0" algn="l">
              <a:lnSpc>
                <a:spcPct val="100000"/>
              </a:lnSpc>
              <a:spcBef>
                <a:spcPts val="1000"/>
              </a:spcBef>
              <a:spcAft>
                <a:spcPts val="0"/>
              </a:spcAft>
              <a:buClr>
                <a:srgbClr val="5C6670"/>
              </a:buClr>
              <a:buSzPts val="2400"/>
              <a:buFont typeface="Arial"/>
              <a:buNone/>
            </a:pPr>
            <a:r>
              <a:t/>
            </a:r>
            <a:endParaRPr b="0" i="0" sz="2400" u="none" cap="none" strike="noStrike">
              <a:solidFill>
                <a:srgbClr val="5C6670"/>
              </a:solidFill>
              <a:latin typeface="Trebuchet MS"/>
              <a:ea typeface="Trebuchet MS"/>
              <a:cs typeface="Trebuchet MS"/>
              <a:sym typeface="Trebuchet MS"/>
            </a:endParaRPr>
          </a:p>
        </p:txBody>
      </p:sp>
      <p:grpSp>
        <p:nvGrpSpPr>
          <p:cNvPr id="99" name="Google Shape;99;p16"/>
          <p:cNvGrpSpPr/>
          <p:nvPr/>
        </p:nvGrpSpPr>
        <p:grpSpPr>
          <a:xfrm>
            <a:off x="56870" y="0"/>
            <a:ext cx="1433609" cy="1433609"/>
            <a:chOff x="87840" y="134578"/>
            <a:chExt cx="1433609" cy="1433609"/>
          </a:xfrm>
        </p:grpSpPr>
        <p:sp>
          <p:nvSpPr>
            <p:cNvPr id="100" name="Google Shape;100;p16"/>
            <p:cNvSpPr/>
            <p:nvPr/>
          </p:nvSpPr>
          <p:spPr>
            <a:xfrm>
              <a:off x="87840" y="134578"/>
              <a:ext cx="1433609" cy="143360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01" name="Google Shape;101;p16"/>
            <p:cNvPicPr preferRelativeResize="0"/>
            <p:nvPr/>
          </p:nvPicPr>
          <p:blipFill rotWithShape="1">
            <a:blip r:embed="rId3">
              <a:alphaModFix/>
            </a:blip>
            <a:srcRect b="0" l="0" r="0" t="0"/>
            <a:stretch/>
          </p:blipFill>
          <p:spPr>
            <a:xfrm>
              <a:off x="118809" y="134578"/>
              <a:ext cx="1371670" cy="1371670"/>
            </a:xfrm>
            <a:prstGeom prst="rect">
              <a:avLst/>
            </a:prstGeom>
            <a:noFill/>
            <a:ln>
              <a:noFill/>
            </a:ln>
          </p:spPr>
        </p:pic>
      </p:grpSp>
      <p:pic>
        <p:nvPicPr>
          <p:cNvPr id="102" name="Google Shape;102;p16"/>
          <p:cNvPicPr preferRelativeResize="0"/>
          <p:nvPr/>
        </p:nvPicPr>
        <p:blipFill>
          <a:blip r:embed="rId4">
            <a:alphaModFix/>
          </a:blip>
          <a:stretch>
            <a:fillRect/>
          </a:stretch>
        </p:blipFill>
        <p:spPr>
          <a:xfrm>
            <a:off x="3421885" y="4878100"/>
            <a:ext cx="2300240" cy="1433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17"/>
          <p:cNvSpPr txBox="1"/>
          <p:nvPr>
            <p:ph type="title"/>
          </p:nvPr>
        </p:nvSpPr>
        <p:spPr>
          <a:xfrm>
            <a:off x="1548925" y="361750"/>
            <a:ext cx="7346700" cy="7101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US" sz="3600">
                <a:solidFill>
                  <a:schemeClr val="dk1"/>
                </a:solidFill>
                <a:latin typeface="Trebuchet MS"/>
                <a:ea typeface="Trebuchet MS"/>
                <a:cs typeface="Trebuchet MS"/>
                <a:sym typeface="Trebuchet MS"/>
              </a:rPr>
              <a:t>But What Exactly Does That Mean?</a:t>
            </a:r>
            <a:endParaRPr i="0" sz="3600" u="none" cap="none" strike="noStrike">
              <a:solidFill>
                <a:srgbClr val="000000"/>
              </a:solidFill>
              <a:latin typeface="Trebuchet MS"/>
              <a:ea typeface="Trebuchet MS"/>
              <a:cs typeface="Trebuchet MS"/>
              <a:sym typeface="Trebuchet MS"/>
            </a:endParaRPr>
          </a:p>
        </p:txBody>
      </p:sp>
      <p:sp>
        <p:nvSpPr>
          <p:cNvPr id="108" name="Google Shape;108;p17"/>
          <p:cNvSpPr txBox="1"/>
          <p:nvPr>
            <p:ph idx="1" type="body"/>
          </p:nvPr>
        </p:nvSpPr>
        <p:spPr>
          <a:xfrm>
            <a:off x="628650" y="1433590"/>
            <a:ext cx="7886700" cy="4351200"/>
          </a:xfrm>
          <a:prstGeom prst="rect">
            <a:avLst/>
          </a:prstGeom>
          <a:noFill/>
          <a:ln>
            <a:noFill/>
          </a:ln>
        </p:spPr>
        <p:txBody>
          <a:bodyPr anchorCtr="0" anchor="t" bIns="0" lIns="0" spcFirstLastPara="1" rIns="0" wrap="square" tIns="0">
            <a:noAutofit/>
          </a:bodyPr>
          <a:lstStyle/>
          <a:p>
            <a:pPr indent="0" lvl="0" marL="457200" marR="0" rtl="0" algn="l">
              <a:lnSpc>
                <a:spcPct val="100000"/>
              </a:lnSpc>
              <a:spcBef>
                <a:spcPts val="1000"/>
              </a:spcBef>
              <a:spcAft>
                <a:spcPts val="0"/>
              </a:spcAft>
              <a:buNone/>
            </a:pPr>
            <a:r>
              <a:rPr lang="en-US" sz="3000">
                <a:solidFill>
                  <a:srgbClr val="595959"/>
                </a:solidFill>
              </a:rPr>
              <a:t>It means that one can read, write, think, act, and communicate like a ___________ (historian, </a:t>
            </a:r>
            <a:r>
              <a:rPr lang="en-US" sz="3000">
                <a:solidFill>
                  <a:srgbClr val="595959"/>
                </a:solidFill>
              </a:rPr>
              <a:t>mathematician</a:t>
            </a:r>
            <a:r>
              <a:rPr lang="en-US" sz="3000">
                <a:solidFill>
                  <a:srgbClr val="595959"/>
                </a:solidFill>
              </a:rPr>
              <a:t>, scientist, etc.)</a:t>
            </a:r>
            <a:endParaRPr sz="3000">
              <a:solidFill>
                <a:srgbClr val="595959"/>
              </a:solidFill>
            </a:endParaRPr>
          </a:p>
          <a:p>
            <a:pPr indent="0" lvl="0" marL="457200" marR="0" rtl="0" algn="l">
              <a:lnSpc>
                <a:spcPct val="100000"/>
              </a:lnSpc>
              <a:spcBef>
                <a:spcPts val="1000"/>
              </a:spcBef>
              <a:spcAft>
                <a:spcPts val="0"/>
              </a:spcAft>
              <a:buNone/>
            </a:pPr>
            <a:r>
              <a:t/>
            </a:r>
            <a:endParaRPr sz="3000">
              <a:solidFill>
                <a:srgbClr val="595959"/>
              </a:solidFill>
            </a:endParaRPr>
          </a:p>
          <a:p>
            <a:pPr indent="0" lvl="0" marL="457200" rtl="0" algn="l">
              <a:spcBef>
                <a:spcPts val="0"/>
              </a:spcBef>
              <a:spcAft>
                <a:spcPts val="0"/>
              </a:spcAft>
              <a:buNone/>
            </a:pPr>
            <a:r>
              <a:t/>
            </a:r>
            <a:endParaRPr sz="3000">
              <a:solidFill>
                <a:srgbClr val="595959"/>
              </a:solidFill>
            </a:endParaRPr>
          </a:p>
          <a:p>
            <a:pPr indent="0" lvl="0" marL="0" rtl="0" algn="l">
              <a:spcBef>
                <a:spcPts val="0"/>
              </a:spcBef>
              <a:spcAft>
                <a:spcPts val="0"/>
              </a:spcAft>
              <a:buNone/>
            </a:pPr>
            <a:r>
              <a:t/>
            </a:r>
            <a:endParaRPr>
              <a:solidFill>
                <a:srgbClr val="595959"/>
              </a:solidFill>
            </a:endParaRPr>
          </a:p>
        </p:txBody>
      </p:sp>
      <p:grpSp>
        <p:nvGrpSpPr>
          <p:cNvPr id="109" name="Google Shape;109;p17"/>
          <p:cNvGrpSpPr/>
          <p:nvPr/>
        </p:nvGrpSpPr>
        <p:grpSpPr>
          <a:xfrm>
            <a:off x="56870" y="0"/>
            <a:ext cx="1433609" cy="1433609"/>
            <a:chOff x="87840" y="134578"/>
            <a:chExt cx="1433609" cy="1433609"/>
          </a:xfrm>
        </p:grpSpPr>
        <p:sp>
          <p:nvSpPr>
            <p:cNvPr id="110" name="Google Shape;110;p17"/>
            <p:cNvSpPr/>
            <p:nvPr/>
          </p:nvSpPr>
          <p:spPr>
            <a:xfrm>
              <a:off x="87840" y="134578"/>
              <a:ext cx="1433609" cy="143360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11" name="Google Shape;111;p17"/>
            <p:cNvPicPr preferRelativeResize="0"/>
            <p:nvPr/>
          </p:nvPicPr>
          <p:blipFill rotWithShape="1">
            <a:blip r:embed="rId3">
              <a:alphaModFix/>
            </a:blip>
            <a:srcRect b="0" l="0" r="0" t="0"/>
            <a:stretch/>
          </p:blipFill>
          <p:spPr>
            <a:xfrm>
              <a:off x="118809" y="134578"/>
              <a:ext cx="1371670" cy="1371670"/>
            </a:xfrm>
            <a:prstGeom prst="rect">
              <a:avLst/>
            </a:prstGeom>
            <a:noFill/>
            <a:ln>
              <a:noFill/>
            </a:ln>
          </p:spPr>
        </p:pic>
      </p:grpSp>
      <p:pic>
        <p:nvPicPr>
          <p:cNvPr id="112" name="Google Shape;112;p17"/>
          <p:cNvPicPr preferRelativeResize="0"/>
          <p:nvPr/>
        </p:nvPicPr>
        <p:blipFill>
          <a:blip r:embed="rId4">
            <a:alphaModFix/>
          </a:blip>
          <a:stretch>
            <a:fillRect/>
          </a:stretch>
        </p:blipFill>
        <p:spPr>
          <a:xfrm>
            <a:off x="272648" y="3317775"/>
            <a:ext cx="2143125" cy="1536580"/>
          </a:xfrm>
          <a:prstGeom prst="rect">
            <a:avLst/>
          </a:prstGeom>
          <a:noFill/>
          <a:ln>
            <a:noFill/>
          </a:ln>
        </p:spPr>
      </p:pic>
      <p:pic>
        <p:nvPicPr>
          <p:cNvPr id="113" name="Google Shape;113;p17"/>
          <p:cNvPicPr preferRelativeResize="0"/>
          <p:nvPr/>
        </p:nvPicPr>
        <p:blipFill>
          <a:blip r:embed="rId5">
            <a:alphaModFix/>
          </a:blip>
          <a:stretch>
            <a:fillRect/>
          </a:stretch>
        </p:blipFill>
        <p:spPr>
          <a:xfrm>
            <a:off x="5324873" y="4457023"/>
            <a:ext cx="1637850" cy="2008975"/>
          </a:xfrm>
          <a:prstGeom prst="rect">
            <a:avLst/>
          </a:prstGeom>
          <a:noFill/>
          <a:ln>
            <a:noFill/>
          </a:ln>
        </p:spPr>
      </p:pic>
      <p:pic>
        <p:nvPicPr>
          <p:cNvPr id="114" name="Google Shape;114;p17"/>
          <p:cNvPicPr preferRelativeResize="0"/>
          <p:nvPr/>
        </p:nvPicPr>
        <p:blipFill>
          <a:blip r:embed="rId6">
            <a:alphaModFix/>
          </a:blip>
          <a:stretch>
            <a:fillRect/>
          </a:stretch>
        </p:blipFill>
        <p:spPr>
          <a:xfrm>
            <a:off x="3286638" y="3014488"/>
            <a:ext cx="2143125" cy="2143125"/>
          </a:xfrm>
          <a:prstGeom prst="rect">
            <a:avLst/>
          </a:prstGeom>
          <a:noFill/>
          <a:ln>
            <a:noFill/>
          </a:ln>
        </p:spPr>
      </p:pic>
      <p:pic>
        <p:nvPicPr>
          <p:cNvPr id="115" name="Google Shape;115;p17"/>
          <p:cNvPicPr preferRelativeResize="0"/>
          <p:nvPr/>
        </p:nvPicPr>
        <p:blipFill>
          <a:blip r:embed="rId7">
            <a:alphaModFix/>
          </a:blip>
          <a:stretch>
            <a:fillRect/>
          </a:stretch>
        </p:blipFill>
        <p:spPr>
          <a:xfrm>
            <a:off x="6962725" y="2936624"/>
            <a:ext cx="1718600" cy="1680750"/>
          </a:xfrm>
          <a:prstGeom prst="rect">
            <a:avLst/>
          </a:prstGeom>
          <a:noFill/>
          <a:ln>
            <a:noFill/>
          </a:ln>
        </p:spPr>
      </p:pic>
      <p:pic>
        <p:nvPicPr>
          <p:cNvPr id="116" name="Google Shape;116;p17"/>
          <p:cNvPicPr preferRelativeResize="0"/>
          <p:nvPr/>
        </p:nvPicPr>
        <p:blipFill>
          <a:blip r:embed="rId8">
            <a:alphaModFix/>
          </a:blip>
          <a:stretch>
            <a:fillRect/>
          </a:stretch>
        </p:blipFill>
        <p:spPr>
          <a:xfrm>
            <a:off x="2071075" y="4617372"/>
            <a:ext cx="1215575" cy="20707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18"/>
          <p:cNvSpPr txBox="1"/>
          <p:nvPr>
            <p:ph type="title"/>
          </p:nvPr>
        </p:nvSpPr>
        <p:spPr>
          <a:xfrm>
            <a:off x="1550653" y="361758"/>
            <a:ext cx="7420500" cy="710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240"/>
              <a:buFont typeface="Arial"/>
              <a:buNone/>
            </a:pPr>
            <a:r>
              <a:rPr lang="en-US" sz="3600">
                <a:latin typeface="Trebuchet MS"/>
                <a:ea typeface="Trebuchet MS"/>
                <a:cs typeface="Trebuchet MS"/>
                <a:sym typeface="Trebuchet MS"/>
              </a:rPr>
              <a:t>Who Should Be Involved?</a:t>
            </a:r>
            <a:endParaRPr i="0" sz="3600" u="none" cap="none" strike="noStrike">
              <a:solidFill>
                <a:srgbClr val="000000"/>
              </a:solidFill>
              <a:latin typeface="Trebuchet MS"/>
              <a:ea typeface="Trebuchet MS"/>
              <a:cs typeface="Trebuchet MS"/>
              <a:sym typeface="Trebuchet MS"/>
            </a:endParaRPr>
          </a:p>
        </p:txBody>
      </p:sp>
      <p:sp>
        <p:nvSpPr>
          <p:cNvPr id="126" name="Google Shape;126;p18"/>
          <p:cNvSpPr txBox="1"/>
          <p:nvPr>
            <p:ph idx="1" type="body"/>
          </p:nvPr>
        </p:nvSpPr>
        <p:spPr>
          <a:xfrm>
            <a:off x="628650" y="1463039"/>
            <a:ext cx="7886700" cy="4780105"/>
          </a:xfrm>
          <a:prstGeom prst="rect">
            <a:avLst/>
          </a:prstGeom>
          <a:solidFill>
            <a:schemeClr val="lt1"/>
          </a:solidFill>
          <a:ln>
            <a:noFill/>
          </a:ln>
        </p:spPr>
        <p:txBody>
          <a:bodyPr anchorCtr="0" anchor="t" bIns="0" lIns="0" spcFirstLastPara="1" rIns="0" wrap="square" tIns="0">
            <a:noAutofit/>
          </a:bodyPr>
          <a:lstStyle/>
          <a:p>
            <a:pPr indent="0" lvl="0" marL="57150" marR="0" rtl="0" algn="ctr">
              <a:lnSpc>
                <a:spcPct val="90000"/>
              </a:lnSpc>
              <a:spcBef>
                <a:spcPts val="500"/>
              </a:spcBef>
              <a:spcAft>
                <a:spcPts val="0"/>
              </a:spcAft>
              <a:buNone/>
            </a:pPr>
            <a:r>
              <a:rPr lang="en-US" sz="3000">
                <a:solidFill>
                  <a:srgbClr val="595959"/>
                </a:solidFill>
              </a:rPr>
              <a:t>The teaching of disciplinary literacy skills </a:t>
            </a:r>
            <a:r>
              <a:rPr b="1" lang="en-US" sz="3000">
                <a:solidFill>
                  <a:srgbClr val="595959"/>
                </a:solidFill>
              </a:rPr>
              <a:t>belongs to all grade levels and content areas</a:t>
            </a:r>
            <a:r>
              <a:rPr lang="en-US" sz="3000">
                <a:solidFill>
                  <a:srgbClr val="595959"/>
                </a:solidFill>
              </a:rPr>
              <a:t>, from kindergarten to twelfth grade, from mathematics to agriculture, and from science to social studies.</a:t>
            </a:r>
            <a:endParaRPr sz="3000">
              <a:solidFill>
                <a:srgbClr val="595959"/>
              </a:solidFill>
            </a:endParaRPr>
          </a:p>
          <a:p>
            <a:pPr indent="0" lvl="0" marL="685800" marR="0" rtl="0" algn="l">
              <a:lnSpc>
                <a:spcPct val="90000"/>
              </a:lnSpc>
              <a:spcBef>
                <a:spcPts val="500"/>
              </a:spcBef>
              <a:spcAft>
                <a:spcPts val="0"/>
              </a:spcAft>
              <a:buNone/>
            </a:pPr>
            <a:r>
              <a:t/>
            </a:r>
            <a:endParaRPr>
              <a:solidFill>
                <a:schemeClr val="dk1"/>
              </a:solidFill>
            </a:endParaRPr>
          </a:p>
          <a:p>
            <a:pPr indent="0" lvl="0" marL="0" rtl="0" algn="l">
              <a:lnSpc>
                <a:spcPct val="115000"/>
              </a:lnSpc>
              <a:spcBef>
                <a:spcPts val="0"/>
              </a:spcBef>
              <a:spcAft>
                <a:spcPts val="1600"/>
              </a:spcAft>
              <a:buClr>
                <a:schemeClr val="dk1"/>
              </a:buClr>
              <a:buSzPts val="1100"/>
              <a:buFont typeface="Arial"/>
              <a:buNone/>
            </a:pPr>
            <a:r>
              <a:t/>
            </a:r>
            <a:endParaRPr>
              <a:solidFill>
                <a:schemeClr val="dk1"/>
              </a:solidFill>
            </a:endParaRPr>
          </a:p>
        </p:txBody>
      </p:sp>
      <p:grpSp>
        <p:nvGrpSpPr>
          <p:cNvPr id="127" name="Google Shape;127;p18"/>
          <p:cNvGrpSpPr/>
          <p:nvPr/>
        </p:nvGrpSpPr>
        <p:grpSpPr>
          <a:xfrm>
            <a:off x="56870" y="0"/>
            <a:ext cx="1433609" cy="1433609"/>
            <a:chOff x="87840" y="134578"/>
            <a:chExt cx="1433609" cy="1433609"/>
          </a:xfrm>
        </p:grpSpPr>
        <p:sp>
          <p:nvSpPr>
            <p:cNvPr id="128" name="Google Shape;128;p18"/>
            <p:cNvSpPr/>
            <p:nvPr/>
          </p:nvSpPr>
          <p:spPr>
            <a:xfrm>
              <a:off x="87840" y="134578"/>
              <a:ext cx="1433609" cy="143360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29" name="Google Shape;129;p18"/>
            <p:cNvPicPr preferRelativeResize="0"/>
            <p:nvPr/>
          </p:nvPicPr>
          <p:blipFill rotWithShape="1">
            <a:blip r:embed="rId3">
              <a:alphaModFix/>
            </a:blip>
            <a:srcRect b="0" l="0" r="0" t="0"/>
            <a:stretch/>
          </p:blipFill>
          <p:spPr>
            <a:xfrm>
              <a:off x="118809" y="134578"/>
              <a:ext cx="1371670" cy="1371670"/>
            </a:xfrm>
            <a:prstGeom prst="rect">
              <a:avLst/>
            </a:prstGeom>
            <a:noFill/>
            <a:ln>
              <a:noFill/>
            </a:ln>
          </p:spPr>
        </p:pic>
      </p:grpSp>
      <p:pic>
        <p:nvPicPr>
          <p:cNvPr id="130" name="Google Shape;130;p18"/>
          <p:cNvPicPr preferRelativeResize="0"/>
          <p:nvPr/>
        </p:nvPicPr>
        <p:blipFill>
          <a:blip r:embed="rId4">
            <a:alphaModFix/>
          </a:blip>
          <a:stretch>
            <a:fillRect/>
          </a:stretch>
        </p:blipFill>
        <p:spPr>
          <a:xfrm rot="-719561">
            <a:off x="196571" y="3656646"/>
            <a:ext cx="2288475" cy="927050"/>
          </a:xfrm>
          <a:prstGeom prst="rect">
            <a:avLst/>
          </a:prstGeom>
          <a:noFill/>
          <a:ln>
            <a:noFill/>
          </a:ln>
        </p:spPr>
      </p:pic>
      <p:pic>
        <p:nvPicPr>
          <p:cNvPr id="131" name="Google Shape;131;p18"/>
          <p:cNvPicPr preferRelativeResize="0"/>
          <p:nvPr/>
        </p:nvPicPr>
        <p:blipFill>
          <a:blip r:embed="rId5">
            <a:alphaModFix/>
          </a:blip>
          <a:stretch>
            <a:fillRect/>
          </a:stretch>
        </p:blipFill>
        <p:spPr>
          <a:xfrm rot="1108639">
            <a:off x="3522182" y="3847800"/>
            <a:ext cx="1140100" cy="1481525"/>
          </a:xfrm>
          <a:prstGeom prst="rect">
            <a:avLst/>
          </a:prstGeom>
          <a:noFill/>
          <a:ln>
            <a:noFill/>
          </a:ln>
        </p:spPr>
      </p:pic>
      <p:pic>
        <p:nvPicPr>
          <p:cNvPr id="132" name="Google Shape;132;p18"/>
          <p:cNvPicPr preferRelativeResize="0"/>
          <p:nvPr/>
        </p:nvPicPr>
        <p:blipFill>
          <a:blip r:embed="rId6">
            <a:alphaModFix/>
          </a:blip>
          <a:stretch>
            <a:fillRect/>
          </a:stretch>
        </p:blipFill>
        <p:spPr>
          <a:xfrm>
            <a:off x="3926325" y="5471800"/>
            <a:ext cx="2337400" cy="1132400"/>
          </a:xfrm>
          <a:prstGeom prst="rect">
            <a:avLst/>
          </a:prstGeom>
          <a:noFill/>
          <a:ln>
            <a:noFill/>
          </a:ln>
        </p:spPr>
      </p:pic>
      <p:pic>
        <p:nvPicPr>
          <p:cNvPr id="133" name="Google Shape;133;p18"/>
          <p:cNvPicPr preferRelativeResize="0"/>
          <p:nvPr/>
        </p:nvPicPr>
        <p:blipFill>
          <a:blip r:embed="rId7">
            <a:alphaModFix/>
          </a:blip>
          <a:stretch>
            <a:fillRect/>
          </a:stretch>
        </p:blipFill>
        <p:spPr>
          <a:xfrm>
            <a:off x="1232943" y="5110746"/>
            <a:ext cx="1707882" cy="1132400"/>
          </a:xfrm>
          <a:prstGeom prst="rect">
            <a:avLst/>
          </a:prstGeom>
          <a:noFill/>
          <a:ln>
            <a:noFill/>
          </a:ln>
        </p:spPr>
      </p:pic>
      <p:pic>
        <p:nvPicPr>
          <p:cNvPr id="134" name="Google Shape;134;p18"/>
          <p:cNvPicPr preferRelativeResize="0"/>
          <p:nvPr/>
        </p:nvPicPr>
        <p:blipFill>
          <a:blip r:embed="rId8">
            <a:alphaModFix/>
          </a:blip>
          <a:stretch>
            <a:fillRect/>
          </a:stretch>
        </p:blipFill>
        <p:spPr>
          <a:xfrm rot="468039">
            <a:off x="6676825" y="5162903"/>
            <a:ext cx="1945500" cy="1425710"/>
          </a:xfrm>
          <a:prstGeom prst="rect">
            <a:avLst/>
          </a:prstGeom>
          <a:noFill/>
          <a:ln>
            <a:noFill/>
          </a:ln>
        </p:spPr>
      </p:pic>
      <p:pic>
        <p:nvPicPr>
          <p:cNvPr id="135" name="Google Shape;135;p18"/>
          <p:cNvPicPr preferRelativeResize="0"/>
          <p:nvPr/>
        </p:nvPicPr>
        <p:blipFill>
          <a:blip r:embed="rId9">
            <a:alphaModFix/>
          </a:blip>
          <a:stretch>
            <a:fillRect/>
          </a:stretch>
        </p:blipFill>
        <p:spPr>
          <a:xfrm rot="-338235">
            <a:off x="5455950" y="3797534"/>
            <a:ext cx="1945495" cy="13823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19"/>
          <p:cNvSpPr txBox="1"/>
          <p:nvPr>
            <p:ph type="title"/>
          </p:nvPr>
        </p:nvSpPr>
        <p:spPr>
          <a:xfrm>
            <a:off x="1659991" y="361735"/>
            <a:ext cx="7269900" cy="710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lang="en-US" sz="3600">
                <a:latin typeface="Trebuchet MS"/>
                <a:ea typeface="Trebuchet MS"/>
                <a:cs typeface="Trebuchet MS"/>
                <a:sym typeface="Trebuchet MS"/>
              </a:rPr>
              <a:t>What It Isn’t...</a:t>
            </a:r>
            <a:endParaRPr i="0" sz="3600" u="none" cap="none" strike="noStrike">
              <a:solidFill>
                <a:srgbClr val="000000"/>
              </a:solidFill>
              <a:latin typeface="Trebuchet MS"/>
              <a:ea typeface="Trebuchet MS"/>
              <a:cs typeface="Trebuchet MS"/>
              <a:sym typeface="Trebuchet MS"/>
            </a:endParaRPr>
          </a:p>
        </p:txBody>
      </p:sp>
      <p:sp>
        <p:nvSpPr>
          <p:cNvPr id="141" name="Google Shape;141;p19"/>
          <p:cNvSpPr txBox="1"/>
          <p:nvPr>
            <p:ph idx="1" type="body"/>
          </p:nvPr>
        </p:nvSpPr>
        <p:spPr>
          <a:xfrm>
            <a:off x="628650" y="1463040"/>
            <a:ext cx="7886700" cy="4351338"/>
          </a:xfrm>
          <a:prstGeom prst="rect">
            <a:avLst/>
          </a:prstGeom>
          <a:noFill/>
          <a:ln>
            <a:noFill/>
          </a:ln>
        </p:spPr>
        <p:txBody>
          <a:bodyPr anchorCtr="0" anchor="t" bIns="0" lIns="0" spcFirstLastPara="1" rIns="0" wrap="square" tIns="0">
            <a:noAutofit/>
          </a:bodyPr>
          <a:lstStyle/>
          <a:p>
            <a:pPr indent="-419100" lvl="0" marL="457200" marR="0" rtl="0" algn="l">
              <a:lnSpc>
                <a:spcPct val="90000"/>
              </a:lnSpc>
              <a:spcBef>
                <a:spcPts val="1000"/>
              </a:spcBef>
              <a:spcAft>
                <a:spcPts val="0"/>
              </a:spcAft>
              <a:buSzPts val="3000"/>
              <a:buChar char="●"/>
            </a:pPr>
            <a:r>
              <a:rPr lang="en-US" sz="3000"/>
              <a:t>It is </a:t>
            </a:r>
            <a:r>
              <a:rPr lang="en-US" sz="3000" u="sng"/>
              <a:t>not</a:t>
            </a:r>
            <a:r>
              <a:rPr lang="en-US" sz="3000"/>
              <a:t> just having students read and write more - it is </a:t>
            </a:r>
            <a:r>
              <a:rPr lang="en-US" sz="3000" u="sng"/>
              <a:t>not</a:t>
            </a:r>
            <a:r>
              <a:rPr lang="en-US" sz="3000"/>
              <a:t> giving students Venn diagrams and sentence diagramming assignments in social studies</a:t>
            </a:r>
            <a:endParaRPr sz="3000"/>
          </a:p>
          <a:p>
            <a:pPr indent="-419100" lvl="0" marL="457200" marR="0" rtl="0" algn="l">
              <a:lnSpc>
                <a:spcPct val="90000"/>
              </a:lnSpc>
              <a:spcBef>
                <a:spcPts val="1000"/>
              </a:spcBef>
              <a:spcAft>
                <a:spcPts val="0"/>
              </a:spcAft>
              <a:buSzPts val="3000"/>
              <a:buChar char="●"/>
            </a:pPr>
            <a:r>
              <a:rPr lang="en-US" sz="3000"/>
              <a:t>It is </a:t>
            </a:r>
            <a:r>
              <a:rPr lang="en-US" sz="3000" u="sng"/>
              <a:t>not</a:t>
            </a:r>
            <a:r>
              <a:rPr lang="en-US" sz="3000"/>
              <a:t> conducting basic literacy techniques to struggling readers during social studies time.</a:t>
            </a:r>
            <a:endParaRPr b="0" i="0" sz="3000" u="none" cap="none" strike="noStrike">
              <a:solidFill>
                <a:srgbClr val="5C6670"/>
              </a:solidFill>
              <a:latin typeface="Trebuchet MS"/>
              <a:ea typeface="Trebuchet MS"/>
              <a:cs typeface="Trebuchet MS"/>
              <a:sym typeface="Trebuchet MS"/>
            </a:endParaRPr>
          </a:p>
        </p:txBody>
      </p:sp>
      <p:grpSp>
        <p:nvGrpSpPr>
          <p:cNvPr id="142" name="Google Shape;142;p19"/>
          <p:cNvGrpSpPr/>
          <p:nvPr/>
        </p:nvGrpSpPr>
        <p:grpSpPr>
          <a:xfrm>
            <a:off x="56870" y="0"/>
            <a:ext cx="1433609" cy="1433609"/>
            <a:chOff x="87840" y="134578"/>
            <a:chExt cx="1433609" cy="1433609"/>
          </a:xfrm>
        </p:grpSpPr>
        <p:sp>
          <p:nvSpPr>
            <p:cNvPr id="143" name="Google Shape;143;p19"/>
            <p:cNvSpPr/>
            <p:nvPr/>
          </p:nvSpPr>
          <p:spPr>
            <a:xfrm>
              <a:off x="87840" y="134578"/>
              <a:ext cx="1433609" cy="143360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44" name="Google Shape;144;p19"/>
            <p:cNvPicPr preferRelativeResize="0"/>
            <p:nvPr/>
          </p:nvPicPr>
          <p:blipFill rotWithShape="1">
            <a:blip r:embed="rId3">
              <a:alphaModFix/>
            </a:blip>
            <a:srcRect b="0" l="0" r="0" t="0"/>
            <a:stretch/>
          </p:blipFill>
          <p:spPr>
            <a:xfrm>
              <a:off x="118809" y="134578"/>
              <a:ext cx="1371670" cy="1371670"/>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20"/>
          <p:cNvSpPr txBox="1"/>
          <p:nvPr>
            <p:ph type="title"/>
          </p:nvPr>
        </p:nvSpPr>
        <p:spPr>
          <a:xfrm>
            <a:off x="1549624" y="361800"/>
            <a:ext cx="6611400" cy="710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sz="3600">
                <a:latin typeface="Trebuchet MS"/>
                <a:ea typeface="Trebuchet MS"/>
                <a:cs typeface="Trebuchet MS"/>
                <a:sym typeface="Trebuchet MS"/>
              </a:rPr>
              <a:t>Digging Deeper</a:t>
            </a:r>
            <a:endParaRPr sz="3600">
              <a:latin typeface="Trebuchet MS"/>
              <a:ea typeface="Trebuchet MS"/>
              <a:cs typeface="Trebuchet MS"/>
              <a:sym typeface="Trebuchet MS"/>
            </a:endParaRPr>
          </a:p>
        </p:txBody>
      </p:sp>
      <p:pic>
        <p:nvPicPr>
          <p:cNvPr id="151" name="Google Shape;151;p20"/>
          <p:cNvPicPr preferRelativeResize="0"/>
          <p:nvPr/>
        </p:nvPicPr>
        <p:blipFill>
          <a:blip r:embed="rId3">
            <a:alphaModFix/>
          </a:blip>
          <a:stretch>
            <a:fillRect/>
          </a:stretch>
        </p:blipFill>
        <p:spPr>
          <a:xfrm>
            <a:off x="423475" y="1473525"/>
            <a:ext cx="4947750" cy="4947750"/>
          </a:xfrm>
          <a:prstGeom prst="rect">
            <a:avLst/>
          </a:prstGeom>
          <a:noFill/>
          <a:ln>
            <a:noFill/>
          </a:ln>
        </p:spPr>
      </p:pic>
      <p:sp>
        <p:nvSpPr>
          <p:cNvPr id="152" name="Google Shape;152;p20"/>
          <p:cNvSpPr/>
          <p:nvPr/>
        </p:nvSpPr>
        <p:spPr>
          <a:xfrm>
            <a:off x="2806050" y="2125450"/>
            <a:ext cx="3423600" cy="6072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Vocabulary posted on a word wall</a:t>
            </a:r>
            <a:endParaRPr/>
          </a:p>
        </p:txBody>
      </p:sp>
      <p:sp>
        <p:nvSpPr>
          <p:cNvPr id="153" name="Google Shape;153;p20"/>
          <p:cNvSpPr/>
          <p:nvPr/>
        </p:nvSpPr>
        <p:spPr>
          <a:xfrm>
            <a:off x="3737900" y="3258050"/>
            <a:ext cx="4491600" cy="7626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sz="1300"/>
              <a:t>Reading for understanding</a:t>
            </a:r>
            <a:r>
              <a:rPr lang="en-US" sz="1300"/>
              <a:t> a historical work such as a primary source</a:t>
            </a:r>
            <a:endParaRPr sz="1300"/>
          </a:p>
        </p:txBody>
      </p:sp>
      <p:sp>
        <p:nvSpPr>
          <p:cNvPr id="154" name="Google Shape;154;p20"/>
          <p:cNvSpPr/>
          <p:nvPr/>
        </p:nvSpPr>
        <p:spPr>
          <a:xfrm>
            <a:off x="3978700" y="4070075"/>
            <a:ext cx="4491600" cy="7626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a:p>
            <a:pPr indent="0" lvl="0" marL="0" rtl="0" algn="l">
              <a:spcBef>
                <a:spcPts val="0"/>
              </a:spcBef>
              <a:spcAft>
                <a:spcPts val="0"/>
              </a:spcAft>
              <a:buNone/>
            </a:pPr>
            <a:r>
              <a:rPr b="1" lang="en-US" sz="1300"/>
              <a:t>Writing </a:t>
            </a:r>
            <a:r>
              <a:rPr lang="en-US" sz="1300"/>
              <a:t>in the discipline using evidence to support a claim or argument</a:t>
            </a:r>
            <a:endParaRPr sz="1300"/>
          </a:p>
          <a:p>
            <a:pPr indent="0" lvl="0" marL="0" rtl="0" algn="l">
              <a:spcBef>
                <a:spcPts val="0"/>
              </a:spcBef>
              <a:spcAft>
                <a:spcPts val="0"/>
              </a:spcAft>
              <a:buNone/>
            </a:pPr>
            <a:r>
              <a:t/>
            </a:r>
            <a:endParaRPr b="1"/>
          </a:p>
        </p:txBody>
      </p:sp>
      <p:sp>
        <p:nvSpPr>
          <p:cNvPr id="155" name="Google Shape;155;p20"/>
          <p:cNvSpPr/>
          <p:nvPr/>
        </p:nvSpPr>
        <p:spPr>
          <a:xfrm>
            <a:off x="3669425" y="4745975"/>
            <a:ext cx="4491600" cy="7626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300"/>
          </a:p>
          <a:p>
            <a:pPr indent="0" lvl="0" marL="0" rtl="0" algn="l">
              <a:spcBef>
                <a:spcPts val="0"/>
              </a:spcBef>
              <a:spcAft>
                <a:spcPts val="0"/>
              </a:spcAft>
              <a:buNone/>
            </a:pPr>
            <a:r>
              <a:rPr b="1" lang="en-US" sz="1300"/>
              <a:t>Analyzing </a:t>
            </a:r>
            <a:r>
              <a:rPr lang="en-US" sz="1300"/>
              <a:t>by drawing conclusions, making inferences, and synthesizing information</a:t>
            </a:r>
            <a:endParaRPr sz="1300"/>
          </a:p>
          <a:p>
            <a:pPr indent="0" lvl="0" marL="0" rtl="0" algn="l">
              <a:spcBef>
                <a:spcPts val="0"/>
              </a:spcBef>
              <a:spcAft>
                <a:spcPts val="0"/>
              </a:spcAft>
              <a:buNone/>
            </a:pPr>
            <a:r>
              <a:t/>
            </a:r>
            <a:endParaRPr b="1"/>
          </a:p>
        </p:txBody>
      </p:sp>
      <p:sp>
        <p:nvSpPr>
          <p:cNvPr id="156" name="Google Shape;156;p20"/>
          <p:cNvSpPr/>
          <p:nvPr/>
        </p:nvSpPr>
        <p:spPr>
          <a:xfrm>
            <a:off x="3465850" y="5589425"/>
            <a:ext cx="4491600" cy="7626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sz="1300"/>
              <a:t>Communicating through a </a:t>
            </a:r>
            <a:r>
              <a:rPr b="1" lang="en-US" sz="1300"/>
              <a:t>disciplinary</a:t>
            </a:r>
            <a:r>
              <a:rPr b="1" lang="en-US" sz="1300"/>
              <a:t> lens </a:t>
            </a:r>
            <a:r>
              <a:rPr lang="en-US" sz="1300"/>
              <a:t>by</a:t>
            </a:r>
            <a:r>
              <a:rPr b="1" lang="en-US" sz="1300"/>
              <a:t> </a:t>
            </a:r>
            <a:r>
              <a:rPr lang="en-US" sz="1300"/>
              <a:t>reading, writing, thinking, speaking, acting like a .….</a:t>
            </a:r>
            <a:endParaRPr b="1" sz="1300"/>
          </a:p>
        </p:txBody>
      </p:sp>
      <p:grpSp>
        <p:nvGrpSpPr>
          <p:cNvPr id="157" name="Google Shape;157;p20"/>
          <p:cNvGrpSpPr/>
          <p:nvPr/>
        </p:nvGrpSpPr>
        <p:grpSpPr>
          <a:xfrm>
            <a:off x="56870" y="0"/>
            <a:ext cx="1433700" cy="1433700"/>
            <a:chOff x="87840" y="134578"/>
            <a:chExt cx="1433700" cy="1433700"/>
          </a:xfrm>
        </p:grpSpPr>
        <p:sp>
          <p:nvSpPr>
            <p:cNvPr id="158" name="Google Shape;158;p20"/>
            <p:cNvSpPr/>
            <p:nvPr/>
          </p:nvSpPr>
          <p:spPr>
            <a:xfrm>
              <a:off x="87840" y="134578"/>
              <a:ext cx="1433700" cy="14337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59" name="Google Shape;159;p20"/>
            <p:cNvPicPr preferRelativeResize="0"/>
            <p:nvPr/>
          </p:nvPicPr>
          <p:blipFill rotWithShape="1">
            <a:blip r:embed="rId4">
              <a:alphaModFix/>
            </a:blip>
            <a:srcRect b="0" l="0" r="0" t="0"/>
            <a:stretch/>
          </p:blipFill>
          <p:spPr>
            <a:xfrm>
              <a:off x="118809" y="134578"/>
              <a:ext cx="1371670" cy="1371670"/>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000"/>
                                        <p:tgtEl>
                                          <p:spTgt spid="1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000"/>
                                        <p:tgtEl>
                                          <p:spTgt spid="1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21"/>
          <p:cNvSpPr txBox="1"/>
          <p:nvPr>
            <p:ph type="title"/>
          </p:nvPr>
        </p:nvSpPr>
        <p:spPr>
          <a:xfrm>
            <a:off x="1573650" y="361800"/>
            <a:ext cx="6941700" cy="710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sz="3600">
                <a:latin typeface="Trebuchet MS"/>
                <a:ea typeface="Trebuchet MS"/>
                <a:cs typeface="Trebuchet MS"/>
                <a:sym typeface="Trebuchet MS"/>
              </a:rPr>
              <a:t>Texts in the CAS</a:t>
            </a:r>
            <a:endParaRPr sz="3600">
              <a:latin typeface="Trebuchet MS"/>
              <a:ea typeface="Trebuchet MS"/>
              <a:cs typeface="Trebuchet MS"/>
              <a:sym typeface="Trebuchet MS"/>
            </a:endParaRPr>
          </a:p>
        </p:txBody>
      </p:sp>
      <p:sp>
        <p:nvSpPr>
          <p:cNvPr id="166" name="Google Shape;166;p21"/>
          <p:cNvSpPr txBox="1"/>
          <p:nvPr>
            <p:ph idx="1" type="body"/>
          </p:nvPr>
        </p:nvSpPr>
        <p:spPr>
          <a:xfrm>
            <a:off x="628650" y="1463040"/>
            <a:ext cx="7886700" cy="4351200"/>
          </a:xfrm>
          <a:prstGeom prst="rect">
            <a:avLst/>
          </a:prstGeom>
        </p:spPr>
        <p:txBody>
          <a:bodyPr anchorCtr="0" anchor="t" bIns="0" lIns="0" spcFirstLastPara="1" rIns="0" wrap="square" tIns="0">
            <a:noAutofit/>
          </a:bodyPr>
          <a:lstStyle/>
          <a:p>
            <a:pPr indent="-381000" lvl="0" marL="457200" rtl="0" algn="l">
              <a:spcBef>
                <a:spcPts val="1000"/>
              </a:spcBef>
              <a:spcAft>
                <a:spcPts val="0"/>
              </a:spcAft>
              <a:buSzPts val="2400"/>
              <a:buAutoNum type="arabicPeriod"/>
            </a:pPr>
            <a:r>
              <a:rPr lang="en-US"/>
              <a:t>Compare and contrast the most important points and key details presented in two </a:t>
            </a:r>
            <a:r>
              <a:rPr b="1" lang="en-US" u="sng">
                <a:solidFill>
                  <a:srgbClr val="1155CC"/>
                </a:solidFill>
              </a:rPr>
              <a:t>texts</a:t>
            </a:r>
            <a:r>
              <a:rPr lang="en-US"/>
              <a:t> on the same topic.</a:t>
            </a:r>
            <a:endParaRPr/>
          </a:p>
          <a:p>
            <a:pPr indent="0" lvl="0" marL="0" rtl="0" algn="l">
              <a:spcBef>
                <a:spcPts val="1000"/>
              </a:spcBef>
              <a:spcAft>
                <a:spcPts val="0"/>
              </a:spcAft>
              <a:buNone/>
            </a:pPr>
            <a:r>
              <a:t/>
            </a:r>
            <a:endParaRPr/>
          </a:p>
          <a:p>
            <a:pPr indent="-381000" lvl="0" marL="457200" rtl="0" algn="l">
              <a:spcBef>
                <a:spcPts val="1000"/>
              </a:spcBef>
              <a:spcAft>
                <a:spcPts val="0"/>
              </a:spcAft>
              <a:buSzPts val="2400"/>
              <a:buAutoNum type="arabicPeriod"/>
            </a:pPr>
            <a:r>
              <a:rPr lang="en-US"/>
              <a:t>Integrate information from two </a:t>
            </a:r>
            <a:r>
              <a:rPr b="1" lang="en-US" u="sng">
                <a:solidFill>
                  <a:srgbClr val="1155CC"/>
                </a:solidFill>
              </a:rPr>
              <a:t>texts</a:t>
            </a:r>
            <a:r>
              <a:rPr lang="en-US"/>
              <a:t> on the same topic in order to write or speak about the subject knowledgeably.</a:t>
            </a:r>
            <a:endParaRPr/>
          </a:p>
          <a:p>
            <a:pPr indent="0" lvl="0" marL="0" rtl="0" algn="l">
              <a:spcBef>
                <a:spcPts val="1000"/>
              </a:spcBef>
              <a:spcAft>
                <a:spcPts val="0"/>
              </a:spcAft>
              <a:buClr>
                <a:schemeClr val="dk1"/>
              </a:buClr>
              <a:buSzPts val="1100"/>
              <a:buFont typeface="Arial"/>
              <a:buNone/>
            </a:pPr>
            <a:r>
              <a:t/>
            </a:r>
            <a:endParaRPr/>
          </a:p>
          <a:p>
            <a:pPr indent="0" lvl="0" marL="0" rtl="0" algn="ctr">
              <a:spcBef>
                <a:spcPts val="1000"/>
              </a:spcBef>
              <a:spcAft>
                <a:spcPts val="0"/>
              </a:spcAft>
              <a:buNone/>
            </a:pPr>
            <a:r>
              <a:rPr lang="en-US"/>
              <a:t>Based on the 2 statements above from the 2020 CAS in Social Studies, how would you define “text”?</a:t>
            </a:r>
            <a:endParaRPr/>
          </a:p>
        </p:txBody>
      </p:sp>
      <p:grpSp>
        <p:nvGrpSpPr>
          <p:cNvPr id="167" name="Google Shape;167;p21"/>
          <p:cNvGrpSpPr/>
          <p:nvPr/>
        </p:nvGrpSpPr>
        <p:grpSpPr>
          <a:xfrm>
            <a:off x="56870" y="0"/>
            <a:ext cx="1433700" cy="1433700"/>
            <a:chOff x="87840" y="134578"/>
            <a:chExt cx="1433700" cy="1433700"/>
          </a:xfrm>
        </p:grpSpPr>
        <p:sp>
          <p:nvSpPr>
            <p:cNvPr id="168" name="Google Shape;168;p21"/>
            <p:cNvSpPr/>
            <p:nvPr/>
          </p:nvSpPr>
          <p:spPr>
            <a:xfrm>
              <a:off x="87840" y="134578"/>
              <a:ext cx="1433700" cy="14337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69" name="Google Shape;169;p21"/>
            <p:cNvPicPr preferRelativeResize="0"/>
            <p:nvPr/>
          </p:nvPicPr>
          <p:blipFill rotWithShape="1">
            <a:blip r:embed="rId3">
              <a:alphaModFix/>
            </a:blip>
            <a:srcRect b="0" l="0" r="0" t="0"/>
            <a:stretch/>
          </p:blipFill>
          <p:spPr>
            <a:xfrm>
              <a:off x="118809" y="134578"/>
              <a:ext cx="1371670" cy="1371670"/>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22"/>
          <p:cNvSpPr txBox="1"/>
          <p:nvPr>
            <p:ph type="title"/>
          </p:nvPr>
        </p:nvSpPr>
        <p:spPr>
          <a:xfrm>
            <a:off x="1566774" y="361800"/>
            <a:ext cx="6603900" cy="710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sz="3600">
                <a:latin typeface="Trebuchet MS"/>
                <a:ea typeface="Trebuchet MS"/>
                <a:cs typeface="Trebuchet MS"/>
                <a:sym typeface="Trebuchet MS"/>
              </a:rPr>
              <a:t>Texts…</a:t>
            </a:r>
            <a:endParaRPr sz="3600">
              <a:latin typeface="Trebuchet MS"/>
              <a:ea typeface="Trebuchet MS"/>
              <a:cs typeface="Trebuchet MS"/>
              <a:sym typeface="Trebuchet MS"/>
            </a:endParaRPr>
          </a:p>
        </p:txBody>
      </p:sp>
      <p:sp>
        <p:nvSpPr>
          <p:cNvPr id="176" name="Google Shape;176;p22"/>
          <p:cNvSpPr txBox="1"/>
          <p:nvPr>
            <p:ph idx="1" type="body"/>
          </p:nvPr>
        </p:nvSpPr>
        <p:spPr>
          <a:xfrm>
            <a:off x="628650" y="1463040"/>
            <a:ext cx="7886700" cy="43512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rPr lang="en-US"/>
              <a:t>Compare and contrast the most important points and key details presented in two texts on the same topic.</a:t>
            </a:r>
            <a:endParaRPr/>
          </a:p>
          <a:p>
            <a:pPr indent="0" lvl="0" marL="0" rtl="0" algn="l">
              <a:spcBef>
                <a:spcPts val="1000"/>
              </a:spcBef>
              <a:spcAft>
                <a:spcPts val="0"/>
              </a:spcAft>
              <a:buNone/>
            </a:pPr>
            <a:r>
              <a:t/>
            </a:r>
            <a:endParaRPr/>
          </a:p>
          <a:p>
            <a:pPr indent="0" lvl="0" marL="0" rtl="0" algn="l">
              <a:spcBef>
                <a:spcPts val="1000"/>
              </a:spcBef>
              <a:spcAft>
                <a:spcPts val="0"/>
              </a:spcAft>
              <a:buClr>
                <a:schemeClr val="dk1"/>
              </a:buClr>
              <a:buSzPts val="1100"/>
              <a:buFont typeface="Arial"/>
              <a:buNone/>
            </a:pPr>
            <a:r>
              <a:t/>
            </a:r>
            <a:endParaRPr/>
          </a:p>
        </p:txBody>
      </p:sp>
      <p:pic>
        <p:nvPicPr>
          <p:cNvPr id="177" name="Google Shape;177;p22"/>
          <p:cNvPicPr preferRelativeResize="0"/>
          <p:nvPr/>
        </p:nvPicPr>
        <p:blipFill>
          <a:blip r:embed="rId3">
            <a:alphaModFix/>
          </a:blip>
          <a:stretch>
            <a:fillRect/>
          </a:stretch>
        </p:blipFill>
        <p:spPr>
          <a:xfrm>
            <a:off x="274324" y="2706575"/>
            <a:ext cx="4092450" cy="3532474"/>
          </a:xfrm>
          <a:prstGeom prst="rect">
            <a:avLst/>
          </a:prstGeom>
          <a:noFill/>
          <a:ln>
            <a:noFill/>
          </a:ln>
        </p:spPr>
      </p:pic>
      <p:pic>
        <p:nvPicPr>
          <p:cNvPr id="178" name="Google Shape;178;p22"/>
          <p:cNvPicPr preferRelativeResize="0"/>
          <p:nvPr/>
        </p:nvPicPr>
        <p:blipFill>
          <a:blip r:embed="rId4">
            <a:alphaModFix/>
          </a:blip>
          <a:stretch>
            <a:fillRect/>
          </a:stretch>
        </p:blipFill>
        <p:spPr>
          <a:xfrm>
            <a:off x="4650925" y="2706575"/>
            <a:ext cx="3875629" cy="3532475"/>
          </a:xfrm>
          <a:prstGeom prst="rect">
            <a:avLst/>
          </a:prstGeom>
          <a:noFill/>
          <a:ln>
            <a:noFill/>
          </a:ln>
        </p:spPr>
      </p:pic>
      <p:grpSp>
        <p:nvGrpSpPr>
          <p:cNvPr id="179" name="Google Shape;179;p22"/>
          <p:cNvGrpSpPr/>
          <p:nvPr/>
        </p:nvGrpSpPr>
        <p:grpSpPr>
          <a:xfrm>
            <a:off x="56870" y="0"/>
            <a:ext cx="1433700" cy="1433700"/>
            <a:chOff x="87840" y="134578"/>
            <a:chExt cx="1433700" cy="1433700"/>
          </a:xfrm>
        </p:grpSpPr>
        <p:sp>
          <p:nvSpPr>
            <p:cNvPr id="180" name="Google Shape;180;p22"/>
            <p:cNvSpPr/>
            <p:nvPr/>
          </p:nvSpPr>
          <p:spPr>
            <a:xfrm>
              <a:off x="87840" y="134578"/>
              <a:ext cx="1433700" cy="14337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81" name="Google Shape;181;p22"/>
            <p:cNvPicPr preferRelativeResize="0"/>
            <p:nvPr/>
          </p:nvPicPr>
          <p:blipFill rotWithShape="1">
            <a:blip r:embed="rId5">
              <a:alphaModFix/>
            </a:blip>
            <a:srcRect b="0" l="0" r="0" t="0"/>
            <a:stretch/>
          </p:blipFill>
          <p:spPr>
            <a:xfrm>
              <a:off x="118809" y="134578"/>
              <a:ext cx="1371670" cy="1371670"/>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000"/>
                                        <p:tgtEl>
                                          <p:spTgt spid="1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Light Blue to Green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