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9144000"/>
  <p:notesSz cx="6858000" cy="9144000"/>
  <p:embeddedFontLst>
    <p:embeddedFont>
      <p:font typeface="PT Sans Narrow"/>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A02B6B5-B771-446E-871D-F38CCF78A679}">
  <a:tblStyle styleId="{7A02B6B5-B771-446E-871D-F38CCF78A67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TSansNarrow-bold.fntdata"/><Relationship Id="rId16" Type="http://schemas.openxmlformats.org/officeDocument/2006/relationships/font" Target="fonts/PTSansNarrow-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Trebuchet MS"/>
                <a:ea typeface="Trebuchet MS"/>
                <a:cs typeface="Trebuchet MS"/>
                <a:sym typeface="Trebuchet MS"/>
              </a:rPr>
              <a:t>[Estimated time of this module: 30-40 minutes]</a:t>
            </a:r>
            <a:endParaRPr b="0" i="0" sz="1200" u="none" cap="none" strike="noStrike">
              <a:solidFill>
                <a:schemeClr val="dk1"/>
              </a:solidFill>
              <a:latin typeface="Calibri"/>
              <a:ea typeface="Calibri"/>
              <a:cs typeface="Calibri"/>
              <a:sym typeface="Calibri"/>
            </a:endParaRPr>
          </a:p>
        </p:txBody>
      </p:sp>
      <p:sp>
        <p:nvSpPr>
          <p:cNvPr id="72" name="Google Shape;72;p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3" name="Google Shape;73;p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6/1/2018</a:t>
            </a:r>
            <a:endParaRPr b="0" i="0" sz="1200" u="none" cap="none" strike="noStrike">
              <a:solidFill>
                <a:schemeClr val="dk1"/>
              </a:solidFill>
              <a:latin typeface="Calibri"/>
              <a:ea typeface="Calibri"/>
              <a:cs typeface="Calibri"/>
              <a:sym typeface="Calibri"/>
            </a:endParaRPr>
          </a:p>
        </p:txBody>
      </p:sp>
      <p:sp>
        <p:nvSpPr>
          <p:cNvPr id="74" name="Google Shape;74;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5" name="Google Shape;7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13f2b363a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There are three goals for this session…{Read Slide}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1 min]</a:t>
            </a:r>
            <a:endParaRPr>
              <a:latin typeface="Trebuchet MS"/>
              <a:ea typeface="Trebuchet MS"/>
              <a:cs typeface="Trebuchet MS"/>
              <a:sym typeface="Trebuchet MS"/>
            </a:endParaRPr>
          </a:p>
        </p:txBody>
      </p:sp>
      <p:sp>
        <p:nvSpPr>
          <p:cNvPr id="84" name="Google Shape;84;g413f2b363a_0_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13f2b363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Today we will be investigating a science standards document, explicitly identifying the concepts, content, and skills within the standards.  During the module, teachers will also be able to identify many innovations within the standards intended to assist educators with curricular planning and inform instructional practice.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Educators will receive a note catcher to capture their thinking and understandings.</a:t>
            </a:r>
            <a:endParaRPr>
              <a:latin typeface="Trebuchet MS"/>
              <a:ea typeface="Trebuchet MS"/>
              <a:cs typeface="Trebuchet MS"/>
              <a:sym typeface="Trebuchet MS"/>
            </a:endParaRPr>
          </a:p>
        </p:txBody>
      </p:sp>
      <p:sp>
        <p:nvSpPr>
          <p:cNvPr id="94" name="Google Shape;94;g413f2b363a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13f2b363a_0_2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Examples provided are in mathematics so that during the activity later, in the context of science, educators are able to apply understanding.</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Notecatcher question I</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1 min]</a:t>
            </a:r>
            <a:endParaRPr>
              <a:latin typeface="Trebuchet MS"/>
              <a:ea typeface="Trebuchet MS"/>
              <a:cs typeface="Trebuchet MS"/>
              <a:sym typeface="Trebuchet MS"/>
            </a:endParaRPr>
          </a:p>
        </p:txBody>
      </p:sp>
      <p:sp>
        <p:nvSpPr>
          <p:cNvPr id="104" name="Google Shape;104;g413f2b363a_0_2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Purpose:  Educators will close read the standards to identify, by highlighting in different colors, the concepts, content, and skills within a standards page.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Materials: three different color highlighters, 2020 standards pages for the grade levels you are targeting in the training (e.g., if the training has all grade levels present, then have copies of an elementary standard, a middle school standard, and a high school standard available.)  Have at least 2 pages of standards for each teacher.</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Educators will work on their own to highlight their document.</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Notecatcher question II</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10 minutes] </a:t>
            </a:r>
            <a:endParaRPr>
              <a:latin typeface="Trebuchet MS"/>
              <a:ea typeface="Trebuchet MS"/>
              <a:cs typeface="Trebuchet MS"/>
              <a:sym typeface="Trebuchet MS"/>
            </a:endParaRPr>
          </a:p>
        </p:txBody>
      </p:sp>
      <p:sp>
        <p:nvSpPr>
          <p:cNvPr id="114" name="Google Shape;11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H</a:t>
            </a:r>
            <a:r>
              <a:rPr lang="en-US">
                <a:latin typeface="Trebuchet MS"/>
                <a:ea typeface="Trebuchet MS"/>
                <a:cs typeface="Trebuchet MS"/>
                <a:sym typeface="Trebuchet MS"/>
              </a:rPr>
              <a:t>ave teachers work in pairs or small groups (no more than 4) to share their observations and discuss their rationale and wonderings.</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What are the standards asking students to understand, know, and be able to do?</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Where do you see connections to disciplinary literacy?</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How do you see the Colorado Essential Skills being incorporated throughout the document?</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Notecatcher sections II. and III.</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a:highlight>
                  <a:srgbClr val="FFFF00"/>
                </a:highlight>
                <a:latin typeface="Trebuchet MS"/>
                <a:ea typeface="Trebuchet MS"/>
                <a:cs typeface="Trebuchet MS"/>
                <a:sym typeface="Trebuchet MS"/>
              </a:rPr>
              <a:t>NOTE: The revised science standards incorporate the Next Generation Science Standards (NGSS), so teachers may identify the cross-coding within the evidence outcomes and elaboration on the GLE sections of the standards.</a:t>
            </a:r>
            <a:endParaRPr>
              <a:highlight>
                <a:srgbClr val="FFFF00"/>
              </a:highlight>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5-10 minutes]</a:t>
            </a:r>
            <a:endParaRPr>
              <a:latin typeface="Trebuchet MS"/>
              <a:ea typeface="Trebuchet MS"/>
              <a:cs typeface="Trebuchet MS"/>
              <a:sym typeface="Trebuchet MS"/>
            </a:endParaRPr>
          </a:p>
        </p:txBody>
      </p:sp>
      <p:sp>
        <p:nvSpPr>
          <p:cNvPr id="125" name="Google Shape;12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0049cdefc_0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0049cdefc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Whole group discussion.  Eliciting a deeper understanding of the standards, the expectation for students, and how they are organized.</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One of the main </a:t>
            </a:r>
            <a:r>
              <a:rPr lang="en-US">
                <a:latin typeface="Trebuchet MS"/>
                <a:ea typeface="Trebuchet MS"/>
                <a:cs typeface="Trebuchet MS"/>
                <a:sym typeface="Trebuchet MS"/>
              </a:rPr>
              <a:t>takeaways</a:t>
            </a:r>
            <a:r>
              <a:rPr lang="en-US">
                <a:latin typeface="Trebuchet MS"/>
                <a:ea typeface="Trebuchet MS"/>
                <a:cs typeface="Trebuchet MS"/>
                <a:sym typeface="Trebuchet MS"/>
              </a:rPr>
              <a:t> for science is that educators should be able to see a breadth of all three, concepts, content, and skills on every standards page.  They also should be directed to how these three come together in the Evidence Outcomes.  This is identified as 3-Dimensional (the incorporation of all three into one outcome).  SEE ADDITIONAL RESOURCES: 3-Dimensional Learning, and the conceptual shifts within the Next Generation Science Standards.</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highlight>
                  <a:srgbClr val="FFFF00"/>
                </a:highlight>
                <a:latin typeface="Trebuchet MS"/>
                <a:ea typeface="Trebuchet MS"/>
                <a:cs typeface="Trebuchet MS"/>
                <a:sym typeface="Trebuchet MS"/>
              </a:rPr>
              <a:t>IMPORTANT MESSAGE: </a:t>
            </a:r>
            <a:r>
              <a:rPr lang="en-US">
                <a:latin typeface="Trebuchet MS"/>
                <a:ea typeface="Trebuchet MS"/>
                <a:cs typeface="Trebuchet MS"/>
                <a:sym typeface="Trebuchet MS"/>
              </a:rPr>
              <a:t>  </a:t>
            </a:r>
            <a:r>
              <a:rPr lang="en-US">
                <a:highlight>
                  <a:srgbClr val="FFFF00"/>
                </a:highlight>
                <a:latin typeface="Trebuchet MS"/>
                <a:ea typeface="Trebuchet MS"/>
                <a:cs typeface="Trebuchet MS"/>
                <a:sym typeface="Trebuchet MS"/>
              </a:rPr>
              <a:t>T</a:t>
            </a:r>
            <a:r>
              <a:rPr lang="en-US">
                <a:highlight>
                  <a:srgbClr val="FFFF00"/>
                </a:highlight>
                <a:latin typeface="Trebuchet MS"/>
                <a:ea typeface="Trebuchet MS"/>
                <a:cs typeface="Trebuchet MS"/>
                <a:sym typeface="Trebuchet MS"/>
              </a:rPr>
              <a:t>he “Clarification and/or Boundary Statements” within the evidence outcomes are only found within the science standards.  Also, the subheadings and information within the Academic Context and Connections are different for every subject area.</a:t>
            </a:r>
            <a:endParaRPr>
              <a:highlight>
                <a:srgbClr val="FFFF00"/>
              </a:highlight>
              <a:latin typeface="Trebuchet MS"/>
              <a:ea typeface="Trebuchet MS"/>
              <a:cs typeface="Trebuchet MS"/>
              <a:sym typeface="Trebuchet MS"/>
            </a:endParaRPr>
          </a:p>
          <a:p>
            <a:pPr indent="0" lvl="0" marL="0" rtl="0" algn="l">
              <a:spcBef>
                <a:spcPts val="0"/>
              </a:spcBef>
              <a:spcAft>
                <a:spcPts val="0"/>
              </a:spcAft>
              <a:buNone/>
            </a:pPr>
            <a:r>
              <a:t/>
            </a:r>
            <a:endParaRPr>
              <a:highlight>
                <a:srgbClr val="FFFF00"/>
              </a:highlight>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3-5 minutes]</a:t>
            </a:r>
            <a:endParaRPr>
              <a:latin typeface="Trebuchet MS"/>
              <a:ea typeface="Trebuchet MS"/>
              <a:cs typeface="Trebuchet MS"/>
              <a:sym typeface="Trebuchet MS"/>
            </a:endParaRPr>
          </a:p>
        </p:txBody>
      </p:sp>
      <p:sp>
        <p:nvSpPr>
          <p:cNvPr id="136" name="Google Shape;136;g40049cdefc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13f2b363a_0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Educators will write their elevator speeches on the note catcher.</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2 minutes]</a:t>
            </a:r>
            <a:endParaRPr>
              <a:latin typeface="Trebuchet MS"/>
              <a:ea typeface="Trebuchet MS"/>
              <a:cs typeface="Trebuchet MS"/>
              <a:sym typeface="Trebuchet MS"/>
            </a:endParaRPr>
          </a:p>
        </p:txBody>
      </p:sp>
      <p:sp>
        <p:nvSpPr>
          <p:cNvPr id="146" name="Google Shape;146;g413f2b363a_0_1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13f2b363a_0_1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413f2b363a_0_1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17" name="Google Shape;17;p2"/>
          <p:cNvSpPr txBox="1"/>
          <p:nvPr>
            <p:ph type="ctrTitle"/>
          </p:nvPr>
        </p:nvSpPr>
        <p:spPr>
          <a:xfrm>
            <a:off x="685800" y="3355923"/>
            <a:ext cx="7772400" cy="1526927"/>
          </a:xfrm>
          <a:prstGeom prst="rect">
            <a:avLst/>
          </a:prstGeom>
          <a:noFill/>
          <a:ln>
            <a:noFill/>
          </a:ln>
        </p:spPr>
        <p:txBody>
          <a:bodyPr anchorCtr="0" anchor="t" bIns="0" lIns="0" spcFirstLastPara="1" rIns="0" wrap="square" tIns="0"/>
          <a:lstStyle>
            <a:lvl1pPr lvl="0" marR="0" rtl="0" algn="ctr">
              <a:lnSpc>
                <a:spcPct val="90000"/>
              </a:lnSpc>
              <a:spcBef>
                <a:spcPts val="0"/>
              </a:spcBef>
              <a:spcAft>
                <a:spcPts val="0"/>
              </a:spcAft>
              <a:buClr>
                <a:schemeClr val="dk1"/>
              </a:buClr>
              <a:buSzPts val="5400"/>
              <a:buFont typeface="Arial"/>
              <a:buNone/>
              <a:defRPr b="0" i="0" sz="5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
          <p:cNvSpPr txBox="1"/>
          <p:nvPr>
            <p:ph idx="1" type="subTitle"/>
          </p:nvPr>
        </p:nvSpPr>
        <p:spPr>
          <a:xfrm>
            <a:off x="1143000" y="5093063"/>
            <a:ext cx="6858000" cy="443429"/>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2"/>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b="0" l="0" r="0" t="0"/>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7" name="Shape 57"/>
        <p:cNvGrpSpPr/>
        <p:nvPr/>
      </p:nvGrpSpPr>
      <p:grpSpPr>
        <a:xfrm>
          <a:off x="0" y="0"/>
          <a:ext cx="0" cy="0"/>
          <a:chOff x="0" y="0"/>
          <a:chExt cx="0" cy="0"/>
        </a:xfrm>
      </p:grpSpPr>
      <p:sp>
        <p:nvSpPr>
          <p:cNvPr id="58" name="Google Shape;58;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1"/>
          <p:cNvSpPr txBox="1"/>
          <p:nvPr/>
        </p:nvSpPr>
        <p:spPr>
          <a:xfrm>
            <a:off x="-8330" y="6602864"/>
            <a:ext cx="2895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800" u="none" cap="none" strike="noStrike">
                <a:solidFill>
                  <a:srgbClr val="45454C"/>
                </a:solidFill>
                <a:latin typeface="Calibri"/>
                <a:ea typeface="Calibri"/>
                <a:cs typeface="Calibri"/>
                <a:sym typeface="Calibri"/>
              </a:rPr>
              <a:t>‹#›</a:t>
            </a:fld>
            <a:endParaRPr b="1" i="0" sz="800" u="none" cap="none" strike="noStrik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61" name="Shape 61"/>
        <p:cNvGrpSpPr/>
        <p:nvPr/>
      </p:nvGrpSpPr>
      <p:grpSpPr>
        <a:xfrm>
          <a:off x="0" y="0"/>
          <a:ext cx="0" cy="0"/>
          <a:chOff x="0" y="0"/>
          <a:chExt cx="0" cy="0"/>
        </a:xfrm>
      </p:grpSpPr>
      <p:sp>
        <p:nvSpPr>
          <p:cNvPr id="62" name="Google Shape;62;p12"/>
          <p:cNvSpPr txBox="1"/>
          <p:nvPr>
            <p:ph idx="1" type="body"/>
          </p:nvPr>
        </p:nvSpPr>
        <p:spPr>
          <a:xfrm>
            <a:off x="311700" y="5640967"/>
            <a:ext cx="5998800" cy="7983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1"/>
              </a:buClr>
              <a:buSzPts val="2400"/>
              <a:buFont typeface="PT Sans Narrow"/>
              <a:buNone/>
              <a:defRPr b="0" i="0" sz="2400" u="none" cap="none" strike="noStrike">
                <a:solidFill>
                  <a:schemeClr val="dk1"/>
                </a:solidFill>
                <a:latin typeface="PT Sans Narrow"/>
                <a:ea typeface="PT Sans Narrow"/>
                <a:cs typeface="PT Sans Narrow"/>
                <a:sym typeface="PT Sans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6" name="Google Shape;66;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Blue">
  <p:cSld name="Section Divider - Blue">
    <p:spTree>
      <p:nvGrpSpPr>
        <p:cNvPr id="21" name="Shape 21"/>
        <p:cNvGrpSpPr/>
        <p:nvPr/>
      </p:nvGrpSpPr>
      <p:grpSpPr>
        <a:xfrm>
          <a:off x="0" y="0"/>
          <a:ext cx="0" cy="0"/>
          <a:chOff x="0" y="0"/>
          <a:chExt cx="0" cy="0"/>
        </a:xfrm>
      </p:grpSpPr>
      <p:pic>
        <p:nvPicPr>
          <p:cNvPr id="22" name="Google Shape;22;p3"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3" name="Google Shape;23;p3"/>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 name="Google Shape;24;p3"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5" name="Google Shape;25;p3"/>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
  <p:cSld name="OBJECT">
    <p:spTree>
      <p:nvGrpSpPr>
        <p:cNvPr id="26" name="Shape 26"/>
        <p:cNvGrpSpPr/>
        <p:nvPr/>
      </p:nvGrpSpPr>
      <p:grpSpPr>
        <a:xfrm>
          <a:off x="0" y="0"/>
          <a:ext cx="0" cy="0"/>
          <a:chOff x="0" y="0"/>
          <a:chExt cx="0" cy="0"/>
        </a:xfrm>
      </p:grpSpPr>
      <p:pic>
        <p:nvPicPr>
          <p:cNvPr id="27" name="Google Shape;27;p4"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28" name="Google Shape;28;p4"/>
          <p:cNvSpPr txBox="1"/>
          <p:nvPr>
            <p:ph type="title"/>
          </p:nvPr>
        </p:nvSpPr>
        <p:spPr>
          <a:xfrm>
            <a:off x="274320" y="274320"/>
            <a:ext cx="7886700" cy="710141"/>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628650" y="1463040"/>
            <a:ext cx="7886700"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rgbClr val="5C6670"/>
              </a:buClr>
              <a:buSzPts val="2400"/>
              <a:buFont typeface="Arial"/>
              <a:buNone/>
              <a:defRPr b="0" i="0" sz="2400" u="none" cap="none" strike="noStrike">
                <a:solidFill>
                  <a:srgbClr val="5C6670"/>
                </a:solidFill>
                <a:latin typeface="Trebuchet MS"/>
                <a:ea typeface="Trebuchet MS"/>
                <a:cs typeface="Trebuchet MS"/>
                <a:sym typeface="Trebuchet MS"/>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31" name="Google Shape;31;p4"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274320" y="1463040"/>
            <a:ext cx="4011083"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4" name="Google Shape;34;p5"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35" name="Google Shape;35;p5"/>
          <p:cNvSpPr txBox="1"/>
          <p:nvPr>
            <p:ph type="title"/>
          </p:nvPr>
        </p:nvSpPr>
        <p:spPr>
          <a:xfrm>
            <a:off x="274320" y="274320"/>
            <a:ext cx="7886700" cy="710141"/>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5"/>
          <p:cNvSpPr txBox="1"/>
          <p:nvPr>
            <p:ph idx="2" type="body"/>
          </p:nvPr>
        </p:nvSpPr>
        <p:spPr>
          <a:xfrm>
            <a:off x="4736254" y="1463040"/>
            <a:ext cx="4011083"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 name="Google Shape;38;p5"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green">
  <p:cSld name="Section Divider - green">
    <p:spTree>
      <p:nvGrpSpPr>
        <p:cNvPr id="39"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6"/>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2" name="Google Shape;42;p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43" name="Google Shape;43;p6"/>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blue to green">
  <p:cSld name="Section divider - blue to green">
    <p:spTree>
      <p:nvGrpSpPr>
        <p:cNvPr id="44"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6" name="Google Shape;46;p7"/>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7" name="Google Shape;47;p7"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48" name="Google Shape;48;p7"/>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49"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1" name="Google Shape;51;p8"/>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2" name="Google Shape;52;p8"/>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3" name="Google Shape;53;p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page number" type="blank">
  <p:cSld name="BLANK">
    <p:spTree>
      <p:nvGrpSpPr>
        <p:cNvPr id="54" name="Shape 54"/>
        <p:cNvGrpSpPr/>
        <p:nvPr/>
      </p:nvGrpSpPr>
      <p:grpSpPr>
        <a:xfrm>
          <a:off x="0" y="0"/>
          <a:ext cx="0" cy="0"/>
          <a:chOff x="0" y="0"/>
          <a:chExt cx="0" cy="0"/>
        </a:xfrm>
      </p:grpSpPr>
      <p:sp>
        <p:nvSpPr>
          <p:cNvPr id="55" name="Google Shape;55;p9"/>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no page number">
  <p:cSld name="Blank - no page number">
    <p:spTree>
      <p:nvGrpSpPr>
        <p:cNvPr id="56"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grpSp>
        <p:nvGrpSpPr>
          <p:cNvPr id="77" name="Google Shape;77;p14"/>
          <p:cNvGrpSpPr/>
          <p:nvPr/>
        </p:nvGrpSpPr>
        <p:grpSpPr>
          <a:xfrm>
            <a:off x="56870" y="0"/>
            <a:ext cx="1433609" cy="1433609"/>
            <a:chOff x="87840" y="134578"/>
            <a:chExt cx="1433609" cy="1433609"/>
          </a:xfrm>
        </p:grpSpPr>
        <p:sp>
          <p:nvSpPr>
            <p:cNvPr id="78" name="Google Shape;78;p14"/>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9" name="Google Shape;79;p14"/>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
        <p:nvSpPr>
          <p:cNvPr id="80" name="Google Shape;80;p14"/>
          <p:cNvSpPr txBox="1"/>
          <p:nvPr/>
        </p:nvSpPr>
        <p:spPr>
          <a:xfrm>
            <a:off x="467300" y="2898025"/>
            <a:ext cx="8364900" cy="133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800">
                <a:solidFill>
                  <a:schemeClr val="dk1"/>
                </a:solidFill>
                <a:latin typeface="Trebuchet MS"/>
                <a:ea typeface="Trebuchet MS"/>
                <a:cs typeface="Trebuchet MS"/>
                <a:sym typeface="Trebuchet MS"/>
              </a:rPr>
              <a:t>Module 5: </a:t>
            </a:r>
            <a:endParaRPr sz="48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US" sz="4800">
                <a:solidFill>
                  <a:schemeClr val="dk1"/>
                </a:solidFill>
                <a:latin typeface="Trebuchet MS"/>
                <a:ea typeface="Trebuchet MS"/>
                <a:cs typeface="Trebuchet MS"/>
                <a:sym typeface="Trebuchet MS"/>
              </a:rPr>
              <a:t>A Whole New Level</a:t>
            </a:r>
            <a:endParaRPr sz="4800">
              <a:latin typeface="Trebuchet MS"/>
              <a:ea typeface="Trebuchet MS"/>
              <a:cs typeface="Trebuchet MS"/>
              <a:sym typeface="Trebuchet MS"/>
            </a:endParaRPr>
          </a:p>
        </p:txBody>
      </p:sp>
      <p:sp>
        <p:nvSpPr>
          <p:cNvPr id="81" name="Google Shape;81;p14"/>
          <p:cNvSpPr txBox="1"/>
          <p:nvPr/>
        </p:nvSpPr>
        <p:spPr>
          <a:xfrm>
            <a:off x="795675" y="4448325"/>
            <a:ext cx="7821900" cy="12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595959"/>
                </a:solidFill>
                <a:latin typeface="Trebuchet MS"/>
                <a:ea typeface="Trebuchet MS"/>
                <a:cs typeface="Trebuchet MS"/>
                <a:sym typeface="Trebuchet MS"/>
              </a:rPr>
              <a:t>Exploring the Innovations within the 2020 CAS: A Science Example</a:t>
            </a:r>
            <a:endParaRPr sz="2800">
              <a:solidFill>
                <a:srgbClr val="595959"/>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5"/>
          <p:cNvSpPr txBox="1"/>
          <p:nvPr>
            <p:ph type="title"/>
          </p:nvPr>
        </p:nvSpPr>
        <p:spPr>
          <a:xfrm>
            <a:off x="1548925" y="361750"/>
            <a:ext cx="7346700" cy="710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Goals and Objectives</a:t>
            </a:r>
            <a:endParaRPr i="0" sz="3600" u="none" cap="none" strike="noStrike">
              <a:solidFill>
                <a:srgbClr val="000000"/>
              </a:solidFill>
              <a:latin typeface="Trebuchet MS"/>
              <a:ea typeface="Trebuchet MS"/>
              <a:cs typeface="Trebuchet MS"/>
              <a:sym typeface="Trebuchet MS"/>
            </a:endParaRPr>
          </a:p>
        </p:txBody>
      </p:sp>
      <p:sp>
        <p:nvSpPr>
          <p:cNvPr id="87" name="Google Shape;87;p15"/>
          <p:cNvSpPr txBox="1"/>
          <p:nvPr>
            <p:ph idx="1" type="body"/>
          </p:nvPr>
        </p:nvSpPr>
        <p:spPr>
          <a:xfrm>
            <a:off x="3233650" y="1433600"/>
            <a:ext cx="5815800" cy="4713000"/>
          </a:xfrm>
          <a:prstGeom prst="rect">
            <a:avLst/>
          </a:prstGeom>
          <a:noFill/>
          <a:ln>
            <a:noFill/>
          </a:ln>
        </p:spPr>
        <p:txBody>
          <a:bodyPr anchorCtr="0" anchor="t" bIns="0" lIns="0" spcFirstLastPara="1" rIns="0" wrap="square" tIns="0">
            <a:noAutofit/>
          </a:bodyPr>
          <a:lstStyle/>
          <a:p>
            <a:pPr indent="0" lvl="0" marL="342900" rtl="0" algn="l">
              <a:spcBef>
                <a:spcPts val="0"/>
              </a:spcBef>
              <a:spcAft>
                <a:spcPts val="0"/>
              </a:spcAft>
              <a:buClr>
                <a:schemeClr val="dk1"/>
              </a:buClr>
              <a:buSzPts val="1100"/>
              <a:buFont typeface="Arial"/>
              <a:buNone/>
            </a:pPr>
            <a:r>
              <a:rPr lang="en-US">
                <a:solidFill>
                  <a:srgbClr val="595959"/>
                </a:solidFill>
              </a:rPr>
              <a:t>Educators will be able to demonstrate, by close reading and decoding a standard document, their understanding of the following: </a:t>
            </a:r>
            <a:endParaRPr>
              <a:solidFill>
                <a:srgbClr val="595959"/>
              </a:solidFill>
            </a:endParaRPr>
          </a:p>
          <a:p>
            <a:pPr indent="-381000" lvl="0" marL="1371600" rtl="0" algn="l">
              <a:spcBef>
                <a:spcPts val="0"/>
              </a:spcBef>
              <a:spcAft>
                <a:spcPts val="0"/>
              </a:spcAft>
              <a:buClr>
                <a:srgbClr val="595959"/>
              </a:buClr>
              <a:buSzPts val="2400"/>
              <a:buAutoNum type="arabicPeriod"/>
            </a:pPr>
            <a:r>
              <a:rPr lang="en-US">
                <a:solidFill>
                  <a:srgbClr val="595959"/>
                </a:solidFill>
              </a:rPr>
              <a:t>The concepts, content, and skills within a standards document;</a:t>
            </a:r>
            <a:endParaRPr>
              <a:solidFill>
                <a:srgbClr val="595959"/>
              </a:solidFill>
            </a:endParaRPr>
          </a:p>
          <a:p>
            <a:pPr indent="-381000" lvl="0" marL="1371600" rtl="0" algn="l">
              <a:spcBef>
                <a:spcPts val="0"/>
              </a:spcBef>
              <a:spcAft>
                <a:spcPts val="0"/>
              </a:spcAft>
              <a:buClr>
                <a:srgbClr val="595959"/>
              </a:buClr>
              <a:buSzPts val="2400"/>
              <a:buAutoNum type="arabicPeriod"/>
            </a:pPr>
            <a:r>
              <a:rPr lang="en-US">
                <a:solidFill>
                  <a:srgbClr val="595959"/>
                </a:solidFill>
              </a:rPr>
              <a:t>How those components are explicitly linked; and, </a:t>
            </a:r>
            <a:endParaRPr>
              <a:solidFill>
                <a:srgbClr val="595959"/>
              </a:solidFill>
            </a:endParaRPr>
          </a:p>
          <a:p>
            <a:pPr indent="-381000" lvl="0" marL="1371600" rtl="0" algn="l">
              <a:spcBef>
                <a:spcPts val="0"/>
              </a:spcBef>
              <a:spcAft>
                <a:spcPts val="0"/>
              </a:spcAft>
              <a:buClr>
                <a:srgbClr val="595959"/>
              </a:buClr>
              <a:buSzPts val="2400"/>
              <a:buAutoNum type="arabicPeriod"/>
            </a:pPr>
            <a:r>
              <a:rPr lang="en-US">
                <a:solidFill>
                  <a:srgbClr val="595959"/>
                </a:solidFill>
              </a:rPr>
              <a:t>The importance of reading the standards closely.</a:t>
            </a:r>
            <a:endParaRPr>
              <a:solidFill>
                <a:srgbClr val="595959"/>
              </a:solidFill>
            </a:endParaRPr>
          </a:p>
          <a:p>
            <a:pPr indent="0" lvl="0" marL="457200" marR="0" rtl="0" algn="l">
              <a:lnSpc>
                <a:spcPct val="100000"/>
              </a:lnSpc>
              <a:spcBef>
                <a:spcPts val="1000"/>
              </a:spcBef>
              <a:spcAft>
                <a:spcPts val="0"/>
              </a:spcAft>
              <a:buNone/>
            </a:pPr>
            <a:r>
              <a:t/>
            </a:r>
            <a:endParaRPr sz="3000">
              <a:solidFill>
                <a:srgbClr val="595959"/>
              </a:solidFill>
            </a:endParaRPr>
          </a:p>
          <a:p>
            <a:pPr indent="0" lvl="0" marL="457200" marR="0" rtl="0" algn="l">
              <a:lnSpc>
                <a:spcPct val="100000"/>
              </a:lnSpc>
              <a:spcBef>
                <a:spcPts val="1000"/>
              </a:spcBef>
              <a:spcAft>
                <a:spcPts val="0"/>
              </a:spcAft>
              <a:buNone/>
            </a:pPr>
            <a:r>
              <a:t/>
            </a:r>
            <a:endParaRPr sz="3000">
              <a:solidFill>
                <a:srgbClr val="595959"/>
              </a:solidFill>
            </a:endParaRPr>
          </a:p>
          <a:p>
            <a:pPr indent="0" lvl="0" marL="457200" rtl="0" algn="l">
              <a:spcBef>
                <a:spcPts val="0"/>
              </a:spcBef>
              <a:spcAft>
                <a:spcPts val="0"/>
              </a:spcAft>
              <a:buNone/>
            </a:pPr>
            <a:r>
              <a:t/>
            </a:r>
            <a:endParaRPr sz="3000">
              <a:solidFill>
                <a:srgbClr val="595959"/>
              </a:solidFill>
            </a:endParaRPr>
          </a:p>
          <a:p>
            <a:pPr indent="0" lvl="0" marL="0" rtl="0" algn="l">
              <a:spcBef>
                <a:spcPts val="0"/>
              </a:spcBef>
              <a:spcAft>
                <a:spcPts val="0"/>
              </a:spcAft>
              <a:buNone/>
            </a:pPr>
            <a:r>
              <a:t/>
            </a:r>
            <a:endParaRPr>
              <a:solidFill>
                <a:srgbClr val="595959"/>
              </a:solidFill>
            </a:endParaRPr>
          </a:p>
        </p:txBody>
      </p:sp>
      <p:grpSp>
        <p:nvGrpSpPr>
          <p:cNvPr id="88" name="Google Shape;88;p15"/>
          <p:cNvGrpSpPr/>
          <p:nvPr/>
        </p:nvGrpSpPr>
        <p:grpSpPr>
          <a:xfrm>
            <a:off x="56870" y="0"/>
            <a:ext cx="1433700" cy="1433700"/>
            <a:chOff x="87840" y="134578"/>
            <a:chExt cx="1433700" cy="1433700"/>
          </a:xfrm>
        </p:grpSpPr>
        <p:sp>
          <p:nvSpPr>
            <p:cNvPr id="89" name="Google Shape;89;p15"/>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0" name="Google Shape;90;p15"/>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91" name="Google Shape;91;p15"/>
          <p:cNvPicPr preferRelativeResize="0"/>
          <p:nvPr/>
        </p:nvPicPr>
        <p:blipFill>
          <a:blip r:embed="rId4">
            <a:alphaModFix/>
          </a:blip>
          <a:stretch>
            <a:fillRect/>
          </a:stretch>
        </p:blipFill>
        <p:spPr>
          <a:xfrm>
            <a:off x="0" y="2365175"/>
            <a:ext cx="3233652" cy="32336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6"/>
          <p:cNvSpPr txBox="1"/>
          <p:nvPr>
            <p:ph type="title"/>
          </p:nvPr>
        </p:nvSpPr>
        <p:spPr>
          <a:xfrm>
            <a:off x="1617075" y="321050"/>
            <a:ext cx="7020300" cy="710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Introduction</a:t>
            </a:r>
            <a:endParaRPr i="0" sz="3600" u="none" cap="none" strike="noStrike">
              <a:solidFill>
                <a:srgbClr val="000000"/>
              </a:solidFill>
              <a:latin typeface="Trebuchet MS"/>
              <a:ea typeface="Trebuchet MS"/>
              <a:cs typeface="Trebuchet MS"/>
              <a:sym typeface="Trebuchet MS"/>
            </a:endParaRPr>
          </a:p>
        </p:txBody>
      </p:sp>
      <p:sp>
        <p:nvSpPr>
          <p:cNvPr id="97" name="Google Shape;97;p16"/>
          <p:cNvSpPr txBox="1"/>
          <p:nvPr>
            <p:ph idx="1" type="body"/>
          </p:nvPr>
        </p:nvSpPr>
        <p:spPr>
          <a:xfrm>
            <a:off x="185550" y="1847250"/>
            <a:ext cx="8772900" cy="4937400"/>
          </a:xfrm>
          <a:prstGeom prst="rect">
            <a:avLst/>
          </a:prstGeom>
          <a:noFill/>
          <a:ln>
            <a:noFill/>
          </a:ln>
        </p:spPr>
        <p:txBody>
          <a:bodyPr anchorCtr="0" anchor="t" bIns="0" lIns="0" spcFirstLastPara="1" rIns="0" wrap="square" tIns="0">
            <a:noAutofit/>
          </a:bodyPr>
          <a:lstStyle/>
          <a:p>
            <a:pPr indent="0" lvl="0" marL="457200" rtl="0" algn="l">
              <a:spcBef>
                <a:spcPts val="1000"/>
              </a:spcBef>
              <a:spcAft>
                <a:spcPts val="0"/>
              </a:spcAft>
              <a:buClr>
                <a:schemeClr val="dk1"/>
              </a:buClr>
              <a:buSzPts val="1100"/>
              <a:buFont typeface="Arial"/>
              <a:buNone/>
            </a:pPr>
            <a:r>
              <a:rPr lang="en-US">
                <a:solidFill>
                  <a:srgbClr val="595959"/>
                </a:solidFill>
              </a:rPr>
              <a:t>I</a:t>
            </a:r>
            <a:r>
              <a:rPr lang="en-US">
                <a:solidFill>
                  <a:srgbClr val="595959"/>
                </a:solidFill>
                <a:highlight>
                  <a:schemeClr val="lt1"/>
                </a:highlight>
              </a:rPr>
              <a:t>n order to implement the 2020 Colorado Academic Standards (CAS) with fidelity and transform teaching and learning as the standards intend, the Office of Standards &amp; Instructional Support believe educators at all levels should gain a deep understanding of the intentional design principles used to develop the standards.</a:t>
            </a:r>
            <a:endParaRPr>
              <a:solidFill>
                <a:srgbClr val="595959"/>
              </a:solidFill>
            </a:endParaRPr>
          </a:p>
          <a:p>
            <a:pPr indent="0" lvl="0" marL="0" marR="0" rtl="0" algn="l">
              <a:lnSpc>
                <a:spcPct val="100000"/>
              </a:lnSpc>
              <a:spcBef>
                <a:spcPts val="1000"/>
              </a:spcBef>
              <a:spcAft>
                <a:spcPts val="0"/>
              </a:spcAft>
              <a:buClr>
                <a:srgbClr val="5C6670"/>
              </a:buClr>
              <a:buSzPts val="2400"/>
              <a:buFont typeface="Arial"/>
              <a:buNone/>
            </a:pPr>
            <a:r>
              <a:t/>
            </a:r>
            <a:endParaRPr b="0" i="0" sz="2400" u="none" cap="none" strike="noStrike">
              <a:solidFill>
                <a:srgbClr val="5C6670"/>
              </a:solidFill>
              <a:latin typeface="Trebuchet MS"/>
              <a:ea typeface="Trebuchet MS"/>
              <a:cs typeface="Trebuchet MS"/>
              <a:sym typeface="Trebuchet MS"/>
            </a:endParaRPr>
          </a:p>
        </p:txBody>
      </p:sp>
      <p:grpSp>
        <p:nvGrpSpPr>
          <p:cNvPr id="98" name="Google Shape;98;p16"/>
          <p:cNvGrpSpPr/>
          <p:nvPr/>
        </p:nvGrpSpPr>
        <p:grpSpPr>
          <a:xfrm>
            <a:off x="56870" y="0"/>
            <a:ext cx="1433700" cy="1433700"/>
            <a:chOff x="87840" y="134578"/>
            <a:chExt cx="1433700" cy="1433700"/>
          </a:xfrm>
        </p:grpSpPr>
        <p:sp>
          <p:nvSpPr>
            <p:cNvPr id="99" name="Google Shape;99;p16"/>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0" name="Google Shape;100;p16"/>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01" name="Google Shape;101;p16"/>
          <p:cNvPicPr preferRelativeResize="0"/>
          <p:nvPr/>
        </p:nvPicPr>
        <p:blipFill>
          <a:blip r:embed="rId4">
            <a:alphaModFix/>
          </a:blip>
          <a:stretch>
            <a:fillRect/>
          </a:stretch>
        </p:blipFill>
        <p:spPr>
          <a:xfrm>
            <a:off x="3483375" y="4592250"/>
            <a:ext cx="1665325" cy="124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grpSp>
        <p:nvGrpSpPr>
          <p:cNvPr id="106" name="Google Shape;106;p17"/>
          <p:cNvGrpSpPr/>
          <p:nvPr/>
        </p:nvGrpSpPr>
        <p:grpSpPr>
          <a:xfrm>
            <a:off x="56870" y="0"/>
            <a:ext cx="1433700" cy="1433700"/>
            <a:chOff x="87840" y="134578"/>
            <a:chExt cx="1433700" cy="1433700"/>
          </a:xfrm>
        </p:grpSpPr>
        <p:sp>
          <p:nvSpPr>
            <p:cNvPr id="107" name="Google Shape;107;p17"/>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8" name="Google Shape;108;p17"/>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graphicFrame>
        <p:nvGraphicFramePr>
          <p:cNvPr id="109" name="Google Shape;109;p17"/>
          <p:cNvGraphicFramePr/>
          <p:nvPr/>
        </p:nvGraphicFramePr>
        <p:xfrm>
          <a:off x="234025" y="2132225"/>
          <a:ext cx="3000000" cy="3000000"/>
        </p:xfrm>
        <a:graphic>
          <a:graphicData uri="http://schemas.openxmlformats.org/drawingml/2006/table">
            <a:tbl>
              <a:tblPr>
                <a:noFill/>
                <a:tableStyleId>{7A02B6B5-B771-446E-871D-F38CCF78A679}</a:tableStyleId>
              </a:tblPr>
              <a:tblGrid>
                <a:gridCol w="1581150"/>
                <a:gridCol w="3390900"/>
                <a:gridCol w="3524250"/>
              </a:tblGrid>
              <a:tr h="28575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Definition</a:t>
                      </a:r>
                      <a:endParaRPr b="1" sz="1800">
                        <a:solidFill>
                          <a:srgbClr val="FFFFFF"/>
                        </a:solidFill>
                        <a:latin typeface="Calibri"/>
                        <a:ea typeface="Calibri"/>
                        <a:cs typeface="Calibri"/>
                        <a:sym typeface="Calibri"/>
                      </a:endParaRPr>
                    </a:p>
                  </a:txBody>
                  <a:tcPr marT="91425" marB="91425" marR="91425" marL="91425"/>
                </a:tc>
                <a:tc>
                  <a:txBody>
                    <a:bodyPr>
                      <a:noAutofit/>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Example</a:t>
                      </a:r>
                      <a:endParaRPr b="1" sz="1800">
                        <a:solidFill>
                          <a:srgbClr val="FFFFFF"/>
                        </a:solidFill>
                        <a:latin typeface="Calibri"/>
                        <a:ea typeface="Calibri"/>
                        <a:cs typeface="Calibri"/>
                        <a:sym typeface="Calibri"/>
                      </a:endParaRPr>
                    </a:p>
                  </a:txBody>
                  <a:tcPr marT="91425" marB="91425" marR="91425" marL="91425"/>
                </a:tc>
              </a:tr>
              <a:tr h="847725">
                <a:tc>
                  <a:txBody>
                    <a:bodyPr>
                      <a:noAutofit/>
                    </a:bodyPr>
                    <a:lstStyle/>
                    <a:p>
                      <a:pPr indent="0" lvl="0" marL="0" rtl="0" algn="ctr">
                        <a:lnSpc>
                          <a:spcPct val="115000"/>
                        </a:lnSpc>
                        <a:spcBef>
                          <a:spcPts val="0"/>
                        </a:spcBef>
                        <a:spcAft>
                          <a:spcPts val="0"/>
                        </a:spcAft>
                        <a:buNone/>
                      </a:pPr>
                      <a:r>
                        <a:rPr b="1" lang="en-US" sz="1800">
                          <a:solidFill>
                            <a:srgbClr val="595959"/>
                          </a:solidFill>
                          <a:latin typeface="Trebuchet MS"/>
                          <a:ea typeface="Trebuchet MS"/>
                          <a:cs typeface="Trebuchet MS"/>
                          <a:sym typeface="Trebuchet MS"/>
                        </a:rPr>
                        <a:t>Know</a:t>
                      </a:r>
                      <a:endParaRPr b="1" sz="1800">
                        <a:solidFill>
                          <a:srgbClr val="595959"/>
                        </a:solidFill>
                        <a:latin typeface="Trebuchet MS"/>
                        <a:ea typeface="Trebuchet MS"/>
                        <a:cs typeface="Trebuchet MS"/>
                        <a:sym typeface="Trebuchet MS"/>
                      </a:endParaRPr>
                    </a:p>
                  </a:txBody>
                  <a:tcPr marT="91425" marB="91425" marR="91425" marL="91425"/>
                </a:tc>
                <a:tc>
                  <a:txBody>
                    <a:bodyPr>
                      <a:noAutofit/>
                    </a:bodyPr>
                    <a:lstStyle/>
                    <a:p>
                      <a:pPr indent="0" lvl="0" marL="0" rtl="0" algn="l">
                        <a:lnSpc>
                          <a:spcPct val="115000"/>
                        </a:lnSpc>
                        <a:spcBef>
                          <a:spcPts val="0"/>
                        </a:spcBef>
                        <a:spcAft>
                          <a:spcPts val="0"/>
                        </a:spcAft>
                        <a:buNone/>
                      </a:pPr>
                      <a:r>
                        <a:rPr lang="en-US" sz="1800">
                          <a:solidFill>
                            <a:srgbClr val="595959"/>
                          </a:solidFill>
                          <a:latin typeface="Trebuchet MS"/>
                          <a:ea typeface="Trebuchet MS"/>
                          <a:cs typeface="Trebuchet MS"/>
                          <a:sym typeface="Trebuchet MS"/>
                        </a:rPr>
                        <a:t>Refers to facts, dates, places, people, definitions, rules, or information</a:t>
                      </a:r>
                      <a:endParaRPr sz="1800">
                        <a:solidFill>
                          <a:srgbClr val="595959"/>
                        </a:solidFill>
                        <a:latin typeface="Trebuchet MS"/>
                        <a:ea typeface="Trebuchet MS"/>
                        <a:cs typeface="Trebuchet MS"/>
                        <a:sym typeface="Trebuchet MS"/>
                      </a:endParaRPr>
                    </a:p>
                  </a:txBody>
                  <a:tcPr marT="91425" marB="91425" marR="91425" marL="91425"/>
                </a:tc>
                <a:tc>
                  <a:txBody>
                    <a:bodyPr>
                      <a:noAutofit/>
                    </a:bodyPr>
                    <a:lstStyle/>
                    <a:p>
                      <a:pPr indent="0" lvl="0" marL="0" rtl="0" algn="l">
                        <a:lnSpc>
                          <a:spcPct val="115000"/>
                        </a:lnSpc>
                        <a:spcBef>
                          <a:spcPts val="0"/>
                        </a:spcBef>
                        <a:spcAft>
                          <a:spcPts val="0"/>
                        </a:spcAft>
                        <a:buNone/>
                      </a:pPr>
                      <a:r>
                        <a:rPr lang="en-US" sz="1800">
                          <a:solidFill>
                            <a:srgbClr val="595959"/>
                          </a:solidFill>
                          <a:latin typeface="Trebuchet MS"/>
                          <a:ea typeface="Trebuchet MS"/>
                          <a:cs typeface="Trebuchet MS"/>
                          <a:sym typeface="Trebuchet MS"/>
                        </a:rPr>
                        <a:t>Addition and subtraction facts</a:t>
                      </a:r>
                      <a:endParaRPr sz="1800">
                        <a:solidFill>
                          <a:srgbClr val="595959"/>
                        </a:solidFill>
                        <a:latin typeface="Trebuchet MS"/>
                        <a:ea typeface="Trebuchet MS"/>
                        <a:cs typeface="Trebuchet MS"/>
                        <a:sym typeface="Trebuchet MS"/>
                      </a:endParaRPr>
                    </a:p>
                  </a:txBody>
                  <a:tcPr marT="91425" marB="91425" marR="91425" marL="91425"/>
                </a:tc>
              </a:tr>
              <a:tr h="1190625">
                <a:tc>
                  <a:txBody>
                    <a:bodyPr>
                      <a:noAutofit/>
                    </a:bodyPr>
                    <a:lstStyle/>
                    <a:p>
                      <a:pPr indent="0" lvl="0" marL="0" rtl="0" algn="ctr">
                        <a:lnSpc>
                          <a:spcPct val="115000"/>
                        </a:lnSpc>
                        <a:spcBef>
                          <a:spcPts val="0"/>
                        </a:spcBef>
                        <a:spcAft>
                          <a:spcPts val="0"/>
                        </a:spcAft>
                        <a:buNone/>
                      </a:pPr>
                      <a:r>
                        <a:rPr b="1" lang="en-US" sz="1800">
                          <a:solidFill>
                            <a:srgbClr val="595959"/>
                          </a:solidFill>
                          <a:latin typeface="Trebuchet MS"/>
                          <a:ea typeface="Trebuchet MS"/>
                          <a:cs typeface="Trebuchet MS"/>
                          <a:sym typeface="Trebuchet MS"/>
                        </a:rPr>
                        <a:t>Understand</a:t>
                      </a:r>
                      <a:endParaRPr b="1" sz="1800">
                        <a:solidFill>
                          <a:srgbClr val="595959"/>
                        </a:solidFill>
                        <a:latin typeface="Trebuchet MS"/>
                        <a:ea typeface="Trebuchet MS"/>
                        <a:cs typeface="Trebuchet MS"/>
                        <a:sym typeface="Trebuchet MS"/>
                      </a:endParaRPr>
                    </a:p>
                  </a:txBody>
                  <a:tcPr marT="91425" marB="91425" marR="91425" marL="91425"/>
                </a:tc>
                <a:tc>
                  <a:txBody>
                    <a:bodyPr>
                      <a:noAutofit/>
                    </a:bodyPr>
                    <a:lstStyle/>
                    <a:p>
                      <a:pPr indent="0" lvl="0" marL="0" rtl="0" algn="l">
                        <a:lnSpc>
                          <a:spcPct val="115000"/>
                        </a:lnSpc>
                        <a:spcBef>
                          <a:spcPts val="0"/>
                        </a:spcBef>
                        <a:spcAft>
                          <a:spcPts val="0"/>
                        </a:spcAft>
                        <a:buNone/>
                      </a:pPr>
                      <a:r>
                        <a:rPr lang="en-US" sz="1800">
                          <a:solidFill>
                            <a:srgbClr val="595959"/>
                          </a:solidFill>
                          <a:latin typeface="Trebuchet MS"/>
                          <a:ea typeface="Trebuchet MS"/>
                          <a:cs typeface="Trebuchet MS"/>
                          <a:sym typeface="Trebuchet MS"/>
                        </a:rPr>
                        <a:t>Refers to theories, generalizations, or “big ideas</a:t>
                      </a:r>
                      <a:endParaRPr sz="1800">
                        <a:solidFill>
                          <a:srgbClr val="595959"/>
                        </a:solidFill>
                        <a:latin typeface="Trebuchet MS"/>
                        <a:ea typeface="Trebuchet MS"/>
                        <a:cs typeface="Trebuchet MS"/>
                        <a:sym typeface="Trebuchet MS"/>
                      </a:endParaRPr>
                    </a:p>
                  </a:txBody>
                  <a:tcPr marT="91425" marB="91425" marR="91425" marL="91425"/>
                </a:tc>
                <a:tc>
                  <a:txBody>
                    <a:bodyPr>
                      <a:noAutofit/>
                    </a:bodyPr>
                    <a:lstStyle/>
                    <a:p>
                      <a:pPr indent="0" lvl="0" marL="0" rtl="0" algn="l">
                        <a:lnSpc>
                          <a:spcPct val="115000"/>
                        </a:lnSpc>
                        <a:spcBef>
                          <a:spcPts val="0"/>
                        </a:spcBef>
                        <a:spcAft>
                          <a:spcPts val="0"/>
                        </a:spcAft>
                        <a:buNone/>
                      </a:pPr>
                      <a:r>
                        <a:rPr lang="en-US" sz="1800">
                          <a:solidFill>
                            <a:srgbClr val="595959"/>
                          </a:solidFill>
                          <a:latin typeface="Trebuchet MS"/>
                          <a:ea typeface="Trebuchet MS"/>
                          <a:cs typeface="Trebuchet MS"/>
                          <a:sym typeface="Trebuchet MS"/>
                        </a:rPr>
                        <a:t>Addition and subtraction involve adding to, taking from, putting together, taking apart, and comparing</a:t>
                      </a:r>
                      <a:endParaRPr sz="1800">
                        <a:solidFill>
                          <a:srgbClr val="595959"/>
                        </a:solidFill>
                        <a:latin typeface="Trebuchet MS"/>
                        <a:ea typeface="Trebuchet MS"/>
                        <a:cs typeface="Trebuchet MS"/>
                        <a:sym typeface="Trebuchet MS"/>
                      </a:endParaRPr>
                    </a:p>
                  </a:txBody>
                  <a:tcPr marT="91425" marB="91425" marR="91425" marL="91425"/>
                </a:tc>
              </a:tr>
              <a:tr h="1200150">
                <a:tc>
                  <a:txBody>
                    <a:bodyPr>
                      <a:noAutofit/>
                    </a:bodyPr>
                    <a:lstStyle/>
                    <a:p>
                      <a:pPr indent="0" lvl="0" marL="0" rtl="0" algn="ctr">
                        <a:lnSpc>
                          <a:spcPct val="115000"/>
                        </a:lnSpc>
                        <a:spcBef>
                          <a:spcPts val="0"/>
                        </a:spcBef>
                        <a:spcAft>
                          <a:spcPts val="0"/>
                        </a:spcAft>
                        <a:buNone/>
                      </a:pPr>
                      <a:r>
                        <a:rPr b="1" lang="en-US" sz="1800">
                          <a:solidFill>
                            <a:srgbClr val="595959"/>
                          </a:solidFill>
                          <a:latin typeface="Trebuchet MS"/>
                          <a:ea typeface="Trebuchet MS"/>
                          <a:cs typeface="Trebuchet MS"/>
                          <a:sym typeface="Trebuchet MS"/>
                        </a:rPr>
                        <a:t>Do</a:t>
                      </a:r>
                      <a:endParaRPr b="1" sz="1800">
                        <a:solidFill>
                          <a:srgbClr val="595959"/>
                        </a:solidFill>
                        <a:latin typeface="Trebuchet MS"/>
                        <a:ea typeface="Trebuchet MS"/>
                        <a:cs typeface="Trebuchet MS"/>
                        <a:sym typeface="Trebuchet MS"/>
                      </a:endParaRPr>
                    </a:p>
                  </a:txBody>
                  <a:tcPr marT="91425" marB="91425" marR="91425" marL="91425"/>
                </a:tc>
                <a:tc>
                  <a:txBody>
                    <a:bodyPr>
                      <a:noAutofit/>
                    </a:bodyPr>
                    <a:lstStyle/>
                    <a:p>
                      <a:pPr indent="0" lvl="0" marL="0" rtl="0" algn="l">
                        <a:lnSpc>
                          <a:spcPct val="115000"/>
                        </a:lnSpc>
                        <a:spcBef>
                          <a:spcPts val="0"/>
                        </a:spcBef>
                        <a:spcAft>
                          <a:spcPts val="0"/>
                        </a:spcAft>
                        <a:buNone/>
                      </a:pPr>
                      <a:r>
                        <a:rPr lang="en-US" sz="1800">
                          <a:solidFill>
                            <a:srgbClr val="595959"/>
                          </a:solidFill>
                          <a:latin typeface="Trebuchet MS"/>
                          <a:ea typeface="Trebuchet MS"/>
                          <a:cs typeface="Trebuchet MS"/>
                          <a:sym typeface="Trebuchet MS"/>
                        </a:rPr>
                        <a:t>Refers to skills such as communication, reading, computation, application, and transfer to new situations</a:t>
                      </a:r>
                      <a:endParaRPr sz="1800">
                        <a:solidFill>
                          <a:srgbClr val="595959"/>
                        </a:solidFill>
                        <a:latin typeface="Trebuchet MS"/>
                        <a:ea typeface="Trebuchet MS"/>
                        <a:cs typeface="Trebuchet MS"/>
                        <a:sym typeface="Trebuchet MS"/>
                      </a:endParaRPr>
                    </a:p>
                  </a:txBody>
                  <a:tcPr marT="91425" marB="91425" marR="91425" marL="91425"/>
                </a:tc>
                <a:tc>
                  <a:txBody>
                    <a:bodyPr>
                      <a:noAutofit/>
                    </a:bodyPr>
                    <a:lstStyle/>
                    <a:p>
                      <a:pPr indent="0" lvl="0" marL="0" rtl="0" algn="l">
                        <a:lnSpc>
                          <a:spcPct val="115000"/>
                        </a:lnSpc>
                        <a:spcBef>
                          <a:spcPts val="0"/>
                        </a:spcBef>
                        <a:spcAft>
                          <a:spcPts val="0"/>
                        </a:spcAft>
                        <a:buNone/>
                      </a:pPr>
                      <a:r>
                        <a:rPr lang="en-US" sz="1800">
                          <a:solidFill>
                            <a:srgbClr val="595959"/>
                          </a:solidFill>
                          <a:latin typeface="Trebuchet MS"/>
                          <a:ea typeface="Trebuchet MS"/>
                          <a:cs typeface="Trebuchet MS"/>
                          <a:sym typeface="Trebuchet MS"/>
                        </a:rPr>
                        <a:t>Use addition and subtraction to solve one- and two-step word problems</a:t>
                      </a:r>
                      <a:endParaRPr sz="1800">
                        <a:solidFill>
                          <a:srgbClr val="595959"/>
                        </a:solidFill>
                        <a:latin typeface="Trebuchet MS"/>
                        <a:ea typeface="Trebuchet MS"/>
                        <a:cs typeface="Trebuchet MS"/>
                        <a:sym typeface="Trebuchet MS"/>
                      </a:endParaRPr>
                    </a:p>
                  </a:txBody>
                  <a:tcPr marT="91425" marB="91425" marR="91425" marL="91425"/>
                </a:tc>
              </a:tr>
            </a:tbl>
          </a:graphicData>
        </a:graphic>
      </p:graphicFrame>
      <p:sp>
        <p:nvSpPr>
          <p:cNvPr id="110" name="Google Shape;110;p17"/>
          <p:cNvSpPr txBox="1"/>
          <p:nvPr/>
        </p:nvSpPr>
        <p:spPr>
          <a:xfrm>
            <a:off x="1612975" y="310250"/>
            <a:ext cx="57384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latin typeface="Trebuchet MS"/>
                <a:ea typeface="Trebuchet MS"/>
                <a:cs typeface="Trebuchet MS"/>
                <a:sym typeface="Trebuchet MS"/>
              </a:rPr>
              <a:t>What Are Standards?</a:t>
            </a:r>
            <a:endParaRPr sz="3600">
              <a:latin typeface="Trebuchet MS"/>
              <a:ea typeface="Trebuchet MS"/>
              <a:cs typeface="Trebuchet MS"/>
              <a:sym typeface="Trebuchet MS"/>
            </a:endParaRPr>
          </a:p>
        </p:txBody>
      </p:sp>
      <p:sp>
        <p:nvSpPr>
          <p:cNvPr id="111" name="Google Shape;111;p17"/>
          <p:cNvSpPr txBox="1"/>
          <p:nvPr/>
        </p:nvSpPr>
        <p:spPr>
          <a:xfrm>
            <a:off x="223050" y="1273600"/>
            <a:ext cx="8697900" cy="9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595959"/>
                </a:solidFill>
                <a:latin typeface="Trebuchet MS"/>
                <a:ea typeface="Trebuchet MS"/>
                <a:cs typeface="Trebuchet MS"/>
                <a:sym typeface="Trebuchet MS"/>
              </a:rPr>
              <a:t>Standards define what students should</a:t>
            </a:r>
            <a:r>
              <a:rPr i="1" lang="en-US" sz="2400">
                <a:solidFill>
                  <a:srgbClr val="595959"/>
                </a:solidFill>
                <a:latin typeface="Trebuchet MS"/>
                <a:ea typeface="Trebuchet MS"/>
                <a:cs typeface="Trebuchet MS"/>
                <a:sym typeface="Trebuchet MS"/>
              </a:rPr>
              <a:t> know</a:t>
            </a:r>
            <a:r>
              <a:rPr lang="en-US" sz="2400">
                <a:solidFill>
                  <a:srgbClr val="595959"/>
                </a:solidFill>
                <a:latin typeface="Trebuchet MS"/>
                <a:ea typeface="Trebuchet MS"/>
                <a:cs typeface="Trebuchet MS"/>
                <a:sym typeface="Trebuchet MS"/>
              </a:rPr>
              <a:t>, </a:t>
            </a:r>
            <a:r>
              <a:rPr i="1" lang="en-US" sz="2400">
                <a:solidFill>
                  <a:srgbClr val="595959"/>
                </a:solidFill>
                <a:latin typeface="Trebuchet MS"/>
                <a:ea typeface="Trebuchet MS"/>
                <a:cs typeface="Trebuchet MS"/>
                <a:sym typeface="Trebuchet MS"/>
              </a:rPr>
              <a:t>understand</a:t>
            </a:r>
            <a:r>
              <a:rPr lang="en-US" sz="2400">
                <a:solidFill>
                  <a:srgbClr val="595959"/>
                </a:solidFill>
                <a:latin typeface="Trebuchet MS"/>
                <a:ea typeface="Trebuchet MS"/>
                <a:cs typeface="Trebuchet MS"/>
                <a:sym typeface="Trebuchet MS"/>
              </a:rPr>
              <a:t>, and be able to </a:t>
            </a:r>
            <a:r>
              <a:rPr i="1" lang="en-US" sz="2400">
                <a:solidFill>
                  <a:srgbClr val="595959"/>
                </a:solidFill>
                <a:latin typeface="Trebuchet MS"/>
                <a:ea typeface="Trebuchet MS"/>
                <a:cs typeface="Trebuchet MS"/>
                <a:sym typeface="Trebuchet MS"/>
              </a:rPr>
              <a:t>do</a:t>
            </a:r>
            <a:r>
              <a:rPr lang="en-US" sz="2400">
                <a:solidFill>
                  <a:srgbClr val="595959"/>
                </a:solidFill>
                <a:latin typeface="Trebuchet MS"/>
                <a:ea typeface="Trebuchet MS"/>
                <a:cs typeface="Trebuchet MS"/>
                <a:sym typeface="Trebuchet MS"/>
              </a:rPr>
              <a:t> at the end of a grade level or grade span.</a:t>
            </a:r>
            <a:endParaRPr sz="2400">
              <a:solidFill>
                <a:srgbClr val="595959"/>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1694300" y="361750"/>
            <a:ext cx="7346700" cy="710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Decoding Activity</a:t>
            </a:r>
            <a:endParaRPr i="0" sz="3600" u="none" cap="none" strike="noStrike">
              <a:solidFill>
                <a:srgbClr val="000000"/>
              </a:solidFill>
              <a:latin typeface="Trebuchet MS"/>
              <a:ea typeface="Trebuchet MS"/>
              <a:cs typeface="Trebuchet MS"/>
              <a:sym typeface="Trebuchet MS"/>
            </a:endParaRPr>
          </a:p>
        </p:txBody>
      </p:sp>
      <p:grpSp>
        <p:nvGrpSpPr>
          <p:cNvPr id="117" name="Google Shape;117;p18"/>
          <p:cNvGrpSpPr/>
          <p:nvPr/>
        </p:nvGrpSpPr>
        <p:grpSpPr>
          <a:xfrm>
            <a:off x="56870" y="0"/>
            <a:ext cx="1433609" cy="1433609"/>
            <a:chOff x="87840" y="134578"/>
            <a:chExt cx="1433609" cy="1433609"/>
          </a:xfrm>
        </p:grpSpPr>
        <p:sp>
          <p:nvSpPr>
            <p:cNvPr id="118" name="Google Shape;118;p18"/>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9" name="Google Shape;119;p18"/>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
        <p:nvSpPr>
          <p:cNvPr id="120" name="Google Shape;120;p18"/>
          <p:cNvSpPr txBox="1"/>
          <p:nvPr>
            <p:ph idx="1" type="body"/>
          </p:nvPr>
        </p:nvSpPr>
        <p:spPr>
          <a:xfrm>
            <a:off x="3893250" y="2501600"/>
            <a:ext cx="5033400" cy="3848100"/>
          </a:xfrm>
          <a:prstGeom prst="rect">
            <a:avLst/>
          </a:prstGeom>
          <a:noFill/>
          <a:ln>
            <a:noFill/>
          </a:ln>
        </p:spPr>
        <p:txBody>
          <a:bodyPr anchorCtr="0" anchor="t" bIns="0" lIns="0" spcFirstLastPara="1" rIns="0" wrap="square" tIns="0">
            <a:noAutofit/>
          </a:bodyPr>
          <a:lstStyle/>
          <a:p>
            <a:pPr indent="-342900" lvl="0" marL="457200" rtl="0" algn="l">
              <a:lnSpc>
                <a:spcPct val="90000"/>
              </a:lnSpc>
              <a:spcBef>
                <a:spcPts val="1000"/>
              </a:spcBef>
              <a:spcAft>
                <a:spcPts val="0"/>
              </a:spcAft>
              <a:buClr>
                <a:srgbClr val="595959"/>
              </a:buClr>
              <a:buSzPts val="1800"/>
              <a:buChar char="●"/>
            </a:pPr>
            <a:r>
              <a:rPr b="1" lang="en-US" sz="1800">
                <a:solidFill>
                  <a:srgbClr val="595959"/>
                </a:solidFill>
                <a:highlight>
                  <a:srgbClr val="00FFFF"/>
                </a:highlight>
              </a:rPr>
              <a:t>Concepts</a:t>
            </a:r>
            <a:r>
              <a:rPr lang="en-US" sz="1800">
                <a:solidFill>
                  <a:srgbClr val="595959"/>
                </a:solidFill>
              </a:rPr>
              <a:t> are timeless, universal ideas that provide a </a:t>
            </a:r>
            <a:r>
              <a:rPr i="1" lang="en-US" sz="1800">
                <a:solidFill>
                  <a:srgbClr val="595959"/>
                </a:solidFill>
              </a:rPr>
              <a:t>breadth</a:t>
            </a:r>
            <a:r>
              <a:rPr lang="en-US" sz="1800">
                <a:solidFill>
                  <a:srgbClr val="595959"/>
                </a:solidFill>
              </a:rPr>
              <a:t> of understanding.  A concept is not bound by time, space, or culture.</a:t>
            </a:r>
            <a:endParaRPr sz="1800">
              <a:solidFill>
                <a:srgbClr val="595959"/>
              </a:solidFill>
            </a:endParaRPr>
          </a:p>
          <a:p>
            <a:pPr indent="0" lvl="0" marL="457200" rtl="0" algn="l">
              <a:lnSpc>
                <a:spcPct val="90000"/>
              </a:lnSpc>
              <a:spcBef>
                <a:spcPts val="1000"/>
              </a:spcBef>
              <a:spcAft>
                <a:spcPts val="0"/>
              </a:spcAft>
              <a:buNone/>
            </a:pPr>
            <a:r>
              <a:t/>
            </a:r>
            <a:endParaRPr sz="1800">
              <a:solidFill>
                <a:srgbClr val="595959"/>
              </a:solidFill>
            </a:endParaRPr>
          </a:p>
          <a:p>
            <a:pPr indent="-342900" lvl="0" marL="457200" rtl="0" algn="l">
              <a:lnSpc>
                <a:spcPct val="90000"/>
              </a:lnSpc>
              <a:spcBef>
                <a:spcPts val="1000"/>
              </a:spcBef>
              <a:spcAft>
                <a:spcPts val="0"/>
              </a:spcAft>
              <a:buClr>
                <a:srgbClr val="595959"/>
              </a:buClr>
              <a:buSzPts val="1800"/>
              <a:buChar char="●"/>
            </a:pPr>
            <a:r>
              <a:rPr b="1" lang="en-US" sz="1800">
                <a:solidFill>
                  <a:srgbClr val="595959"/>
                </a:solidFill>
                <a:highlight>
                  <a:srgbClr val="FF00FF"/>
                </a:highlight>
              </a:rPr>
              <a:t>Content</a:t>
            </a:r>
            <a:r>
              <a:rPr lang="en-US" sz="1800">
                <a:solidFill>
                  <a:srgbClr val="595959"/>
                </a:solidFill>
                <a:highlight>
                  <a:srgbClr val="FF00FF"/>
                </a:highlight>
              </a:rPr>
              <a:t> </a:t>
            </a:r>
            <a:r>
              <a:rPr lang="en-US" sz="1800">
                <a:solidFill>
                  <a:srgbClr val="595959"/>
                </a:solidFill>
              </a:rPr>
              <a:t>is the </a:t>
            </a:r>
            <a:r>
              <a:rPr i="1" lang="en-US" sz="1800">
                <a:solidFill>
                  <a:srgbClr val="595959"/>
                </a:solidFill>
              </a:rPr>
              <a:t>“what”</a:t>
            </a:r>
            <a:r>
              <a:rPr lang="en-US" sz="1800">
                <a:solidFill>
                  <a:srgbClr val="595959"/>
                </a:solidFill>
              </a:rPr>
              <a:t> that students should learn.</a:t>
            </a:r>
            <a:endParaRPr sz="1800">
              <a:solidFill>
                <a:srgbClr val="595959"/>
              </a:solidFill>
            </a:endParaRPr>
          </a:p>
          <a:p>
            <a:pPr indent="0" lvl="0" marL="457200" rtl="0" algn="l">
              <a:lnSpc>
                <a:spcPct val="90000"/>
              </a:lnSpc>
              <a:spcBef>
                <a:spcPts val="1000"/>
              </a:spcBef>
              <a:spcAft>
                <a:spcPts val="0"/>
              </a:spcAft>
              <a:buNone/>
            </a:pPr>
            <a:r>
              <a:t/>
            </a:r>
            <a:endParaRPr sz="1800">
              <a:solidFill>
                <a:srgbClr val="595959"/>
              </a:solidFill>
            </a:endParaRPr>
          </a:p>
          <a:p>
            <a:pPr indent="-342900" lvl="0" marL="457200" rtl="0" algn="l">
              <a:lnSpc>
                <a:spcPct val="90000"/>
              </a:lnSpc>
              <a:spcBef>
                <a:spcPts val="1000"/>
              </a:spcBef>
              <a:spcAft>
                <a:spcPts val="0"/>
              </a:spcAft>
              <a:buClr>
                <a:srgbClr val="595959"/>
              </a:buClr>
              <a:buSzPts val="1800"/>
              <a:buChar char="●"/>
            </a:pPr>
            <a:r>
              <a:rPr b="1" lang="en-US" sz="1800">
                <a:solidFill>
                  <a:srgbClr val="595959"/>
                </a:solidFill>
                <a:highlight>
                  <a:srgbClr val="FFFF00"/>
                </a:highlight>
              </a:rPr>
              <a:t>Skills</a:t>
            </a:r>
            <a:r>
              <a:rPr b="1" lang="en-US" sz="1800">
                <a:solidFill>
                  <a:srgbClr val="595959"/>
                </a:solidFill>
              </a:rPr>
              <a:t> </a:t>
            </a:r>
            <a:r>
              <a:rPr lang="en-US" sz="1800">
                <a:solidFill>
                  <a:srgbClr val="595959"/>
                </a:solidFill>
              </a:rPr>
              <a:t>are the </a:t>
            </a:r>
            <a:r>
              <a:rPr i="1" lang="en-US" sz="1800">
                <a:solidFill>
                  <a:srgbClr val="595959"/>
                </a:solidFill>
              </a:rPr>
              <a:t>“how”</a:t>
            </a:r>
            <a:r>
              <a:rPr lang="en-US" sz="1800">
                <a:solidFill>
                  <a:srgbClr val="595959"/>
                </a:solidFill>
              </a:rPr>
              <a:t> students engage with the concepts and apply what they have learned.</a:t>
            </a:r>
            <a:endParaRPr sz="1800">
              <a:solidFill>
                <a:srgbClr val="595959"/>
              </a:solidFill>
            </a:endParaRPr>
          </a:p>
          <a:p>
            <a:pPr indent="0" lvl="0" marL="0" marR="0" rtl="0" algn="l">
              <a:lnSpc>
                <a:spcPct val="100000"/>
              </a:lnSpc>
              <a:spcBef>
                <a:spcPts val="1000"/>
              </a:spcBef>
              <a:spcAft>
                <a:spcPts val="0"/>
              </a:spcAft>
              <a:buClr>
                <a:srgbClr val="5C6670"/>
              </a:buClr>
              <a:buSzPts val="2400"/>
              <a:buFont typeface="Arial"/>
              <a:buNone/>
            </a:pPr>
            <a:r>
              <a:t/>
            </a:r>
            <a:endParaRPr b="0" i="0" sz="2400" u="none" cap="none" strike="noStrike">
              <a:solidFill>
                <a:srgbClr val="5C6670"/>
              </a:solidFill>
              <a:latin typeface="Trebuchet MS"/>
              <a:ea typeface="Trebuchet MS"/>
              <a:cs typeface="Trebuchet MS"/>
              <a:sym typeface="Trebuchet MS"/>
            </a:endParaRPr>
          </a:p>
        </p:txBody>
      </p:sp>
      <p:sp>
        <p:nvSpPr>
          <p:cNvPr id="121" name="Google Shape;121;p18"/>
          <p:cNvSpPr txBox="1"/>
          <p:nvPr/>
        </p:nvSpPr>
        <p:spPr>
          <a:xfrm>
            <a:off x="400925" y="1433600"/>
            <a:ext cx="8525700" cy="10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595959"/>
                </a:solidFill>
                <a:latin typeface="Trebuchet MS"/>
                <a:ea typeface="Trebuchet MS"/>
                <a:cs typeface="Trebuchet MS"/>
                <a:sym typeface="Trebuchet MS"/>
              </a:rPr>
              <a:t>Closely read a standards page and highlight the concepts, content, and skills within the entire document.</a:t>
            </a:r>
            <a:endParaRPr sz="2400">
              <a:solidFill>
                <a:srgbClr val="595959"/>
              </a:solidFill>
              <a:latin typeface="Trebuchet MS"/>
              <a:ea typeface="Trebuchet MS"/>
              <a:cs typeface="Trebuchet MS"/>
              <a:sym typeface="Trebuchet MS"/>
            </a:endParaRPr>
          </a:p>
        </p:txBody>
      </p:sp>
      <p:pic>
        <p:nvPicPr>
          <p:cNvPr id="122" name="Google Shape;122;p18"/>
          <p:cNvPicPr preferRelativeResize="0"/>
          <p:nvPr/>
        </p:nvPicPr>
        <p:blipFill>
          <a:blip r:embed="rId4">
            <a:alphaModFix/>
          </a:blip>
          <a:stretch>
            <a:fillRect/>
          </a:stretch>
        </p:blipFill>
        <p:spPr>
          <a:xfrm>
            <a:off x="147700" y="3334213"/>
            <a:ext cx="3745550" cy="2182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1741441" y="361760"/>
            <a:ext cx="72699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Think, Pair, and Share</a:t>
            </a:r>
            <a:endParaRPr i="0" sz="3600" u="none" cap="none" strike="noStrike">
              <a:solidFill>
                <a:srgbClr val="000000"/>
              </a:solidFill>
              <a:latin typeface="Trebuchet MS"/>
              <a:ea typeface="Trebuchet MS"/>
              <a:cs typeface="Trebuchet MS"/>
              <a:sym typeface="Trebuchet MS"/>
            </a:endParaRPr>
          </a:p>
        </p:txBody>
      </p:sp>
      <p:grpSp>
        <p:nvGrpSpPr>
          <p:cNvPr id="128" name="Google Shape;128;p19"/>
          <p:cNvGrpSpPr/>
          <p:nvPr/>
        </p:nvGrpSpPr>
        <p:grpSpPr>
          <a:xfrm>
            <a:off x="56870" y="0"/>
            <a:ext cx="1433609" cy="1433609"/>
            <a:chOff x="87840" y="134578"/>
            <a:chExt cx="1433609" cy="1433609"/>
          </a:xfrm>
        </p:grpSpPr>
        <p:sp>
          <p:nvSpPr>
            <p:cNvPr id="129" name="Google Shape;129;p19"/>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0" name="Google Shape;130;p19"/>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
        <p:nvSpPr>
          <p:cNvPr id="131" name="Google Shape;131;p19"/>
          <p:cNvSpPr txBox="1"/>
          <p:nvPr/>
        </p:nvSpPr>
        <p:spPr>
          <a:xfrm>
            <a:off x="830850" y="1557300"/>
            <a:ext cx="7604400" cy="42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595959"/>
                </a:solidFill>
                <a:latin typeface="Trebuchet MS"/>
                <a:ea typeface="Trebuchet MS"/>
                <a:cs typeface="Trebuchet MS"/>
                <a:sym typeface="Trebuchet MS"/>
              </a:rPr>
              <a:t>With a partner, share your observations and discuss your rationale for the way you highlighted your document.</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rPr lang="en-US" sz="2400">
                <a:solidFill>
                  <a:srgbClr val="595959"/>
                </a:solidFill>
                <a:latin typeface="Trebuchet MS"/>
                <a:ea typeface="Trebuchet MS"/>
                <a:cs typeface="Trebuchet MS"/>
                <a:sym typeface="Trebuchet MS"/>
              </a:rPr>
              <a:t>Did you have any “Ah ha” moments?</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rPr lang="en-US" sz="2400">
                <a:solidFill>
                  <a:srgbClr val="595959"/>
                </a:solidFill>
                <a:latin typeface="Trebuchet MS"/>
                <a:ea typeface="Trebuchet MS"/>
                <a:cs typeface="Trebuchet MS"/>
                <a:sym typeface="Trebuchet MS"/>
              </a:rPr>
              <a:t>What do you still wonder about?</a:t>
            </a:r>
            <a:endParaRPr sz="2400">
              <a:solidFill>
                <a:srgbClr val="595959"/>
              </a:solidFill>
              <a:latin typeface="Trebuchet MS"/>
              <a:ea typeface="Trebuchet MS"/>
              <a:cs typeface="Trebuchet MS"/>
              <a:sym typeface="Trebuchet MS"/>
            </a:endParaRPr>
          </a:p>
        </p:txBody>
      </p:sp>
      <p:pic>
        <p:nvPicPr>
          <p:cNvPr id="132" name="Google Shape;132;p19"/>
          <p:cNvPicPr preferRelativeResize="0"/>
          <p:nvPr/>
        </p:nvPicPr>
        <p:blipFill>
          <a:blip r:embed="rId4">
            <a:alphaModFix/>
          </a:blip>
          <a:stretch>
            <a:fillRect/>
          </a:stretch>
        </p:blipFill>
        <p:spPr>
          <a:xfrm>
            <a:off x="6184875" y="3146625"/>
            <a:ext cx="2826475" cy="282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1760624" y="361800"/>
            <a:ext cx="66114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Whole Group Discussion</a:t>
            </a:r>
            <a:endParaRPr sz="3600">
              <a:latin typeface="Trebuchet MS"/>
              <a:ea typeface="Trebuchet MS"/>
              <a:cs typeface="Trebuchet MS"/>
              <a:sym typeface="Trebuchet MS"/>
            </a:endParaRPr>
          </a:p>
        </p:txBody>
      </p:sp>
      <p:grpSp>
        <p:nvGrpSpPr>
          <p:cNvPr id="139" name="Google Shape;139;p20"/>
          <p:cNvGrpSpPr/>
          <p:nvPr/>
        </p:nvGrpSpPr>
        <p:grpSpPr>
          <a:xfrm>
            <a:off x="56870" y="0"/>
            <a:ext cx="1433700" cy="1433700"/>
            <a:chOff x="87840" y="134578"/>
            <a:chExt cx="1433700" cy="1433700"/>
          </a:xfrm>
        </p:grpSpPr>
        <p:sp>
          <p:nvSpPr>
            <p:cNvPr id="140" name="Google Shape;140;p20"/>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1" name="Google Shape;141;p20"/>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42" name="Google Shape;142;p20"/>
          <p:cNvPicPr preferRelativeResize="0"/>
          <p:nvPr/>
        </p:nvPicPr>
        <p:blipFill rotWithShape="1">
          <a:blip r:embed="rId4">
            <a:alphaModFix/>
          </a:blip>
          <a:srcRect b="9657" l="0" r="0" t="0"/>
          <a:stretch/>
        </p:blipFill>
        <p:spPr>
          <a:xfrm rot="-776680">
            <a:off x="2960350" y="4994325"/>
            <a:ext cx="1924050" cy="1669375"/>
          </a:xfrm>
          <a:prstGeom prst="rect">
            <a:avLst/>
          </a:prstGeom>
          <a:noFill/>
          <a:ln>
            <a:noFill/>
          </a:ln>
        </p:spPr>
      </p:pic>
      <p:sp>
        <p:nvSpPr>
          <p:cNvPr id="143" name="Google Shape;143;p20"/>
          <p:cNvSpPr txBox="1"/>
          <p:nvPr/>
        </p:nvSpPr>
        <p:spPr>
          <a:xfrm>
            <a:off x="552150" y="1433700"/>
            <a:ext cx="8039700" cy="36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595959"/>
                </a:solidFill>
                <a:latin typeface="Trebuchet MS"/>
                <a:ea typeface="Trebuchet MS"/>
                <a:cs typeface="Trebuchet MS"/>
                <a:sym typeface="Trebuchet MS"/>
              </a:rPr>
              <a:t>What are the main </a:t>
            </a:r>
            <a:r>
              <a:rPr lang="en-US" sz="2400">
                <a:solidFill>
                  <a:srgbClr val="595959"/>
                </a:solidFill>
                <a:latin typeface="Trebuchet MS"/>
                <a:ea typeface="Trebuchet MS"/>
                <a:cs typeface="Trebuchet MS"/>
                <a:sym typeface="Trebuchet MS"/>
              </a:rPr>
              <a:t>takeaways</a:t>
            </a:r>
            <a:r>
              <a:rPr lang="en-US" sz="2400">
                <a:solidFill>
                  <a:srgbClr val="595959"/>
                </a:solidFill>
                <a:latin typeface="Trebuchet MS"/>
                <a:ea typeface="Trebuchet MS"/>
                <a:cs typeface="Trebuchet MS"/>
                <a:sym typeface="Trebuchet MS"/>
              </a:rPr>
              <a:t> from reading through the standards?</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rPr lang="en-US" sz="2400">
                <a:solidFill>
                  <a:srgbClr val="595959"/>
                </a:solidFill>
                <a:latin typeface="Trebuchet MS"/>
                <a:ea typeface="Trebuchet MS"/>
                <a:cs typeface="Trebuchet MS"/>
                <a:sym typeface="Trebuchet MS"/>
              </a:rPr>
              <a:t>How do you envision using the “Clarification and/or Boundary Statements”?</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rPr lang="en-US" sz="2400">
                <a:solidFill>
                  <a:srgbClr val="595959"/>
                </a:solidFill>
                <a:latin typeface="Trebuchet MS"/>
                <a:ea typeface="Trebuchet MS"/>
                <a:cs typeface="Trebuchet MS"/>
                <a:sym typeface="Trebuchet MS"/>
              </a:rPr>
              <a:t>What connections did you make across the document?</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rgbClr val="595959"/>
              </a:solidFill>
              <a:latin typeface="Trebuchet MS"/>
              <a:ea typeface="Trebuchet MS"/>
              <a:cs typeface="Trebuchet MS"/>
              <a:sym typeface="Trebuchet MS"/>
            </a:endParaRPr>
          </a:p>
          <a:p>
            <a:pPr indent="0" lvl="0" marL="0" rtl="0" algn="l">
              <a:spcBef>
                <a:spcPts val="0"/>
              </a:spcBef>
              <a:spcAft>
                <a:spcPts val="0"/>
              </a:spcAft>
              <a:buNone/>
            </a:pPr>
            <a:r>
              <a:rPr lang="en-US" sz="2400">
                <a:solidFill>
                  <a:srgbClr val="595959"/>
                </a:solidFill>
                <a:latin typeface="Trebuchet MS"/>
                <a:ea typeface="Trebuchet MS"/>
                <a:cs typeface="Trebuchet MS"/>
                <a:sym typeface="Trebuchet MS"/>
              </a:rPr>
              <a:t>Did you find connections to disciplinary literacy?</a:t>
            </a:r>
            <a:endParaRPr sz="2400">
              <a:solidFill>
                <a:srgbClr val="595959"/>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1490475" y="353150"/>
            <a:ext cx="73362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Assessment: Elevator Speech</a:t>
            </a:r>
            <a:endParaRPr i="0" sz="4000" u="none" cap="none" strike="noStrike">
              <a:solidFill>
                <a:srgbClr val="000000"/>
              </a:solidFill>
              <a:latin typeface="Trebuchet MS"/>
              <a:ea typeface="Trebuchet MS"/>
              <a:cs typeface="Trebuchet MS"/>
              <a:sym typeface="Trebuchet MS"/>
            </a:endParaRPr>
          </a:p>
        </p:txBody>
      </p:sp>
      <p:sp>
        <p:nvSpPr>
          <p:cNvPr id="149" name="Google Shape;149;p21"/>
          <p:cNvSpPr txBox="1"/>
          <p:nvPr>
            <p:ph idx="1" type="body"/>
          </p:nvPr>
        </p:nvSpPr>
        <p:spPr>
          <a:xfrm>
            <a:off x="2768100" y="1433700"/>
            <a:ext cx="6375900" cy="3452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000"/>
              </a:spcBef>
              <a:spcAft>
                <a:spcPts val="0"/>
              </a:spcAft>
              <a:buClr>
                <a:srgbClr val="5C6670"/>
              </a:buClr>
              <a:buSzPts val="2400"/>
              <a:buFont typeface="Arial"/>
              <a:buNone/>
            </a:pPr>
            <a:r>
              <a:rPr b="1" lang="en-US" u="sng">
                <a:solidFill>
                  <a:srgbClr val="595959"/>
                </a:solidFill>
              </a:rPr>
              <a:t>Instructions:</a:t>
            </a:r>
            <a:r>
              <a:rPr lang="en-US">
                <a:solidFill>
                  <a:srgbClr val="595959"/>
                </a:solidFill>
              </a:rPr>
              <a:t> Using your notes, craft a one paragraph elevator speech that answers the following questions. Consider what it looks like for your discipline: </a:t>
            </a:r>
            <a:endParaRPr>
              <a:solidFill>
                <a:srgbClr val="595959"/>
              </a:solidFill>
            </a:endParaRPr>
          </a:p>
          <a:p>
            <a:pPr indent="-381000" lvl="0" marL="914400" rtl="0" algn="l">
              <a:spcBef>
                <a:spcPts val="0"/>
              </a:spcBef>
              <a:spcAft>
                <a:spcPts val="0"/>
              </a:spcAft>
              <a:buClr>
                <a:srgbClr val="595959"/>
              </a:buClr>
              <a:buSzPts val="2400"/>
              <a:buFont typeface="Trebuchet MS"/>
              <a:buAutoNum type="arabicPeriod"/>
            </a:pPr>
            <a:r>
              <a:rPr lang="en-US">
                <a:solidFill>
                  <a:srgbClr val="595959"/>
                </a:solidFill>
              </a:rPr>
              <a:t>What are the standards asking students to understand, know, and be able to do?</a:t>
            </a:r>
            <a:endParaRPr>
              <a:solidFill>
                <a:srgbClr val="595959"/>
              </a:solidFill>
            </a:endParaRPr>
          </a:p>
          <a:p>
            <a:pPr indent="-381000" lvl="0" marL="914400" marR="0" rtl="0" algn="l">
              <a:lnSpc>
                <a:spcPct val="100000"/>
              </a:lnSpc>
              <a:spcBef>
                <a:spcPts val="0"/>
              </a:spcBef>
              <a:spcAft>
                <a:spcPts val="0"/>
              </a:spcAft>
              <a:buClr>
                <a:srgbClr val="595959"/>
              </a:buClr>
              <a:buSzPts val="2400"/>
              <a:buAutoNum type="arabicPeriod"/>
            </a:pPr>
            <a:r>
              <a:rPr lang="en-US">
                <a:solidFill>
                  <a:srgbClr val="595959"/>
                </a:solidFill>
              </a:rPr>
              <a:t>How do the standards connect these together?</a:t>
            </a:r>
            <a:endParaRPr>
              <a:solidFill>
                <a:srgbClr val="595959"/>
              </a:solidFill>
            </a:endParaRPr>
          </a:p>
          <a:p>
            <a:pPr indent="0" lvl="0" marL="914400" marR="0" rtl="0" algn="l">
              <a:lnSpc>
                <a:spcPct val="100000"/>
              </a:lnSpc>
              <a:spcBef>
                <a:spcPts val="1000"/>
              </a:spcBef>
              <a:spcAft>
                <a:spcPts val="0"/>
              </a:spcAft>
              <a:buNone/>
            </a:pPr>
            <a:r>
              <a:t/>
            </a:r>
            <a:endParaRPr sz="2000">
              <a:solidFill>
                <a:srgbClr val="000000"/>
              </a:solidFill>
            </a:endParaRPr>
          </a:p>
        </p:txBody>
      </p:sp>
      <p:grpSp>
        <p:nvGrpSpPr>
          <p:cNvPr id="150" name="Google Shape;150;p21"/>
          <p:cNvGrpSpPr/>
          <p:nvPr/>
        </p:nvGrpSpPr>
        <p:grpSpPr>
          <a:xfrm>
            <a:off x="0" y="0"/>
            <a:ext cx="1433700" cy="1433700"/>
            <a:chOff x="87840" y="134578"/>
            <a:chExt cx="1433700" cy="1433700"/>
          </a:xfrm>
        </p:grpSpPr>
        <p:sp>
          <p:nvSpPr>
            <p:cNvPr id="151" name="Google Shape;151;p21"/>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52" name="Google Shape;152;p21"/>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53" name="Google Shape;153;p21"/>
          <p:cNvPicPr preferRelativeResize="0"/>
          <p:nvPr/>
        </p:nvPicPr>
        <p:blipFill>
          <a:blip r:embed="rId4">
            <a:alphaModFix/>
          </a:blip>
          <a:stretch>
            <a:fillRect/>
          </a:stretch>
        </p:blipFill>
        <p:spPr>
          <a:xfrm>
            <a:off x="228750" y="4707875"/>
            <a:ext cx="2466475" cy="1926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1490475" y="353150"/>
            <a:ext cx="76536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Before leaving, are there any...</a:t>
            </a:r>
            <a:endParaRPr i="0" sz="4000" u="none" cap="none" strike="noStrike">
              <a:solidFill>
                <a:srgbClr val="000000"/>
              </a:solidFill>
              <a:latin typeface="Trebuchet MS"/>
              <a:ea typeface="Trebuchet MS"/>
              <a:cs typeface="Trebuchet MS"/>
              <a:sym typeface="Trebuchet MS"/>
            </a:endParaRPr>
          </a:p>
        </p:txBody>
      </p:sp>
      <p:grpSp>
        <p:nvGrpSpPr>
          <p:cNvPr id="159" name="Google Shape;159;p22"/>
          <p:cNvGrpSpPr/>
          <p:nvPr/>
        </p:nvGrpSpPr>
        <p:grpSpPr>
          <a:xfrm>
            <a:off x="0" y="0"/>
            <a:ext cx="1433700" cy="1433700"/>
            <a:chOff x="87840" y="134578"/>
            <a:chExt cx="1433700" cy="1433700"/>
          </a:xfrm>
        </p:grpSpPr>
        <p:sp>
          <p:nvSpPr>
            <p:cNvPr id="160" name="Google Shape;160;p22"/>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61" name="Google Shape;161;p22"/>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62" name="Google Shape;162;p22"/>
          <p:cNvPicPr preferRelativeResize="0"/>
          <p:nvPr/>
        </p:nvPicPr>
        <p:blipFill>
          <a:blip r:embed="rId4">
            <a:alphaModFix/>
          </a:blip>
          <a:stretch>
            <a:fillRect/>
          </a:stretch>
        </p:blipFill>
        <p:spPr>
          <a:xfrm>
            <a:off x="2511025" y="1401725"/>
            <a:ext cx="3628101" cy="3628101"/>
          </a:xfrm>
          <a:prstGeom prst="rect">
            <a:avLst/>
          </a:prstGeom>
          <a:noFill/>
          <a:ln>
            <a:noFill/>
          </a:ln>
        </p:spPr>
      </p:pic>
      <p:sp>
        <p:nvSpPr>
          <p:cNvPr id="163" name="Google Shape;163;p22"/>
          <p:cNvSpPr txBox="1"/>
          <p:nvPr/>
        </p:nvSpPr>
        <p:spPr>
          <a:xfrm>
            <a:off x="325925" y="5110275"/>
            <a:ext cx="7998300" cy="155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595959"/>
                </a:solidFill>
                <a:latin typeface="Calibri"/>
                <a:ea typeface="Calibri"/>
                <a:cs typeface="Calibri"/>
                <a:sym typeface="Calibri"/>
              </a:rPr>
              <a:t>Please contact your Content Specialist in the Office of Standards and Instructional Support for additional information. Refer to the Standards Implementation guide for contact information.</a:t>
            </a:r>
            <a:endParaRPr sz="2400">
              <a:solidFill>
                <a:srgbClr val="59595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