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PT Sans Narrow"/>
      <p:regular r:id="rId12"/>
      <p:bold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095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[Estimated time for this module: 30-40 minutes]</a:t>
            </a: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153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[Estimated time: 30 seconds]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Read the slide.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51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0fc2eb683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50fc2eb683_1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[Estimated time: 1 minute]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Take a few minutes to review/discuss the content and learning from the Phase 1 Modules.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g50fc2eb683_1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983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a42676ca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5a42676ca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[Estimated time: 1 minute]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Take a few minutes to review/discuss the content and learning from the Phase II Modules.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g5a42676ca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356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a42676ca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5a42676ca6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[Estimated time: 1 minute]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Take a few minutes to review/discuss the content and learning from the Phase III Modules.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g5a42676ca6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4117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a42676ca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5a42676ca6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[Estimated time: 1 minute]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Read the slide.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6" name="Google Shape;176;g5a42676ca6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85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a42676ca6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5a42676ca6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[Estimated time: 20 minutes]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Administer the post assessment.  Provide an opportunity for teachers to see how much they’ve grown since the pre-assessment!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g5a42676ca6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266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[Estimated time: 2-3 minutes]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Address any Parking Lot questions, comments, and/or concerns.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827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title="Header graphi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3355923"/>
            <a:ext cx="7772400" cy="152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143000" y="5093063"/>
            <a:ext cx="6858000" cy="44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2" title="Colorado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6382" y="1746979"/>
            <a:ext cx="4491235" cy="81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page number">
  <p:cSld name="Blank - no page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 title="Header graphi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685800" y="3355923"/>
            <a:ext cx="7772400" cy="15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1143000" y="5093063"/>
            <a:ext cx="6858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14" title="Colorado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6382" y="1746979"/>
            <a:ext cx="4491234" cy="81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 title="Header graphi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78867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667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2" name="Google Shape;82;p15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0973" y="6225630"/>
            <a:ext cx="1028753" cy="558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5640967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 Narrow"/>
              <a:buNone/>
              <a:defRPr sz="2400" b="0" i="0" u="none" strike="noStrike" cap="non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ge number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274320" y="1463040"/>
            <a:ext cx="4011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0" name="Google Shape;90;p18" title="Header graphi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78867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2"/>
          </p:nvPr>
        </p:nvSpPr>
        <p:spPr>
          <a:xfrm>
            <a:off x="4736254" y="1463040"/>
            <a:ext cx="4011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4" name="Google Shape;94;p18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0973" y="6225630"/>
            <a:ext cx="1028753" cy="558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Blue">
  <p:cSld name="Section Divider - Blu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 title="Blue backgroun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ctrTitle"/>
          </p:nvPr>
        </p:nvSpPr>
        <p:spPr>
          <a:xfrm>
            <a:off x="685800" y="20621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8" name="Google Shape;98;p19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964" y="6246435"/>
            <a:ext cx="975232" cy="52975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green">
  <p:cSld name="Section Divider - gree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 title="Green backgroun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>
            <a:spLocks noGrp="1"/>
          </p:cNvSpPr>
          <p:nvPr>
            <p:ph type="ctrTitle"/>
          </p:nvPr>
        </p:nvSpPr>
        <p:spPr>
          <a:xfrm>
            <a:off x="685800" y="20621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3" name="Google Shape;103;p20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964" y="6246435"/>
            <a:ext cx="975232" cy="52975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blue to green">
  <p:cSld name="Section divider - blue to gree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 title="Blue-green backgroun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ctrTitle"/>
          </p:nvPr>
        </p:nvSpPr>
        <p:spPr>
          <a:xfrm>
            <a:off x="685800" y="20621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8" name="Google Shape;108;p21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964" y="6246435"/>
            <a:ext cx="975232" cy="52975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 title="Header graphi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7886700" cy="71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667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3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0973" y="6225630"/>
            <a:ext cx="1028753" cy="558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 title="Blue background for 2018 goal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ctrTitle"/>
          </p:nvPr>
        </p:nvSpPr>
        <p:spPr>
          <a:xfrm>
            <a:off x="685800" y="20621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4" name="Google Shape;114;p22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964" y="6246435"/>
            <a:ext cx="975232" cy="529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page number">
  <p:cSld name="Blank - no page numb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5640967"/>
            <a:ext cx="5998800" cy="7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 Narrow"/>
              <a:buNone/>
              <a:defRPr sz="2400" b="0" i="0" u="none" strike="noStrike" cap="non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ge number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74320" y="1463040"/>
            <a:ext cx="401108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6" title="Header graphi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7886700" cy="71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736254" y="1463040"/>
            <a:ext cx="401108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" name="Google Shape;38;p6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0973" y="6225630"/>
            <a:ext cx="1028753" cy="558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Blue">
  <p:cSld name="Section Divider - Blu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 title="Blue backgroun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>
            <a:off x="685800" y="20621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2" name="Google Shape;42;p7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964" y="6246435"/>
            <a:ext cx="975232" cy="52975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green">
  <p:cSld name="Section Divider - gree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 title="Green backgroun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ctrTitle"/>
          </p:nvPr>
        </p:nvSpPr>
        <p:spPr>
          <a:xfrm>
            <a:off x="685800" y="20621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7" name="Google Shape;47;p8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964" y="6246435"/>
            <a:ext cx="975232" cy="52975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blue to green">
  <p:cSld name="Section divider - blue to gree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 title="Blue-green backgroun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ctrTitle"/>
          </p:nvPr>
        </p:nvSpPr>
        <p:spPr>
          <a:xfrm>
            <a:off x="685800" y="20621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2" name="Google Shape;52;p9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964" y="6246435"/>
            <a:ext cx="975232" cy="52975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0" title="Blue background for 2018 goal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>
            <a:off x="685800" y="20621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8" name="Google Shape;58;p10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964" y="6246435"/>
            <a:ext cx="975232" cy="529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ctrTitle"/>
          </p:nvPr>
        </p:nvSpPr>
        <p:spPr>
          <a:xfrm>
            <a:off x="160200" y="2891925"/>
            <a:ext cx="88236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4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Module: 17</a:t>
            </a:r>
            <a:endParaRPr sz="4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4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Now Are You Standards Literate?</a:t>
            </a:r>
            <a:endParaRPr sz="4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2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A Recap of Standards Literacy</a:t>
            </a:r>
            <a:endParaRPr sz="2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 sz="4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26" name="Google Shape;126;p25"/>
          <p:cNvGrpSpPr/>
          <p:nvPr/>
        </p:nvGrpSpPr>
        <p:grpSpPr>
          <a:xfrm>
            <a:off x="-19330" y="0"/>
            <a:ext cx="1433609" cy="1433609"/>
            <a:chOff x="87840" y="134578"/>
            <a:chExt cx="1433609" cy="1433609"/>
          </a:xfrm>
        </p:grpSpPr>
        <p:sp>
          <p:nvSpPr>
            <p:cNvPr id="127" name="Google Shape;127;p25"/>
            <p:cNvSpPr/>
            <p:nvPr/>
          </p:nvSpPr>
          <p:spPr>
            <a:xfrm>
              <a:off x="87840" y="134578"/>
              <a:ext cx="1433609" cy="143360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1433700" y="398550"/>
            <a:ext cx="69024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/>
              <a:t>Goals and Objectives </a:t>
            </a:r>
            <a:endParaRPr sz="36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2783700" y="1541100"/>
            <a:ext cx="6269100" cy="4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Educators will be able to:</a:t>
            </a:r>
            <a:endParaRPr>
              <a:solidFill>
                <a:schemeClr val="dk1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>
                <a:solidFill>
                  <a:schemeClr val="dk1"/>
                </a:solidFill>
              </a:rPr>
              <a:t>Explain the importance of being standards literate</a:t>
            </a:r>
            <a:endParaRPr>
              <a:solidFill>
                <a:schemeClr val="dk1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>
                <a:solidFill>
                  <a:schemeClr val="dk1"/>
                </a:solidFill>
              </a:rPr>
              <a:t>Discuss the revisions to the 2020 standards within their specific content area</a:t>
            </a:r>
            <a:endParaRPr>
              <a:solidFill>
                <a:schemeClr val="dk1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>
                <a:solidFill>
                  <a:schemeClr val="dk1"/>
                </a:solidFill>
              </a:rPr>
              <a:t>Describe how disciplinary literacy should be an integral part of instructional planning</a:t>
            </a:r>
            <a:endParaRPr>
              <a:solidFill>
                <a:schemeClr val="dk1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>
                <a:solidFill>
                  <a:schemeClr val="dk1"/>
                </a:solidFill>
              </a:rPr>
              <a:t>Plan for and implement Best, First Instruction</a:t>
            </a:r>
            <a:endParaRPr>
              <a:solidFill>
                <a:schemeClr val="dk1"/>
              </a:solidFill>
            </a:endParaRPr>
          </a:p>
          <a:p>
            <a:pPr marL="9144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FF0000"/>
              </a:solidFill>
            </a:endParaRPr>
          </a:p>
        </p:txBody>
      </p:sp>
      <p:grpSp>
        <p:nvGrpSpPr>
          <p:cNvPr id="136" name="Google Shape;136;p26"/>
          <p:cNvGrpSpPr/>
          <p:nvPr/>
        </p:nvGrpSpPr>
        <p:grpSpPr>
          <a:xfrm>
            <a:off x="0" y="0"/>
            <a:ext cx="1433700" cy="1433700"/>
            <a:chOff x="87840" y="134578"/>
            <a:chExt cx="1433700" cy="1433700"/>
          </a:xfrm>
        </p:grpSpPr>
        <p:sp>
          <p:nvSpPr>
            <p:cNvPr id="137" name="Google Shape;137;p26"/>
            <p:cNvSpPr/>
            <p:nvPr/>
          </p:nvSpPr>
          <p:spPr>
            <a:xfrm>
              <a:off x="87840" y="134578"/>
              <a:ext cx="1433700" cy="143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9" name="Google Shape;13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00" y="1712575"/>
            <a:ext cx="2662077" cy="314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1433700" y="361800"/>
            <a:ext cx="69024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Overview of Phase I Modules</a:t>
            </a:r>
            <a:endParaRPr sz="36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46" name="Google Shape;146;p27"/>
          <p:cNvGrpSpPr/>
          <p:nvPr/>
        </p:nvGrpSpPr>
        <p:grpSpPr>
          <a:xfrm>
            <a:off x="0" y="0"/>
            <a:ext cx="1433700" cy="1433700"/>
            <a:chOff x="87840" y="134578"/>
            <a:chExt cx="1433700" cy="1433700"/>
          </a:xfrm>
        </p:grpSpPr>
        <p:sp>
          <p:nvSpPr>
            <p:cNvPr id="147" name="Google Shape;147;p27"/>
            <p:cNvSpPr/>
            <p:nvPr/>
          </p:nvSpPr>
          <p:spPr>
            <a:xfrm>
              <a:off x="87840" y="134578"/>
              <a:ext cx="1433700" cy="143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8" name="Google Shape;148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474300" y="1477700"/>
            <a:ext cx="8338500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An introduction to Disciplinary Literacy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An introduction to Standards Literacy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A historical perspective of the development and revision of the CAS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Differences between the 2009/2010 CAS and the 2020 CAS 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A close read of the 2020 CAS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Connections across the entire standards page</a:t>
            </a: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6513" y="5496400"/>
            <a:ext cx="399097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1433700" y="361800"/>
            <a:ext cx="68715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Overview of Phase II Modules</a:t>
            </a:r>
            <a:endParaRPr sz="36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57" name="Google Shape;157;p28"/>
          <p:cNvGrpSpPr/>
          <p:nvPr/>
        </p:nvGrpSpPr>
        <p:grpSpPr>
          <a:xfrm>
            <a:off x="0" y="0"/>
            <a:ext cx="1433700" cy="1433700"/>
            <a:chOff x="87840" y="134578"/>
            <a:chExt cx="1433700" cy="1433700"/>
          </a:xfrm>
        </p:grpSpPr>
        <p:sp>
          <p:nvSpPr>
            <p:cNvPr id="158" name="Google Shape;158;p28"/>
            <p:cNvSpPr/>
            <p:nvPr/>
          </p:nvSpPr>
          <p:spPr>
            <a:xfrm>
              <a:off x="87840" y="134578"/>
              <a:ext cx="1433700" cy="143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4191600" y="1720675"/>
            <a:ext cx="4952400" cy="4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Mapping the Standards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Analyzing the Standards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Identifying Gaps and Redundancies in Scope &amp; Sequence, Curriculum, and Teaching Practices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Creating a Plan to Address the Gaps</a:t>
            </a: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20675"/>
            <a:ext cx="4039200" cy="4020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1433700" y="361800"/>
            <a:ext cx="69024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Overview of Phase III Modules</a:t>
            </a:r>
            <a:endParaRPr sz="36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68" name="Google Shape;168;p29"/>
          <p:cNvGrpSpPr/>
          <p:nvPr/>
        </p:nvGrpSpPr>
        <p:grpSpPr>
          <a:xfrm>
            <a:off x="0" y="0"/>
            <a:ext cx="1433700" cy="1433700"/>
            <a:chOff x="87840" y="134578"/>
            <a:chExt cx="1433700" cy="1433700"/>
          </a:xfrm>
        </p:grpSpPr>
        <p:sp>
          <p:nvSpPr>
            <p:cNvPr id="169" name="Google Shape;169;p29"/>
            <p:cNvSpPr/>
            <p:nvPr/>
          </p:nvSpPr>
          <p:spPr>
            <a:xfrm>
              <a:off x="87840" y="134578"/>
              <a:ext cx="1433700" cy="143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0" name="Google Shape;170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325800" y="1661600"/>
            <a:ext cx="4246200" cy="47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Instructional Shifts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Overview of Best, First Instruction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Planning for Best, First Instruction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chemeClr val="dk1"/>
                </a:solidFill>
              </a:rPr>
              <a:t>Implementing Best, First Instruction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500" y="1946712"/>
            <a:ext cx="3952775" cy="296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1433700" y="361800"/>
            <a:ext cx="69024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Now What?</a:t>
            </a:r>
            <a:endParaRPr sz="36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79" name="Google Shape;179;p30"/>
          <p:cNvGrpSpPr/>
          <p:nvPr/>
        </p:nvGrpSpPr>
        <p:grpSpPr>
          <a:xfrm>
            <a:off x="0" y="0"/>
            <a:ext cx="1433700" cy="1433700"/>
            <a:chOff x="87840" y="134578"/>
            <a:chExt cx="1433700" cy="1433700"/>
          </a:xfrm>
        </p:grpSpPr>
        <p:sp>
          <p:nvSpPr>
            <p:cNvPr id="180" name="Google Shape;180;p30"/>
            <p:cNvSpPr/>
            <p:nvPr/>
          </p:nvSpPr>
          <p:spPr>
            <a:xfrm>
              <a:off x="87840" y="134578"/>
              <a:ext cx="1433700" cy="143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1" name="Google Shape;181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3794125" y="1619250"/>
            <a:ext cx="5159400" cy="35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There are approximately 18 months before full implementation of the standards must occur.</a:t>
            </a:r>
            <a:endParaRPr>
              <a:solidFill>
                <a:schemeClr val="dk1"/>
              </a:solidFill>
            </a:endParaRPr>
          </a:p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Take this time to be thoughtful, make a plan, and provide training to prepare for the 2020-2021 school year!                     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83" name="Google Shape;18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8300" y="1777125"/>
            <a:ext cx="3768524" cy="375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1433700" y="361800"/>
            <a:ext cx="69030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Post Assessment</a:t>
            </a:r>
            <a:endParaRPr sz="36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90" name="Google Shape;190;p31"/>
          <p:cNvGrpSpPr/>
          <p:nvPr/>
        </p:nvGrpSpPr>
        <p:grpSpPr>
          <a:xfrm>
            <a:off x="0" y="0"/>
            <a:ext cx="1433700" cy="1433700"/>
            <a:chOff x="87840" y="134578"/>
            <a:chExt cx="1433700" cy="1433700"/>
          </a:xfrm>
        </p:grpSpPr>
        <p:sp>
          <p:nvSpPr>
            <p:cNvPr id="191" name="Google Shape;191;p31"/>
            <p:cNvSpPr/>
            <p:nvPr/>
          </p:nvSpPr>
          <p:spPr>
            <a:xfrm>
              <a:off x="87840" y="134578"/>
              <a:ext cx="1433700" cy="143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2" name="Google Shape;192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531525" y="1433700"/>
            <a:ext cx="8156700" cy="26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At this time, take a few minutes to complete the post-assessment to see how much you’ve learned!                    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7938" y="2922550"/>
            <a:ext cx="3923875" cy="32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32"/>
          <p:cNvGrpSpPr/>
          <p:nvPr/>
        </p:nvGrpSpPr>
        <p:grpSpPr>
          <a:xfrm>
            <a:off x="-5" y="0"/>
            <a:ext cx="1433700" cy="1433700"/>
            <a:chOff x="87840" y="134578"/>
            <a:chExt cx="1433700" cy="1433700"/>
          </a:xfrm>
        </p:grpSpPr>
        <p:sp>
          <p:nvSpPr>
            <p:cNvPr id="200" name="Google Shape;200;p32"/>
            <p:cNvSpPr/>
            <p:nvPr/>
          </p:nvSpPr>
          <p:spPr>
            <a:xfrm>
              <a:off x="87840" y="134578"/>
              <a:ext cx="1433700" cy="143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1" name="Google Shape;201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Google Shape;202;p32"/>
          <p:cNvSpPr txBox="1"/>
          <p:nvPr/>
        </p:nvSpPr>
        <p:spPr>
          <a:xfrm>
            <a:off x="1434025" y="4810125"/>
            <a:ext cx="628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contact the Office of Standards and Instructional Support for additional information. Refer to the Standards Implementation guide for contact information.</a:t>
            </a:r>
            <a:endParaRPr sz="24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3326" y="1304300"/>
            <a:ext cx="3385800" cy="33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2"/>
          <p:cNvSpPr txBox="1"/>
          <p:nvPr/>
        </p:nvSpPr>
        <p:spPr>
          <a:xfrm>
            <a:off x="1434025" y="361800"/>
            <a:ext cx="76536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Questions, Comments, &amp; Concerns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ght Blue to Green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ght Blue to Green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On-screen Show (4:3)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PT Sans Narrow</vt:lpstr>
      <vt:lpstr>Trebuchet MS</vt:lpstr>
      <vt:lpstr>Calibri</vt:lpstr>
      <vt:lpstr>Light Blue to Green Theme</vt:lpstr>
      <vt:lpstr>Light Blue to Green Theme</vt:lpstr>
      <vt:lpstr>Module: 17 Now Are You Standards Literate? A Recap of Standards Literacy </vt:lpstr>
      <vt:lpstr>Goals and Objectives </vt:lpstr>
      <vt:lpstr>Overview of Phase I Modules</vt:lpstr>
      <vt:lpstr>Overview of Phase II Modules</vt:lpstr>
      <vt:lpstr>Overview of Phase III Modules</vt:lpstr>
      <vt:lpstr>Now What?</vt:lpstr>
      <vt:lpstr>Post Assessment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Module: 17 Now Are You Standards Literate? A Recap of Standards Literacy </dc:title>
  <dc:creator>Bruno, Joanna</dc:creator>
  <cp:lastModifiedBy>Bruno, Joanna</cp:lastModifiedBy>
  <cp:revision>1</cp:revision>
  <dcterms:modified xsi:type="dcterms:W3CDTF">2019-06-20T14:59:03Z</dcterms:modified>
</cp:coreProperties>
</file>