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Trebuchet MS" panose="020B0603020202020204" pitchFamily="34" charset="0"/>
      <p:regular r:id="rId20"/>
      <p:bold r:id="rId21"/>
      <p:italic r:id="rId22"/>
      <p:boldItalic r:id="rId23"/>
    </p:embeddedFont>
    <p:embeddedFont>
      <p:font typeface="PT Sans Narrow"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593F849-5099-4446-93E4-13EC9DA42873}">
  <a:tblStyle styleId="{C593F849-5099-4446-93E4-13EC9DA42873}"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7" d="100"/>
          <a:sy n="37" d="100"/>
        </p:scale>
        <p:origin x="-101" y="-2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16462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lickr.com/photos/soroll/3804570043"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reativecommons.org/licenses/by/2.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lickr.com/photos/soroll/3804570043"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reativecommons.org/licenses/by/2.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lickr.com/photos/soroll/3804570043"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reativecommons.org/licenses/by/2.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latin typeface="Trebuchet MS"/>
                <a:ea typeface="Trebuchet MS"/>
                <a:cs typeface="Trebuchet MS"/>
                <a:sym typeface="Trebuchet MS"/>
              </a:rPr>
              <a:t>[Estimated time of this module: at least 40 minutes. More time will be needed depending on how many re-groupings of teachers you ask for and how much time you give them in each grouping.]</a:t>
            </a:r>
            <a:endParaRPr sz="1200" b="0" i="0" u="none" strike="noStrike" cap="none">
              <a:solidFill>
                <a:schemeClr val="dk1"/>
              </a:solidFill>
              <a:latin typeface="Calibri"/>
              <a:ea typeface="Calibri"/>
              <a:cs typeface="Calibri"/>
              <a:sym typeface="Calibri"/>
            </a:endParaRPr>
          </a:p>
        </p:txBody>
      </p:sp>
      <p:sp>
        <p:nvSpPr>
          <p:cNvPr id="72" name="Google Shape;72;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73" name="Google Shape;73;p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6/1/2018</a:t>
            </a:r>
            <a:endParaRPr sz="1200" b="0" i="0" u="none" strike="noStrike" cap="none">
              <a:solidFill>
                <a:schemeClr val="dk1"/>
              </a:solidFill>
              <a:latin typeface="Calibri"/>
              <a:ea typeface="Calibri"/>
              <a:cs typeface="Calibri"/>
              <a:sym typeface="Calibri"/>
            </a:endParaRPr>
          </a:p>
        </p:txBody>
      </p:sp>
      <p:sp>
        <p:nvSpPr>
          <p:cNvPr id="74" name="Google Shape;74;p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75" name="Google Shape;7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[estimated time: 8+ minutes]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Clr>
                <a:srgbClr val="000000"/>
              </a:buClr>
              <a:buSzPts val="1400"/>
              <a:buFont typeface="Arial"/>
              <a:buNone/>
            </a:pPr>
            <a:r>
              <a:rPr lang="en-US"/>
              <a:t>Read the slide and check for educator understanding. Provide the time parameters for the discussion. Set a timer. Remind educators to capture notes from their discussion on their notecatchers. At the end of the discussion, regroup them in a manner that will allow for the second conversation on slide 11.</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This conversation will also require some regrouping so each grade gets a chance to see what’s happening in the grade above and the grade below. You may also want to consider inviting teachers from outside your school. For example, the 6</a:t>
            </a:r>
            <a:r>
              <a:rPr lang="en-US" baseline="30000"/>
              <a:t>th</a:t>
            </a:r>
            <a:r>
              <a:rPr lang="en-US"/>
              <a:t> grade teachers in a 6-8 middle school would benefit from having 5</a:t>
            </a:r>
            <a:r>
              <a:rPr lang="en-US" baseline="30000"/>
              <a:t>th</a:t>
            </a:r>
            <a:r>
              <a:rPr lang="en-US"/>
              <a:t> grade teachers and high school teachers present for this conversation.</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Clr>
                <a:srgbClr val="000000"/>
              </a:buClr>
              <a:buSzPts val="1400"/>
              <a:buFont typeface="Arial"/>
              <a:buNone/>
            </a:pPr>
            <a:r>
              <a:rPr lang="en-US"/>
              <a:t>The amount of time this conversation takes is all dependent on how many content areas you think need to group together. With 12 content areas there are 66 different content pairings so you wouldn’t want to even try to do them all! Be smart and get help from those already familiar with the standards to predict where the most fruitful conversations are likely to take place.</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The slide includes suggestions to help guide the conversation.</a:t>
            </a:r>
            <a:endParaRPr/>
          </a:p>
        </p:txBody>
      </p:sp>
      <p:sp>
        <p:nvSpPr>
          <p:cNvPr id="176" name="Google Shape;17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[estimated time: 8+ minutes]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Read the slide and check for educator understanding. Provide the time parameters for the discussion. Set a timer. Remind educators to capture notes from their discussion on their notecatchers.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Like Conversation 2, you will need to be strategic about which content areas you choose to group together for this conversation.</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Clr>
                <a:srgbClr val="000000"/>
              </a:buClr>
              <a:buSzPts val="1400"/>
              <a:buFont typeface="Arial"/>
              <a:buNone/>
            </a:pPr>
            <a:r>
              <a:rPr lang="en-US"/>
              <a:t>The slide includes suggestions to help guide the conversation.</a:t>
            </a:r>
            <a:endParaRPr/>
          </a:p>
        </p:txBody>
      </p:sp>
      <p:sp>
        <p:nvSpPr>
          <p:cNvPr id="187" name="Google Shape;18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[estimated time: </a:t>
            </a:r>
            <a:r>
              <a:rPr lang="en-US" sz="1200" b="0" i="0" u="none" strike="noStrike" cap="none">
                <a:solidFill>
                  <a:schemeClr val="dk1"/>
                </a:solidFill>
                <a:latin typeface="Calibri"/>
                <a:ea typeface="Calibri"/>
                <a:cs typeface="Calibri"/>
                <a:sym typeface="Calibri"/>
              </a:rPr>
              <a:t>2-3 minutes]</a:t>
            </a:r>
            <a:endParaRPr sz="11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Ask for 2-3 volunteers to share takeaways from their discussions.</a:t>
            </a:r>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Read the slide to remind educators that they will need their notes for Module 11</a:t>
            </a:r>
            <a:r>
              <a:rPr lang="en-US" sz="14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a:p>
        </p:txBody>
      </p:sp>
      <p:sp>
        <p:nvSpPr>
          <p:cNvPr id="198" name="Google Shape;19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[estimated time: </a:t>
            </a:r>
            <a:r>
              <a:rPr lang="en-US" sz="1200" b="0" i="0" u="none" strike="noStrike" cap="none">
                <a:solidFill>
                  <a:schemeClr val="dk1"/>
                </a:solidFill>
                <a:latin typeface="Calibri"/>
                <a:ea typeface="Calibri"/>
                <a:cs typeface="Calibri"/>
                <a:sym typeface="Calibri"/>
              </a:rPr>
              <a:t>2-3 minutes]</a:t>
            </a:r>
            <a:endParaRPr sz="11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Address any Parking Lot questions, comments, and/or concerns</a:t>
            </a:r>
            <a:endParaRPr sz="1200" b="0" i="0" u="none" strike="noStrike" cap="none">
              <a:solidFill>
                <a:schemeClr val="dk1"/>
              </a:solidFill>
              <a:latin typeface="Calibri"/>
              <a:ea typeface="Calibri"/>
              <a:cs typeface="Calibri"/>
              <a:sym typeface="Calibri"/>
            </a:endParaRPr>
          </a:p>
        </p:txBody>
      </p:sp>
      <p:sp>
        <p:nvSpPr>
          <p:cNvPr id="207" name="Google Shape;20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Trebuchet MS"/>
                <a:ea typeface="Trebuchet MS"/>
                <a:cs typeface="Trebuchet MS"/>
                <a:sym typeface="Trebuchet MS"/>
              </a:rPr>
              <a:t>There are two goals for this session…{Read Slide}</a:t>
            </a: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a:latin typeface="Trebuchet MS"/>
                <a:ea typeface="Trebuchet MS"/>
                <a:cs typeface="Trebuchet MS"/>
                <a:sym typeface="Trebuchet MS"/>
              </a:rPr>
              <a:t>Note: The difference between Module 9 (the green/yellow/red color coding of the standards) and this module is that Module 9 was more about the process of </a:t>
            </a:r>
            <a:r>
              <a:rPr lang="en-US" i="1">
                <a:latin typeface="Trebuchet MS"/>
                <a:ea typeface="Trebuchet MS"/>
                <a:cs typeface="Trebuchet MS"/>
                <a:sym typeface="Trebuchet MS"/>
              </a:rPr>
              <a:t>identifying</a:t>
            </a:r>
            <a:r>
              <a:rPr lang="en-US" i="0">
                <a:latin typeface="Trebuchet MS"/>
                <a:ea typeface="Trebuchet MS"/>
                <a:cs typeface="Trebuchet MS"/>
                <a:sym typeface="Trebuchet MS"/>
              </a:rPr>
              <a:t> and this module is more about the process of </a:t>
            </a:r>
            <a:r>
              <a:rPr lang="en-US" i="1">
                <a:latin typeface="Trebuchet MS"/>
                <a:ea typeface="Trebuchet MS"/>
                <a:cs typeface="Trebuchet MS"/>
                <a:sym typeface="Trebuchet MS"/>
              </a:rPr>
              <a:t>analyzing</a:t>
            </a:r>
            <a:r>
              <a:rPr lang="en-US" i="0">
                <a:latin typeface="Trebuchet MS"/>
                <a:ea typeface="Trebuchet MS"/>
                <a:cs typeface="Trebuchet MS"/>
                <a:sym typeface="Trebuchet MS"/>
              </a:rPr>
              <a:t>. To do that analysis, multiple focused conversations with different groups of people are needed to make sense of the gaps and overlaps.</a:t>
            </a: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a:latin typeface="Trebuchet MS"/>
                <a:ea typeface="Trebuchet MS"/>
                <a:cs typeface="Trebuchet MS"/>
                <a:sym typeface="Trebuchet MS"/>
              </a:rPr>
              <a:t>[estimated time: 1 min]</a:t>
            </a:r>
            <a:endParaRPr>
              <a:latin typeface="Trebuchet MS"/>
              <a:ea typeface="Trebuchet MS"/>
              <a:cs typeface="Trebuchet MS"/>
              <a:sym typeface="Trebuchet MS"/>
            </a:endParaRPr>
          </a:p>
        </p:txBody>
      </p:sp>
      <p:sp>
        <p:nvSpPr>
          <p:cNvPr id="84" name="Google Shape;8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[estimated time for Slides 3-5: 1 minute]</a:t>
            </a:r>
            <a:endParaRPr/>
          </a:p>
          <a:p>
            <a:pPr marL="0" marR="0" lvl="0" indent="0" algn="l" rtl="0">
              <a:lnSpc>
                <a:spcPct val="100000"/>
              </a:lnSpc>
              <a:spcBef>
                <a:spcPts val="0"/>
              </a:spcBef>
              <a:spcAft>
                <a:spcPts val="0"/>
              </a:spcAft>
              <a:buClr>
                <a:srgbClr val="000000"/>
              </a:buClr>
              <a:buSzPts val="1400"/>
              <a:buFont typeface="Arial"/>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Photo Credit: </a:t>
            </a:r>
            <a:r>
              <a:rPr lang="en-US" sz="1200">
                <a:solidFill>
                  <a:schemeClr val="lt1"/>
                </a:solidFill>
              </a:rPr>
              <a:t>“</a:t>
            </a:r>
            <a:r>
              <a:rPr lang="en-US" sz="1200" u="sng">
                <a:solidFill>
                  <a:schemeClr val="hlink"/>
                </a:solidFill>
                <a:hlinkClick r:id="rId3"/>
              </a:rPr>
              <a:t>Mind the Gap</a:t>
            </a:r>
            <a:r>
              <a:rPr lang="en-US" sz="1200">
                <a:solidFill>
                  <a:schemeClr val="lt1"/>
                </a:solidFill>
              </a:rPr>
              <a:t>” by Álvaro Millán </a:t>
            </a:r>
            <a:r>
              <a:rPr lang="en-US" sz="1200" u="sng">
                <a:solidFill>
                  <a:schemeClr val="hlink"/>
                </a:solidFill>
                <a:hlinkClick r:id="rId4"/>
              </a:rPr>
              <a:t>CC BY-ND 2.0</a:t>
            </a:r>
            <a:endParaRPr sz="1200">
              <a:solidFill>
                <a:schemeClr val="lt1"/>
              </a:solidFill>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p:txBody>
      </p:sp>
      <p:sp>
        <p:nvSpPr>
          <p:cNvPr id="95" name="Google Shape;9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[estimated time for Slides 3-5: 1 minute]</a:t>
            </a:r>
            <a:endParaRPr/>
          </a:p>
          <a:p>
            <a:pPr marL="0" marR="0" lvl="0" indent="0" algn="l" rtl="0">
              <a:lnSpc>
                <a:spcPct val="100000"/>
              </a:lnSpc>
              <a:spcBef>
                <a:spcPts val="0"/>
              </a:spcBef>
              <a:spcAft>
                <a:spcPts val="0"/>
              </a:spcAft>
              <a:buClr>
                <a:srgbClr val="000000"/>
              </a:buClr>
              <a:buSzPts val="1400"/>
              <a:buFont typeface="Arial"/>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Photo Credit: </a:t>
            </a:r>
            <a:r>
              <a:rPr lang="en-US" sz="1200">
                <a:solidFill>
                  <a:schemeClr val="lt1"/>
                </a:solidFill>
              </a:rPr>
              <a:t>“</a:t>
            </a:r>
            <a:r>
              <a:rPr lang="en-US" sz="1200" u="sng">
                <a:solidFill>
                  <a:schemeClr val="hlink"/>
                </a:solidFill>
                <a:hlinkClick r:id="rId3"/>
              </a:rPr>
              <a:t>Mind the Gap</a:t>
            </a:r>
            <a:r>
              <a:rPr lang="en-US" sz="1200">
                <a:solidFill>
                  <a:schemeClr val="lt1"/>
                </a:solidFill>
              </a:rPr>
              <a:t>” by Álvaro Millán </a:t>
            </a:r>
            <a:r>
              <a:rPr lang="en-US" sz="1200" u="sng">
                <a:solidFill>
                  <a:schemeClr val="hlink"/>
                </a:solidFill>
                <a:hlinkClick r:id="rId4"/>
              </a:rPr>
              <a:t>CC BY-ND 2.0</a:t>
            </a:r>
            <a:endParaRPr sz="1200">
              <a:solidFill>
                <a:schemeClr val="lt1"/>
              </a:solidFill>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p:txBody>
      </p:sp>
      <p:sp>
        <p:nvSpPr>
          <p:cNvPr id="106" name="Google Shape;10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[estimated time for Slides 3-5: 1 minute]</a:t>
            </a:r>
            <a:endParaRPr/>
          </a:p>
          <a:p>
            <a:pPr marL="0" marR="0" lvl="0" indent="0" algn="l" rtl="0">
              <a:lnSpc>
                <a:spcPct val="100000"/>
              </a:lnSpc>
              <a:spcBef>
                <a:spcPts val="0"/>
              </a:spcBef>
              <a:spcAft>
                <a:spcPts val="0"/>
              </a:spcAft>
              <a:buClr>
                <a:srgbClr val="000000"/>
              </a:buClr>
              <a:buSzPts val="1400"/>
              <a:buFont typeface="Arial"/>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Photo Credit: </a:t>
            </a:r>
            <a:r>
              <a:rPr lang="en-US" sz="1200">
                <a:solidFill>
                  <a:schemeClr val="lt1"/>
                </a:solidFill>
              </a:rPr>
              <a:t>“</a:t>
            </a:r>
            <a:r>
              <a:rPr lang="en-US" sz="1200" u="sng">
                <a:solidFill>
                  <a:schemeClr val="hlink"/>
                </a:solidFill>
                <a:hlinkClick r:id="rId3"/>
              </a:rPr>
              <a:t>Mind the Gap</a:t>
            </a:r>
            <a:r>
              <a:rPr lang="en-US" sz="1200">
                <a:solidFill>
                  <a:schemeClr val="lt1"/>
                </a:solidFill>
              </a:rPr>
              <a:t>” by Álvaro Millán </a:t>
            </a:r>
            <a:r>
              <a:rPr lang="en-US" sz="1200" u="sng">
                <a:solidFill>
                  <a:schemeClr val="hlink"/>
                </a:solidFill>
                <a:hlinkClick r:id="rId4"/>
              </a:rPr>
              <a:t>CC BY-ND 2.0</a:t>
            </a:r>
            <a:endParaRPr sz="1200">
              <a:solidFill>
                <a:schemeClr val="lt1"/>
              </a:solidFill>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p:txBody>
      </p:sp>
      <p:sp>
        <p:nvSpPr>
          <p:cNvPr id="117" name="Google Shape;117;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[estimated time: 3 minutes]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Read the “Dos” and “Don’ts.” Then, check for educator understanding.</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Note: The “little darling” reference comes from this blog post from Tim Erickson, who argued that sometimes your personal love of a topic or lesson does not justify the need to teach it. https://bestcase.wordpress.com/2012/09/17/kold-curriculum-killing-the-darlings-in-math/</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130" name="Google Shape;13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[estimated time: 2 minutes]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Note: The time these conversations take depends greatly on how many different groupings you, as the facilitator, want to have. For example, you may want math teachers to talk to science teachers and financial literacy teachers but also want health teachers to talk to *all* other content areas. It is also going to take some shuffling to give everybody an opportunity to talk to teachers in grades both above and below their level.</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If the standards for a content area include multiple grades (most HS standards, MS science, etc.), then those teachers need additional time to sort out what is being taught when in those bands, as it most likely involves multiple teachers each teaching courses as part of a sequence.</a:t>
            </a:r>
            <a:endParaRPr/>
          </a:p>
          <a:p>
            <a:pPr marL="457200" marR="0" lvl="0" indent="-228600" algn="l" rtl="0">
              <a:lnSpc>
                <a:spcPct val="100000"/>
              </a:lnSpc>
              <a:spcBef>
                <a:spcPts val="0"/>
              </a:spcBef>
              <a:spcAft>
                <a:spcPts val="0"/>
              </a:spcAft>
              <a:buSzPts val="1400"/>
              <a:buNone/>
            </a:pPr>
            <a:endParaRPr/>
          </a:p>
        </p:txBody>
      </p:sp>
      <p:sp>
        <p:nvSpPr>
          <p:cNvPr id="140" name="Google Shape;14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[estimated time: 8+ minutes]</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Read the slide and check for educator understanding. Provide the time parameters for the discussion. Set a timer. Remind educators to capture notes from their discussion on their notecatchers. At the end of the discussion, regroup them in a manner that will allow for the second conversation on slide 9.</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The slide includes suggestions to help guide the conversation.</a:t>
            </a:r>
            <a:endParaRPr/>
          </a:p>
        </p:txBody>
      </p:sp>
      <p:sp>
        <p:nvSpPr>
          <p:cNvPr id="154" name="Google Shape;15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[estimated time: 8+ minutes]</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Read the slide and check for educator understanding. Provide the time parameters for the discussion. Set a timer. Remind educators to capture notes from their discussion on their notecatchers. At the end of the discussion, regroup them in a manner that will allow for the second conversation on slide 10.</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The amount of time this conversation takes is all dependent on how many content areas you think need to group together. With 12 content areas there are 66 different content pairings so you wouldn’t want to even try to do them all! Be smart and get help from those already familiar with the standards to predict where the most fruitful conversations are likely to take place.</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Clr>
                <a:srgbClr val="000000"/>
              </a:buClr>
              <a:buSzPts val="1400"/>
              <a:buFont typeface="Arial"/>
              <a:buNone/>
            </a:pPr>
            <a:r>
              <a:rPr lang="en-US"/>
              <a:t>The slide includes suggestions to help guide the conversation.</a:t>
            </a:r>
            <a:endParaRPr/>
          </a:p>
        </p:txBody>
      </p:sp>
      <p:sp>
        <p:nvSpPr>
          <p:cNvPr id="165" name="Google Shape;16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2"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17" name="Google Shape;17;p2"/>
          <p:cNvSpPr txBox="1">
            <a:spLocks noGrp="1"/>
          </p:cNvSpPr>
          <p:nvPr>
            <p:ph type="ctrTitle"/>
          </p:nvPr>
        </p:nvSpPr>
        <p:spPr>
          <a:xfrm>
            <a:off x="685800" y="3355923"/>
            <a:ext cx="7772400" cy="1526927"/>
          </a:xfrm>
          <a:prstGeom prst="rect">
            <a:avLst/>
          </a:prstGeom>
          <a:noFill/>
          <a:ln>
            <a:noFill/>
          </a:ln>
        </p:spPr>
        <p:txBody>
          <a:bodyPr spcFirstLastPara="1" wrap="square" lIns="0" tIns="0" rIns="0" bIns="0" anchor="t" anchorCtr="0"/>
          <a:lstStyle>
            <a:lvl1pPr marR="0" lvl="0" algn="ctr">
              <a:lnSpc>
                <a:spcPct val="90000"/>
              </a:lnSpc>
              <a:spcBef>
                <a:spcPts val="0"/>
              </a:spcBef>
              <a:spcAft>
                <a:spcPts val="0"/>
              </a:spcAft>
              <a:buClr>
                <a:schemeClr val="dk1"/>
              </a:buClr>
              <a:buSzPts val="5400"/>
              <a:buFont typeface="Arial"/>
              <a:buNone/>
              <a:defRPr sz="5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 name="Google Shape;18;p2"/>
          <p:cNvSpPr txBox="1">
            <a:spLocks noGrp="1"/>
          </p:cNvSpPr>
          <p:nvPr>
            <p:ph type="subTitle" idx="1"/>
          </p:nvPr>
        </p:nvSpPr>
        <p:spPr>
          <a:xfrm>
            <a:off x="1143000" y="5093063"/>
            <a:ext cx="6858000" cy="443429"/>
          </a:xfrm>
          <a:prstGeom prst="rect">
            <a:avLst/>
          </a:prstGeom>
          <a:noFill/>
          <a:ln>
            <a:noFill/>
          </a:ln>
        </p:spPr>
        <p:txBody>
          <a:bodyPr spcFirstLastPara="1" wrap="square" lIns="91425" tIns="45700" rIns="91425" bIns="45700" anchor="t" anchorCtr="0"/>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0" name="Google Shape;20;p2" title="Colorado Department of Education logo"/>
          <p:cNvPicPr preferRelativeResize="0"/>
          <p:nvPr/>
        </p:nvPicPr>
        <p:blipFill rotWithShape="1">
          <a:blip r:embed="rId3">
            <a:alphaModFix/>
          </a:blip>
          <a:srcRect/>
          <a:stretch/>
        </p:blipFill>
        <p:spPr>
          <a:xfrm>
            <a:off x="2326382" y="1746979"/>
            <a:ext cx="4491235" cy="8190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7"/>
        <p:cNvGrpSpPr/>
        <p:nvPr/>
      </p:nvGrpSpPr>
      <p:grpSpPr>
        <a:xfrm>
          <a:off x="0" y="0"/>
          <a:ext cx="0" cy="0"/>
          <a:chOff x="0" y="0"/>
          <a:chExt cx="0" cy="0"/>
        </a:xfrm>
      </p:grpSpPr>
      <p:sp>
        <p:nvSpPr>
          <p:cNvPr id="58" name="Google Shape;58;p1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0" name="Google Shape;60;p11"/>
          <p:cNvSpPr txBox="1"/>
          <p:nvPr/>
        </p:nvSpPr>
        <p:spPr>
          <a:xfrm>
            <a:off x="-8330" y="6602864"/>
            <a:ext cx="2895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1" i="0" u="none" strike="noStrike" cap="none">
                <a:solidFill>
                  <a:srgbClr val="45454C"/>
                </a:solidFill>
                <a:latin typeface="Calibri"/>
                <a:ea typeface="Calibri"/>
                <a:cs typeface="Calibri"/>
                <a:sym typeface="Calibri"/>
              </a:rPr>
              <a:t>‹#›</a:t>
            </a:fld>
            <a:endParaRPr sz="800" b="1" i="0" u="none" strike="noStrike" cap="none">
              <a:solidFill>
                <a:srgbClr val="45454C"/>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1"/>
        <p:cNvGrpSpPr/>
        <p:nvPr/>
      </p:nvGrpSpPr>
      <p:grpSpPr>
        <a:xfrm>
          <a:off x="0" y="0"/>
          <a:ext cx="0" cy="0"/>
          <a:chOff x="0" y="0"/>
          <a:chExt cx="0" cy="0"/>
        </a:xfrm>
      </p:grpSpPr>
      <p:sp>
        <p:nvSpPr>
          <p:cNvPr id="62" name="Google Shape;62;p12"/>
          <p:cNvSpPr txBox="1">
            <a:spLocks noGrp="1"/>
          </p:cNvSpPr>
          <p:nvPr>
            <p:ph type="body" idx="1"/>
          </p:nvPr>
        </p:nvSpPr>
        <p:spPr>
          <a:xfrm>
            <a:off x="311700" y="5640967"/>
            <a:ext cx="5998800" cy="798300"/>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0"/>
              </a:spcBef>
              <a:spcAft>
                <a:spcPts val="0"/>
              </a:spcAft>
              <a:buClr>
                <a:schemeClr val="dk1"/>
              </a:buClr>
              <a:buSzPts val="2400"/>
              <a:buFont typeface="PT Sans Narrow"/>
              <a:buNone/>
              <a:defRPr sz="2400" b="0" i="0" u="none" strike="noStrike" cap="none">
                <a:solidFill>
                  <a:schemeClr val="dk1"/>
                </a:solidFill>
                <a:latin typeface="PT Sans Narrow"/>
                <a:ea typeface="PT Sans Narrow"/>
                <a:cs typeface="PT Sans Narrow"/>
                <a:sym typeface="PT Sans Narrow"/>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12"/>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6" name="Google Shape;66;p1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type="obj">
  <p:cSld name="OBJECT">
    <p:spTree>
      <p:nvGrpSpPr>
        <p:cNvPr id="1" name="Shape 21"/>
        <p:cNvGrpSpPr/>
        <p:nvPr/>
      </p:nvGrpSpPr>
      <p:grpSpPr>
        <a:xfrm>
          <a:off x="0" y="0"/>
          <a:ext cx="0" cy="0"/>
          <a:chOff x="0" y="0"/>
          <a:chExt cx="0" cy="0"/>
        </a:xfrm>
      </p:grpSpPr>
      <p:pic>
        <p:nvPicPr>
          <p:cNvPr id="22" name="Google Shape;22;p3"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23" name="Google Shape;23;p3"/>
          <p:cNvSpPr txBox="1">
            <a:spLocks noGrp="1"/>
          </p:cNvSpPr>
          <p:nvPr>
            <p:ph type="title"/>
          </p:nvPr>
        </p:nvSpPr>
        <p:spPr>
          <a:xfrm>
            <a:off x="274320" y="274320"/>
            <a:ext cx="7886700" cy="710141"/>
          </a:xfrm>
          <a:prstGeom prst="rect">
            <a:avLst/>
          </a:prstGeom>
          <a:noFill/>
          <a:ln>
            <a:noFill/>
          </a:ln>
        </p:spPr>
        <p:txBody>
          <a:bodyPr spcFirstLastPara="1" wrap="square" lIns="0" tIns="0" rIns="0" bIns="0" anchor="t" anchorCtr="0"/>
          <a:lstStyle>
            <a:lvl1pPr marR="0" lvl="0" algn="l">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4" name="Google Shape;24;p3"/>
          <p:cNvSpPr txBox="1">
            <a:spLocks noGrp="1"/>
          </p:cNvSpPr>
          <p:nvPr>
            <p:ph type="body" idx="1"/>
          </p:nvPr>
        </p:nvSpPr>
        <p:spPr>
          <a:xfrm>
            <a:off x="628650" y="1463040"/>
            <a:ext cx="7886700" cy="4351338"/>
          </a:xfrm>
          <a:prstGeom prst="rect">
            <a:avLst/>
          </a:prstGeom>
          <a:noFill/>
          <a:ln>
            <a:noFill/>
          </a:ln>
        </p:spPr>
        <p:txBody>
          <a:bodyPr spcFirstLastPara="1" wrap="square" lIns="0" tIns="0" rIns="0" bIns="0" anchor="t" anchorCtr="0"/>
          <a:lstStyle>
            <a:lvl1pPr marL="457200" marR="0" lvl="0" indent="-228600" algn="l">
              <a:lnSpc>
                <a:spcPct val="100000"/>
              </a:lnSpc>
              <a:spcBef>
                <a:spcPts val="1000"/>
              </a:spcBef>
              <a:spcAft>
                <a:spcPts val="0"/>
              </a:spcAft>
              <a:buClr>
                <a:srgbClr val="5C6670"/>
              </a:buClr>
              <a:buSzPts val="2400"/>
              <a:buFont typeface="Arial"/>
              <a:buNone/>
              <a:defRPr sz="2400" b="0" i="0" u="none" strike="noStrike" cap="none">
                <a:solidFill>
                  <a:srgbClr val="5C6670"/>
                </a:solidFill>
                <a:latin typeface="Trebuchet MS"/>
                <a:ea typeface="Trebuchet MS"/>
                <a:cs typeface="Trebuchet MS"/>
                <a:sym typeface="Trebuchet MS"/>
              </a:defRPr>
            </a:lvl1pPr>
            <a:lvl2pPr marL="914400" marR="0" lvl="1" indent="-355600" algn="l">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6" name="Google Shape;26;p3"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Divider - Blue">
  <p:cSld name="Section Divider - Blue">
    <p:spTree>
      <p:nvGrpSpPr>
        <p:cNvPr id="1" name="Shape 27"/>
        <p:cNvGrpSpPr/>
        <p:nvPr/>
      </p:nvGrpSpPr>
      <p:grpSpPr>
        <a:xfrm>
          <a:off x="0" y="0"/>
          <a:ext cx="0" cy="0"/>
          <a:chOff x="0" y="0"/>
          <a:chExt cx="0" cy="0"/>
        </a:xfrm>
      </p:grpSpPr>
      <p:pic>
        <p:nvPicPr>
          <p:cNvPr id="28" name="Google Shape;28;p4" title="Blue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9" name="Google Shape;29;p4"/>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30" name="Google Shape;30;p4"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31" name="Google Shape;31;p4"/>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5"/>
          <p:cNvSpPr txBox="1">
            <a:spLocks noGrp="1"/>
          </p:cNvSpPr>
          <p:nvPr>
            <p:ph type="body" idx="1"/>
          </p:nvPr>
        </p:nvSpPr>
        <p:spPr>
          <a:xfrm>
            <a:off x="274320" y="1463040"/>
            <a:ext cx="4011083" cy="4351338"/>
          </a:xfrm>
          <a:prstGeom prst="rect">
            <a:avLst/>
          </a:prstGeom>
          <a:noFill/>
          <a:ln>
            <a:noFill/>
          </a:ln>
        </p:spPr>
        <p:txBody>
          <a:bodyPr spcFirstLastPara="1" wrap="square" lIns="0" tIns="0" rIns="0" bIns="0" anchor="t" anchorCtr="0"/>
          <a:lstStyle>
            <a:lvl1pPr marL="457200" marR="0" lvl="0" indent="-228600" algn="l">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4" name="Google Shape;34;p5"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35" name="Google Shape;35;p5"/>
          <p:cNvSpPr txBox="1">
            <a:spLocks noGrp="1"/>
          </p:cNvSpPr>
          <p:nvPr>
            <p:ph type="title"/>
          </p:nvPr>
        </p:nvSpPr>
        <p:spPr>
          <a:xfrm>
            <a:off x="274320" y="274320"/>
            <a:ext cx="7886700" cy="710141"/>
          </a:xfrm>
          <a:prstGeom prst="rect">
            <a:avLst/>
          </a:prstGeom>
          <a:noFill/>
          <a:ln>
            <a:noFill/>
          </a:ln>
        </p:spPr>
        <p:txBody>
          <a:bodyPr spcFirstLastPara="1" wrap="square" lIns="0" tIns="0" rIns="0" bIns="0" anchor="t" anchorCtr="0"/>
          <a:lstStyle>
            <a:lvl1pPr marR="0" lvl="0" algn="l">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6" name="Google Shape;36;p5"/>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7" name="Google Shape;37;p5"/>
          <p:cNvSpPr txBox="1">
            <a:spLocks noGrp="1"/>
          </p:cNvSpPr>
          <p:nvPr>
            <p:ph type="body" idx="2"/>
          </p:nvPr>
        </p:nvSpPr>
        <p:spPr>
          <a:xfrm>
            <a:off x="4736254" y="1463040"/>
            <a:ext cx="4011083" cy="4351338"/>
          </a:xfrm>
          <a:prstGeom prst="rect">
            <a:avLst/>
          </a:prstGeom>
          <a:noFill/>
          <a:ln>
            <a:noFill/>
          </a:ln>
        </p:spPr>
        <p:txBody>
          <a:bodyPr spcFirstLastPara="1" wrap="square" lIns="0" tIns="0" rIns="0" bIns="0" anchor="t" anchorCtr="0"/>
          <a:lstStyle>
            <a:lvl1pPr marL="457200" marR="0" lvl="0" indent="-228600" algn="l">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8" name="Google Shape;38;p5"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Divider - green">
  <p:cSld name="Section Divider - green">
    <p:spTree>
      <p:nvGrpSpPr>
        <p:cNvPr id="1" name="Shape 39"/>
        <p:cNvGrpSpPr/>
        <p:nvPr/>
      </p:nvGrpSpPr>
      <p:grpSpPr>
        <a:xfrm>
          <a:off x="0" y="0"/>
          <a:ext cx="0" cy="0"/>
          <a:chOff x="0" y="0"/>
          <a:chExt cx="0" cy="0"/>
        </a:xfrm>
      </p:grpSpPr>
      <p:pic>
        <p:nvPicPr>
          <p:cNvPr id="40" name="Google Shape;40;p6" titl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1" name="Google Shape;41;p6"/>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42" name="Google Shape;42;p6"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43" name="Google Shape;43;p6"/>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divider - blue to green">
  <p:cSld name="Section divider - blue to green">
    <p:spTree>
      <p:nvGrpSpPr>
        <p:cNvPr id="1" name="Shape 44"/>
        <p:cNvGrpSpPr/>
        <p:nvPr/>
      </p:nvGrpSpPr>
      <p:grpSpPr>
        <a:xfrm>
          <a:off x="0" y="0"/>
          <a:ext cx="0" cy="0"/>
          <a:chOff x="0" y="0"/>
          <a:chExt cx="0" cy="0"/>
        </a:xfrm>
      </p:grpSpPr>
      <p:pic>
        <p:nvPicPr>
          <p:cNvPr id="45" name="Google Shape;45;p7" title="Blu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6" name="Google Shape;46;p7"/>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47" name="Google Shape;47;p7"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48" name="Google Shape;48;p7"/>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9"/>
        <p:cNvGrpSpPr/>
        <p:nvPr/>
      </p:nvGrpSpPr>
      <p:grpSpPr>
        <a:xfrm>
          <a:off x="0" y="0"/>
          <a:ext cx="0" cy="0"/>
          <a:chOff x="0" y="0"/>
          <a:chExt cx="0" cy="0"/>
        </a:xfrm>
      </p:grpSpPr>
      <p:pic>
        <p:nvPicPr>
          <p:cNvPr id="50" name="Google Shape;50;p8" title="Blue background for 2018 goals"/>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1" name="Google Shape;51;p8"/>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52" name="Google Shape;52;p8"/>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53" name="Google Shape;53;p8"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with page number"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no page number">
  <p:cSld name="Blank - no page number">
    <p:spTree>
      <p:nvGrpSpPr>
        <p:cNvPr id="1" name="Shape 5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reativecommons.org/licenses/by/2.0/" TargetMode="External"/><Relationship Id="rId5" Type="http://schemas.openxmlformats.org/officeDocument/2006/relationships/hyperlink" Target="https://www.flickr.com/photos/soroll/3804570043"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reativecommons.org/licenses/by/2.0/" TargetMode="External"/><Relationship Id="rId5" Type="http://schemas.openxmlformats.org/officeDocument/2006/relationships/hyperlink" Target="https://www.flickr.com/photos/soroll/3804570043"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reativecommons.org/licenses/by/2.0/" TargetMode="External"/><Relationship Id="rId5" Type="http://schemas.openxmlformats.org/officeDocument/2006/relationships/hyperlink" Target="https://www.flickr.com/photos/soroll/3804570043"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77" name="Google Shape;77;p14"/>
          <p:cNvGrpSpPr/>
          <p:nvPr/>
        </p:nvGrpSpPr>
        <p:grpSpPr>
          <a:xfrm>
            <a:off x="56870" y="0"/>
            <a:ext cx="1433609" cy="1433609"/>
            <a:chOff x="87840" y="134578"/>
            <a:chExt cx="1433609" cy="1433609"/>
          </a:xfrm>
        </p:grpSpPr>
        <p:sp>
          <p:nvSpPr>
            <p:cNvPr id="78" name="Google Shape;78;p14"/>
            <p:cNvSpPr/>
            <p:nvPr/>
          </p:nvSpPr>
          <p:spPr>
            <a:xfrm>
              <a:off x="87840" y="134578"/>
              <a:ext cx="1433609" cy="143360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79" name="Google Shape;79;p14"/>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80" name="Google Shape;80;p14"/>
          <p:cNvSpPr txBox="1"/>
          <p:nvPr/>
        </p:nvSpPr>
        <p:spPr>
          <a:xfrm>
            <a:off x="467300" y="2898025"/>
            <a:ext cx="8364900" cy="1334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dk1"/>
                </a:solidFill>
                <a:latin typeface="Trebuchet MS"/>
                <a:ea typeface="Trebuchet MS"/>
                <a:cs typeface="Trebuchet MS"/>
                <a:sym typeface="Trebuchet MS"/>
              </a:rPr>
              <a:t>Module 10: </a:t>
            </a:r>
            <a:endParaRPr sz="4800" b="0" i="0" u="none" strike="noStrike" cap="none">
              <a:solidFill>
                <a:schemeClr val="dk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dk1"/>
                </a:solidFill>
                <a:latin typeface="Trebuchet MS"/>
                <a:ea typeface="Trebuchet MS"/>
                <a:cs typeface="Trebuchet MS"/>
                <a:sym typeface="Trebuchet MS"/>
              </a:rPr>
              <a:t>Mind the Gap</a:t>
            </a:r>
            <a:endParaRPr sz="4800" b="0" i="0" u="none" strike="noStrike" cap="none">
              <a:solidFill>
                <a:srgbClr val="000000"/>
              </a:solidFill>
              <a:latin typeface="Trebuchet MS"/>
              <a:ea typeface="Trebuchet MS"/>
              <a:cs typeface="Trebuchet MS"/>
              <a:sym typeface="Trebuchet MS"/>
            </a:endParaRPr>
          </a:p>
        </p:txBody>
      </p:sp>
      <p:sp>
        <p:nvSpPr>
          <p:cNvPr id="81" name="Google Shape;81;p14"/>
          <p:cNvSpPr txBox="1"/>
          <p:nvPr/>
        </p:nvSpPr>
        <p:spPr>
          <a:xfrm>
            <a:off x="795675" y="4448325"/>
            <a:ext cx="7821900" cy="1219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595959"/>
                </a:solidFill>
                <a:latin typeface="Trebuchet MS"/>
                <a:ea typeface="Trebuchet MS"/>
                <a:cs typeface="Trebuchet MS"/>
                <a:sym typeface="Trebuchet MS"/>
              </a:rPr>
              <a:t>Using Your Analysis of Standards to Understand Gaps and Overlaps in Your Curriculum</a:t>
            </a:r>
            <a:endParaRPr sz="2800" b="0" i="0" u="none" strike="noStrike" cap="none">
              <a:solidFill>
                <a:srgbClr val="595959"/>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p:nvPr/>
        </p:nvSpPr>
        <p:spPr>
          <a:xfrm>
            <a:off x="-695740" y="1463040"/>
            <a:ext cx="4572000" cy="4572000"/>
          </a:xfrm>
          <a:prstGeom prst="ellipse">
            <a:avLst/>
          </a:prstGeom>
          <a:solidFill>
            <a:srgbClr val="82BC00">
              <a:alpha val="24705"/>
            </a:srgbClr>
          </a:solidFill>
          <a:ln w="25400" cap="flat" cmpd="sng">
            <a:solidFill>
              <a:srgbClr val="5C6670">
                <a:alpha val="24705"/>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400" b="0" i="0" u="none" strike="noStrike" cap="none">
                <a:solidFill>
                  <a:schemeClr val="lt1"/>
                </a:solidFill>
                <a:latin typeface="Arial"/>
                <a:ea typeface="Arial"/>
                <a:cs typeface="Arial"/>
                <a:sym typeface="Arial"/>
              </a:rPr>
              <a:t>3</a:t>
            </a:r>
            <a:endParaRPr/>
          </a:p>
        </p:txBody>
      </p:sp>
      <p:sp>
        <p:nvSpPr>
          <p:cNvPr id="179" name="Google Shape;179;p23"/>
          <p:cNvSpPr txBox="1">
            <a:spLocks noGrp="1"/>
          </p:cNvSpPr>
          <p:nvPr>
            <p:ph type="title"/>
          </p:nvPr>
        </p:nvSpPr>
        <p:spPr>
          <a:xfrm>
            <a:off x="1590260" y="274320"/>
            <a:ext cx="6570759" cy="71014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800">
                <a:latin typeface="Trebuchet MS"/>
                <a:ea typeface="Trebuchet MS"/>
                <a:cs typeface="Trebuchet MS"/>
                <a:sym typeface="Trebuchet MS"/>
              </a:rPr>
              <a:t>Conversation 3: Looking Within One Content Area and Across Multiple Grades</a:t>
            </a:r>
            <a:endParaRPr/>
          </a:p>
        </p:txBody>
      </p:sp>
      <p:sp>
        <p:nvSpPr>
          <p:cNvPr id="180" name="Google Shape;180;p23"/>
          <p:cNvSpPr txBox="1">
            <a:spLocks noGrp="1"/>
          </p:cNvSpPr>
          <p:nvPr>
            <p:ph type="body" idx="1"/>
          </p:nvPr>
        </p:nvSpPr>
        <p:spPr>
          <a:xfrm>
            <a:off x="628650" y="1463040"/>
            <a:ext cx="7886700" cy="4351338"/>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1000"/>
              </a:spcBef>
              <a:spcAft>
                <a:spcPts val="0"/>
              </a:spcAft>
              <a:buClr>
                <a:srgbClr val="5C6670"/>
              </a:buClr>
              <a:buSzPts val="2400"/>
              <a:buFont typeface="Arial"/>
              <a:buNone/>
            </a:pPr>
            <a:r>
              <a:rPr lang="en-US" i="1">
                <a:solidFill>
                  <a:schemeClr val="dk1"/>
                </a:solidFill>
              </a:rPr>
              <a:t>Talk to other teachers in one content area, especially those teaching 1-2 grades above and 1-2 grades below your grade level!</a:t>
            </a:r>
            <a:endParaRPr/>
          </a:p>
          <a:p>
            <a:pPr marL="457200" marR="0" lvl="0" indent="-228600" algn="l" rtl="0">
              <a:lnSpc>
                <a:spcPct val="100000"/>
              </a:lnSpc>
              <a:spcBef>
                <a:spcPts val="1000"/>
              </a:spcBef>
              <a:spcAft>
                <a:spcPts val="0"/>
              </a:spcAft>
              <a:buClr>
                <a:srgbClr val="5C6670"/>
              </a:buClr>
              <a:buSzPts val="2400"/>
              <a:buFont typeface="Arial"/>
              <a:buNone/>
            </a:pPr>
            <a:r>
              <a:rPr lang="en-US">
                <a:solidFill>
                  <a:schemeClr val="dk1"/>
                </a:solidFill>
              </a:rPr>
              <a:t>Guiding questions to find gaps:</a:t>
            </a:r>
            <a:endParaRPr/>
          </a:p>
          <a:p>
            <a:pPr marL="685800" lvl="0" indent="-457200" algn="l" rtl="0">
              <a:lnSpc>
                <a:spcPct val="100000"/>
              </a:lnSpc>
              <a:spcBef>
                <a:spcPts val="1000"/>
              </a:spcBef>
              <a:spcAft>
                <a:spcPts val="0"/>
              </a:spcAft>
              <a:buSzPts val="2400"/>
              <a:buFont typeface="Arial"/>
              <a:buAutoNum type="arabicPeriod"/>
            </a:pPr>
            <a:r>
              <a:rPr lang="en-US" sz="2000">
                <a:solidFill>
                  <a:schemeClr val="dk1"/>
                </a:solidFill>
                <a:latin typeface="Calibri"/>
                <a:ea typeface="Calibri"/>
                <a:cs typeface="Calibri"/>
                <a:sym typeface="Calibri"/>
              </a:rPr>
              <a:t>Did anything get highlighted </a:t>
            </a:r>
            <a:r>
              <a:rPr lang="en-US" sz="2000">
                <a:solidFill>
                  <a:schemeClr val="dk1"/>
                </a:solidFill>
                <a:highlight>
                  <a:srgbClr val="FF0000"/>
                </a:highlight>
                <a:latin typeface="Calibri"/>
                <a:ea typeface="Calibri"/>
                <a:cs typeface="Calibri"/>
                <a:sym typeface="Calibri"/>
              </a:rPr>
              <a:t>red</a:t>
            </a:r>
            <a:r>
              <a:rPr lang="en-US" sz="2000">
                <a:solidFill>
                  <a:schemeClr val="dk1"/>
                </a:solidFill>
                <a:latin typeface="Calibri"/>
                <a:ea typeface="Calibri"/>
                <a:cs typeface="Calibri"/>
                <a:sym typeface="Calibri"/>
              </a:rPr>
              <a:t> or </a:t>
            </a:r>
            <a:r>
              <a:rPr lang="en-US" sz="2000">
                <a:solidFill>
                  <a:schemeClr val="dk1"/>
                </a:solidFill>
                <a:highlight>
                  <a:srgbClr val="FFFF00"/>
                </a:highlight>
                <a:latin typeface="Calibri"/>
                <a:ea typeface="Calibri"/>
                <a:cs typeface="Calibri"/>
                <a:sym typeface="Calibri"/>
              </a:rPr>
              <a:t>yellow</a:t>
            </a:r>
            <a:r>
              <a:rPr lang="en-US" sz="2000">
                <a:solidFill>
                  <a:schemeClr val="dk1"/>
                </a:solidFill>
                <a:latin typeface="Calibri"/>
                <a:ea typeface="Calibri"/>
                <a:cs typeface="Calibri"/>
                <a:sym typeface="Calibri"/>
              </a:rPr>
              <a:t> because you think it’s taught in another grade? Why did you think that?</a:t>
            </a:r>
            <a:endParaRPr/>
          </a:p>
          <a:p>
            <a:pPr marL="228600" lvl="0" indent="0" algn="l" rtl="0">
              <a:lnSpc>
                <a:spcPct val="100000"/>
              </a:lnSpc>
              <a:spcBef>
                <a:spcPts val="1000"/>
              </a:spcBef>
              <a:spcAft>
                <a:spcPts val="0"/>
              </a:spcAft>
              <a:buSzPts val="2400"/>
              <a:buNone/>
            </a:pPr>
            <a:r>
              <a:rPr lang="en-US">
                <a:solidFill>
                  <a:schemeClr val="dk1"/>
                </a:solidFill>
                <a:latin typeface="Trebuchet MS"/>
                <a:ea typeface="Trebuchet MS"/>
                <a:cs typeface="Trebuchet MS"/>
                <a:sym typeface="Trebuchet MS"/>
              </a:rPr>
              <a:t>Guiding questions to find overlaps:</a:t>
            </a:r>
            <a:endParaRPr/>
          </a:p>
          <a:p>
            <a:pPr marL="685800" lvl="0" indent="-457200" algn="l" rtl="0">
              <a:lnSpc>
                <a:spcPct val="100000"/>
              </a:lnSpc>
              <a:spcBef>
                <a:spcPts val="1000"/>
              </a:spcBef>
              <a:spcAft>
                <a:spcPts val="0"/>
              </a:spcAft>
              <a:buSzPts val="2400"/>
              <a:buFont typeface="Arial"/>
              <a:buAutoNum type="arabicPeriod"/>
            </a:pPr>
            <a:r>
              <a:rPr lang="en-US" sz="2000">
                <a:solidFill>
                  <a:schemeClr val="dk1"/>
                </a:solidFill>
                <a:latin typeface="Calibri"/>
                <a:ea typeface="Calibri"/>
                <a:cs typeface="Calibri"/>
                <a:sym typeface="Calibri"/>
              </a:rPr>
              <a:t>When we were highlighting things </a:t>
            </a:r>
            <a:r>
              <a:rPr lang="en-US" sz="2000">
                <a:solidFill>
                  <a:schemeClr val="dk1"/>
                </a:solidFill>
                <a:highlight>
                  <a:srgbClr val="00FF00"/>
                </a:highlight>
                <a:latin typeface="Calibri"/>
                <a:ea typeface="Calibri"/>
                <a:cs typeface="Calibri"/>
                <a:sym typeface="Calibri"/>
              </a:rPr>
              <a:t>green</a:t>
            </a:r>
            <a:r>
              <a:rPr lang="en-US" sz="2000">
                <a:solidFill>
                  <a:schemeClr val="dk1"/>
                </a:solidFill>
                <a:latin typeface="Calibri"/>
                <a:ea typeface="Calibri"/>
                <a:cs typeface="Calibri"/>
                <a:sym typeface="Calibri"/>
              </a:rPr>
              <a:t> in Module 8, what could have been highlighted </a:t>
            </a:r>
            <a:r>
              <a:rPr lang="en-US" sz="2000">
                <a:solidFill>
                  <a:schemeClr val="dk1"/>
                </a:solidFill>
                <a:highlight>
                  <a:srgbClr val="00FF00"/>
                </a:highlight>
                <a:latin typeface="Calibri"/>
                <a:ea typeface="Calibri"/>
                <a:cs typeface="Calibri"/>
                <a:sym typeface="Calibri"/>
              </a:rPr>
              <a:t>green</a:t>
            </a:r>
            <a:r>
              <a:rPr lang="en-US" sz="2000">
                <a:solidFill>
                  <a:schemeClr val="dk1"/>
                </a:solidFill>
                <a:latin typeface="Calibri"/>
                <a:ea typeface="Calibri"/>
                <a:cs typeface="Calibri"/>
                <a:sym typeface="Calibri"/>
              </a:rPr>
              <a:t> by teachers of multiple grade levels?</a:t>
            </a:r>
            <a:endParaRPr sz="1600">
              <a:solidFill>
                <a:schemeClr val="dk1"/>
              </a:solidFill>
              <a:latin typeface="Calibri"/>
              <a:ea typeface="Calibri"/>
              <a:cs typeface="Calibri"/>
              <a:sym typeface="Calibri"/>
            </a:endParaRPr>
          </a:p>
          <a:p>
            <a:pPr marL="1028700" lvl="1" indent="-342900" algn="l" rtl="0">
              <a:lnSpc>
                <a:spcPct val="100000"/>
              </a:lnSpc>
              <a:spcBef>
                <a:spcPts val="500"/>
              </a:spcBef>
              <a:spcAft>
                <a:spcPts val="0"/>
              </a:spcAft>
              <a:buSzPts val="2000"/>
              <a:buFont typeface="Arial"/>
              <a:buChar char="•"/>
            </a:pPr>
            <a:r>
              <a:rPr lang="en-US">
                <a:solidFill>
                  <a:schemeClr val="dk1"/>
                </a:solidFill>
                <a:latin typeface="Calibri"/>
                <a:ea typeface="Calibri"/>
                <a:cs typeface="Calibri"/>
                <a:sym typeface="Calibri"/>
              </a:rPr>
              <a:t>If you are teaching something described by the standards of a previous or future grade, why are you doing it?</a:t>
            </a:r>
            <a:endParaRPr/>
          </a:p>
          <a:p>
            <a:pPr marL="1028700" lvl="1" indent="-342900" algn="l" rtl="0">
              <a:lnSpc>
                <a:spcPct val="100000"/>
              </a:lnSpc>
              <a:spcBef>
                <a:spcPts val="500"/>
              </a:spcBef>
              <a:spcAft>
                <a:spcPts val="0"/>
              </a:spcAft>
              <a:buSzPts val="2000"/>
              <a:buFont typeface="Arial"/>
              <a:buChar char="•"/>
            </a:pPr>
            <a:r>
              <a:rPr lang="en-US">
                <a:solidFill>
                  <a:schemeClr val="dk1"/>
                </a:solidFill>
                <a:latin typeface="Calibri"/>
                <a:ea typeface="Calibri"/>
                <a:cs typeface="Calibri"/>
                <a:sym typeface="Calibri"/>
              </a:rPr>
              <a:t>Instead of moving some students </a:t>
            </a:r>
            <a:r>
              <a:rPr lang="en-US" i="1">
                <a:solidFill>
                  <a:schemeClr val="dk1"/>
                </a:solidFill>
                <a:latin typeface="Calibri"/>
                <a:ea typeface="Calibri"/>
                <a:cs typeface="Calibri"/>
                <a:sym typeface="Calibri"/>
              </a:rPr>
              <a:t>faster </a:t>
            </a:r>
            <a:r>
              <a:rPr lang="en-US">
                <a:solidFill>
                  <a:schemeClr val="dk1"/>
                </a:solidFill>
                <a:latin typeface="Calibri"/>
                <a:ea typeface="Calibri"/>
                <a:cs typeface="Calibri"/>
                <a:sym typeface="Calibri"/>
              </a:rPr>
              <a:t>(into the next grade), where can we go </a:t>
            </a:r>
            <a:r>
              <a:rPr lang="en-US" i="1">
                <a:solidFill>
                  <a:schemeClr val="dk1"/>
                </a:solidFill>
                <a:latin typeface="Calibri"/>
                <a:ea typeface="Calibri"/>
                <a:cs typeface="Calibri"/>
                <a:sym typeface="Calibri"/>
              </a:rPr>
              <a:t>deeper</a:t>
            </a:r>
            <a:r>
              <a:rPr lang="en-US">
                <a:solidFill>
                  <a:schemeClr val="dk1"/>
                </a:solidFill>
                <a:latin typeface="Calibri"/>
                <a:ea typeface="Calibri"/>
                <a:cs typeface="Calibri"/>
                <a:sym typeface="Calibri"/>
              </a:rPr>
              <a:t>?</a:t>
            </a:r>
            <a:endParaRPr/>
          </a:p>
        </p:txBody>
      </p:sp>
      <p:grpSp>
        <p:nvGrpSpPr>
          <p:cNvPr id="181" name="Google Shape;181;p23"/>
          <p:cNvGrpSpPr/>
          <p:nvPr/>
        </p:nvGrpSpPr>
        <p:grpSpPr>
          <a:xfrm>
            <a:off x="56870" y="0"/>
            <a:ext cx="1433700" cy="1433700"/>
            <a:chOff x="87840" y="134578"/>
            <a:chExt cx="1433700" cy="1433700"/>
          </a:xfrm>
        </p:grpSpPr>
        <p:sp>
          <p:nvSpPr>
            <p:cNvPr id="182" name="Google Shape;182;p23"/>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83" name="Google Shape;183;p23"/>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4"/>
          <p:cNvSpPr/>
          <p:nvPr/>
        </p:nvSpPr>
        <p:spPr>
          <a:xfrm>
            <a:off x="-695740" y="1463040"/>
            <a:ext cx="4572000" cy="4572000"/>
          </a:xfrm>
          <a:prstGeom prst="ellipse">
            <a:avLst/>
          </a:prstGeom>
          <a:solidFill>
            <a:srgbClr val="EF7521">
              <a:alpha val="24705"/>
            </a:srgbClr>
          </a:solidFill>
          <a:ln w="25400" cap="flat" cmpd="sng">
            <a:solidFill>
              <a:srgbClr val="5C6670">
                <a:alpha val="24705"/>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400" b="0" i="0" u="none" strike="noStrike" cap="none">
                <a:solidFill>
                  <a:schemeClr val="lt1"/>
                </a:solidFill>
                <a:latin typeface="Arial"/>
                <a:ea typeface="Arial"/>
                <a:cs typeface="Arial"/>
                <a:sym typeface="Arial"/>
              </a:rPr>
              <a:t>4</a:t>
            </a:r>
            <a:endParaRPr/>
          </a:p>
        </p:txBody>
      </p:sp>
      <p:sp>
        <p:nvSpPr>
          <p:cNvPr id="190" name="Google Shape;190;p24"/>
          <p:cNvSpPr txBox="1">
            <a:spLocks noGrp="1"/>
          </p:cNvSpPr>
          <p:nvPr>
            <p:ph type="title"/>
          </p:nvPr>
        </p:nvSpPr>
        <p:spPr>
          <a:xfrm>
            <a:off x="1590260" y="274320"/>
            <a:ext cx="6570759" cy="71014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800">
                <a:latin typeface="Trebuchet MS"/>
                <a:ea typeface="Trebuchet MS"/>
                <a:cs typeface="Trebuchet MS"/>
                <a:sym typeface="Trebuchet MS"/>
              </a:rPr>
              <a:t>Conversation 4: Looking Across Multiple Content Areas and Across Grades</a:t>
            </a:r>
            <a:endParaRPr/>
          </a:p>
        </p:txBody>
      </p:sp>
      <p:sp>
        <p:nvSpPr>
          <p:cNvPr id="191" name="Google Shape;191;p24"/>
          <p:cNvSpPr txBox="1">
            <a:spLocks noGrp="1"/>
          </p:cNvSpPr>
          <p:nvPr>
            <p:ph type="body" idx="1"/>
          </p:nvPr>
        </p:nvSpPr>
        <p:spPr>
          <a:xfrm>
            <a:off x="628650" y="1463040"/>
            <a:ext cx="7886700" cy="4351338"/>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1000"/>
              </a:spcBef>
              <a:spcAft>
                <a:spcPts val="0"/>
              </a:spcAft>
              <a:buClr>
                <a:srgbClr val="5C6670"/>
              </a:buClr>
              <a:buSzPts val="2400"/>
              <a:buFont typeface="Arial"/>
              <a:buNone/>
            </a:pPr>
            <a:r>
              <a:rPr lang="en-US" i="1">
                <a:solidFill>
                  <a:schemeClr val="dk1"/>
                </a:solidFill>
              </a:rPr>
              <a:t>Talk to other teachers about other content areas, especially those teaching 1-2 grades above and below your grade level!</a:t>
            </a:r>
            <a:endParaRPr/>
          </a:p>
          <a:p>
            <a:pPr marL="457200" marR="0" lvl="0" indent="-228600" algn="l" rtl="0">
              <a:lnSpc>
                <a:spcPct val="100000"/>
              </a:lnSpc>
              <a:spcBef>
                <a:spcPts val="1000"/>
              </a:spcBef>
              <a:spcAft>
                <a:spcPts val="0"/>
              </a:spcAft>
              <a:buClr>
                <a:srgbClr val="5C6670"/>
              </a:buClr>
              <a:buSzPts val="2400"/>
              <a:buFont typeface="Arial"/>
              <a:buNone/>
            </a:pPr>
            <a:r>
              <a:rPr lang="en-US">
                <a:solidFill>
                  <a:schemeClr val="dk1"/>
                </a:solidFill>
              </a:rPr>
              <a:t>Guiding questions to find gaps:</a:t>
            </a:r>
            <a:endParaRPr/>
          </a:p>
          <a:p>
            <a:pPr marL="685800" lvl="0" indent="-457200" algn="l" rtl="0">
              <a:lnSpc>
                <a:spcPct val="100000"/>
              </a:lnSpc>
              <a:spcBef>
                <a:spcPts val="1000"/>
              </a:spcBef>
              <a:spcAft>
                <a:spcPts val="0"/>
              </a:spcAft>
              <a:buSzPts val="2400"/>
              <a:buFont typeface="Arial"/>
              <a:buAutoNum type="arabicPeriod"/>
            </a:pPr>
            <a:r>
              <a:rPr lang="en-US" sz="2000">
                <a:solidFill>
                  <a:schemeClr val="dk1"/>
                </a:solidFill>
                <a:latin typeface="Calibri"/>
                <a:ea typeface="Calibri"/>
                <a:cs typeface="Calibri"/>
                <a:sym typeface="Calibri"/>
              </a:rPr>
              <a:t>Did anything get highlighted </a:t>
            </a:r>
            <a:r>
              <a:rPr lang="en-US" sz="2000">
                <a:solidFill>
                  <a:schemeClr val="dk1"/>
                </a:solidFill>
                <a:highlight>
                  <a:srgbClr val="FF0000"/>
                </a:highlight>
                <a:latin typeface="Calibri"/>
                <a:ea typeface="Calibri"/>
                <a:cs typeface="Calibri"/>
                <a:sym typeface="Calibri"/>
              </a:rPr>
              <a:t>red</a:t>
            </a:r>
            <a:r>
              <a:rPr lang="en-US" sz="2000">
                <a:solidFill>
                  <a:schemeClr val="dk1"/>
                </a:solidFill>
                <a:latin typeface="Calibri"/>
                <a:ea typeface="Calibri"/>
                <a:cs typeface="Calibri"/>
                <a:sym typeface="Calibri"/>
              </a:rPr>
              <a:t> or </a:t>
            </a:r>
            <a:r>
              <a:rPr lang="en-US" sz="2000">
                <a:solidFill>
                  <a:schemeClr val="dk1"/>
                </a:solidFill>
                <a:highlight>
                  <a:srgbClr val="FFFF00"/>
                </a:highlight>
                <a:latin typeface="Calibri"/>
                <a:ea typeface="Calibri"/>
                <a:cs typeface="Calibri"/>
                <a:sym typeface="Calibri"/>
              </a:rPr>
              <a:t>yellow</a:t>
            </a:r>
            <a:r>
              <a:rPr lang="en-US" sz="2000">
                <a:solidFill>
                  <a:schemeClr val="dk1"/>
                </a:solidFill>
                <a:latin typeface="Calibri"/>
                <a:ea typeface="Calibri"/>
                <a:cs typeface="Calibri"/>
                <a:sym typeface="Calibri"/>
              </a:rPr>
              <a:t> because you think it’s taught in another grade in a different content area? Why did you think that?</a:t>
            </a:r>
            <a:endParaRPr/>
          </a:p>
          <a:p>
            <a:pPr marL="228600" lvl="0" indent="0" algn="l" rtl="0">
              <a:lnSpc>
                <a:spcPct val="100000"/>
              </a:lnSpc>
              <a:spcBef>
                <a:spcPts val="1000"/>
              </a:spcBef>
              <a:spcAft>
                <a:spcPts val="0"/>
              </a:spcAft>
              <a:buSzPts val="2400"/>
              <a:buNone/>
            </a:pPr>
            <a:r>
              <a:rPr lang="en-US">
                <a:solidFill>
                  <a:schemeClr val="dk1"/>
                </a:solidFill>
                <a:latin typeface="Trebuchet MS"/>
                <a:ea typeface="Trebuchet MS"/>
                <a:cs typeface="Trebuchet MS"/>
                <a:sym typeface="Trebuchet MS"/>
              </a:rPr>
              <a:t>Guiding questions to find overlaps:</a:t>
            </a:r>
            <a:endParaRPr/>
          </a:p>
          <a:p>
            <a:pPr marL="685800" lvl="0" indent="-457200" algn="l" rtl="0">
              <a:lnSpc>
                <a:spcPct val="100000"/>
              </a:lnSpc>
              <a:spcBef>
                <a:spcPts val="1000"/>
              </a:spcBef>
              <a:spcAft>
                <a:spcPts val="0"/>
              </a:spcAft>
              <a:buSzPts val="2400"/>
              <a:buFont typeface="Arial"/>
              <a:buAutoNum type="arabicPeriod"/>
            </a:pPr>
            <a:r>
              <a:rPr lang="en-US" sz="2000">
                <a:solidFill>
                  <a:schemeClr val="dk1"/>
                </a:solidFill>
                <a:latin typeface="Calibri"/>
                <a:ea typeface="Calibri"/>
                <a:cs typeface="Calibri"/>
                <a:sym typeface="Calibri"/>
              </a:rPr>
              <a:t>When we were highlighting things </a:t>
            </a:r>
            <a:r>
              <a:rPr lang="en-US" sz="2000">
                <a:solidFill>
                  <a:schemeClr val="dk1"/>
                </a:solidFill>
                <a:highlight>
                  <a:srgbClr val="00FF00"/>
                </a:highlight>
                <a:latin typeface="Calibri"/>
                <a:ea typeface="Calibri"/>
                <a:cs typeface="Calibri"/>
                <a:sym typeface="Calibri"/>
              </a:rPr>
              <a:t>green</a:t>
            </a:r>
            <a:r>
              <a:rPr lang="en-US" sz="2000">
                <a:solidFill>
                  <a:schemeClr val="dk1"/>
                </a:solidFill>
                <a:latin typeface="Calibri"/>
                <a:ea typeface="Calibri"/>
                <a:cs typeface="Calibri"/>
                <a:sym typeface="Calibri"/>
              </a:rPr>
              <a:t> in Module 8, what could have been highlighted </a:t>
            </a:r>
            <a:r>
              <a:rPr lang="en-US" sz="2000">
                <a:solidFill>
                  <a:schemeClr val="dk1"/>
                </a:solidFill>
                <a:highlight>
                  <a:srgbClr val="00FF00"/>
                </a:highlight>
                <a:latin typeface="Calibri"/>
                <a:ea typeface="Calibri"/>
                <a:cs typeface="Calibri"/>
                <a:sym typeface="Calibri"/>
              </a:rPr>
              <a:t>green</a:t>
            </a:r>
            <a:r>
              <a:rPr lang="en-US" sz="2000">
                <a:solidFill>
                  <a:schemeClr val="dk1"/>
                </a:solidFill>
                <a:latin typeface="Calibri"/>
                <a:ea typeface="Calibri"/>
                <a:cs typeface="Calibri"/>
                <a:sym typeface="Calibri"/>
              </a:rPr>
              <a:t> by teachers of other grade levels in other content areas?</a:t>
            </a:r>
            <a:endParaRPr/>
          </a:p>
          <a:p>
            <a:pPr marL="685800" lvl="0" indent="-457200" algn="l" rtl="0">
              <a:lnSpc>
                <a:spcPct val="100000"/>
              </a:lnSpc>
              <a:spcBef>
                <a:spcPts val="1000"/>
              </a:spcBef>
              <a:spcAft>
                <a:spcPts val="0"/>
              </a:spcAft>
              <a:buSzPts val="2400"/>
              <a:buFont typeface="Arial"/>
              <a:buAutoNum type="arabicPeriod"/>
            </a:pPr>
            <a:r>
              <a:rPr lang="en-US" sz="2000">
                <a:solidFill>
                  <a:schemeClr val="dk1"/>
                </a:solidFill>
                <a:latin typeface="Calibri"/>
                <a:ea typeface="Calibri"/>
                <a:cs typeface="Calibri"/>
                <a:sym typeface="Calibri"/>
              </a:rPr>
              <a:t>If you are teaching something described by the standards of a previous or future grade, and/or another content area, why are you doing it?</a:t>
            </a:r>
            <a:endParaRPr/>
          </a:p>
        </p:txBody>
      </p:sp>
      <p:grpSp>
        <p:nvGrpSpPr>
          <p:cNvPr id="192" name="Google Shape;192;p24"/>
          <p:cNvGrpSpPr/>
          <p:nvPr/>
        </p:nvGrpSpPr>
        <p:grpSpPr>
          <a:xfrm>
            <a:off x="56870" y="0"/>
            <a:ext cx="1433700" cy="1433700"/>
            <a:chOff x="87840" y="134578"/>
            <a:chExt cx="1433700" cy="1433700"/>
          </a:xfrm>
        </p:grpSpPr>
        <p:sp>
          <p:nvSpPr>
            <p:cNvPr id="193" name="Google Shape;193;p24"/>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94" name="Google Shape;194;p24"/>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xfrm>
            <a:off x="1590260" y="274320"/>
            <a:ext cx="6570759" cy="71014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3600">
                <a:latin typeface="Trebuchet MS"/>
                <a:ea typeface="Trebuchet MS"/>
                <a:cs typeface="Trebuchet MS"/>
                <a:sym typeface="Trebuchet MS"/>
              </a:rPr>
              <a:t>Wrap-Up/Next Steps</a:t>
            </a:r>
            <a:endParaRPr/>
          </a:p>
        </p:txBody>
      </p:sp>
      <p:sp>
        <p:nvSpPr>
          <p:cNvPr id="201" name="Google Shape;201;p25"/>
          <p:cNvSpPr txBox="1">
            <a:spLocks noGrp="1"/>
          </p:cNvSpPr>
          <p:nvPr>
            <p:ph type="body" idx="1"/>
          </p:nvPr>
        </p:nvSpPr>
        <p:spPr>
          <a:xfrm>
            <a:off x="628650" y="1463040"/>
            <a:ext cx="7886700" cy="4351338"/>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1000"/>
              </a:spcBef>
              <a:spcAft>
                <a:spcPts val="0"/>
              </a:spcAft>
              <a:buClr>
                <a:srgbClr val="5C6670"/>
              </a:buClr>
              <a:buSzPts val="2400"/>
              <a:buFont typeface="Arial"/>
              <a:buNone/>
            </a:pPr>
            <a:r>
              <a:rPr lang="en-US">
                <a:solidFill>
                  <a:schemeClr val="dk1"/>
                </a:solidFill>
                <a:latin typeface="Trebuchet MS"/>
                <a:ea typeface="Trebuchet MS"/>
                <a:cs typeface="Trebuchet MS"/>
                <a:sym typeface="Trebuchet MS"/>
              </a:rPr>
              <a:t>Keep your notes!</a:t>
            </a:r>
            <a:endParaRPr/>
          </a:p>
          <a:p>
            <a:pPr marL="457200" marR="0" lvl="0" indent="-228600" algn="l" rtl="0">
              <a:lnSpc>
                <a:spcPct val="100000"/>
              </a:lnSpc>
              <a:spcBef>
                <a:spcPts val="1000"/>
              </a:spcBef>
              <a:spcAft>
                <a:spcPts val="0"/>
              </a:spcAft>
              <a:buClr>
                <a:srgbClr val="5C6670"/>
              </a:buClr>
              <a:buSzPts val="2400"/>
              <a:buFont typeface="Arial"/>
              <a:buNone/>
            </a:pPr>
            <a:endParaRPr>
              <a:solidFill>
                <a:schemeClr val="dk1"/>
              </a:solidFill>
              <a:latin typeface="Trebuchet MS"/>
              <a:ea typeface="Trebuchet MS"/>
              <a:cs typeface="Trebuchet MS"/>
              <a:sym typeface="Trebuchet MS"/>
            </a:endParaRPr>
          </a:p>
          <a:p>
            <a:pPr marL="457200" marR="0" lvl="0" indent="-228600" algn="l" rtl="0">
              <a:lnSpc>
                <a:spcPct val="100000"/>
              </a:lnSpc>
              <a:spcBef>
                <a:spcPts val="1000"/>
              </a:spcBef>
              <a:spcAft>
                <a:spcPts val="0"/>
              </a:spcAft>
              <a:buClr>
                <a:srgbClr val="5C6670"/>
              </a:buClr>
              <a:buSzPts val="2400"/>
              <a:buFont typeface="Arial"/>
              <a:buNone/>
            </a:pPr>
            <a:r>
              <a:rPr lang="en-US">
                <a:solidFill>
                  <a:schemeClr val="dk1"/>
                </a:solidFill>
                <a:latin typeface="Trebuchet MS"/>
                <a:ea typeface="Trebuchet MS"/>
                <a:cs typeface="Trebuchet MS"/>
                <a:sym typeface="Trebuchet MS"/>
              </a:rPr>
              <a:t>In Module 11, you’ll develop plans for addressing the gaps you have found.</a:t>
            </a:r>
            <a:endParaRPr/>
          </a:p>
        </p:txBody>
      </p:sp>
      <p:grpSp>
        <p:nvGrpSpPr>
          <p:cNvPr id="202" name="Google Shape;202;p25"/>
          <p:cNvGrpSpPr/>
          <p:nvPr/>
        </p:nvGrpSpPr>
        <p:grpSpPr>
          <a:xfrm>
            <a:off x="56870" y="0"/>
            <a:ext cx="1433700" cy="1433700"/>
            <a:chOff x="87840" y="134578"/>
            <a:chExt cx="1433700" cy="1433700"/>
          </a:xfrm>
        </p:grpSpPr>
        <p:sp>
          <p:nvSpPr>
            <p:cNvPr id="203" name="Google Shape;203;p25"/>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04" name="Google Shape;204;p25"/>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6"/>
          <p:cNvSpPr txBox="1">
            <a:spLocks noGrp="1"/>
          </p:cNvSpPr>
          <p:nvPr>
            <p:ph type="title"/>
          </p:nvPr>
        </p:nvSpPr>
        <p:spPr>
          <a:xfrm>
            <a:off x="1490475" y="353150"/>
            <a:ext cx="7653600" cy="7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3600" i="0" u="none" strike="noStrike" cap="none">
                <a:solidFill>
                  <a:srgbClr val="000000"/>
                </a:solidFill>
                <a:latin typeface="Trebuchet MS"/>
                <a:ea typeface="Trebuchet MS"/>
                <a:cs typeface="Trebuchet MS"/>
                <a:sym typeface="Trebuchet MS"/>
              </a:rPr>
              <a:t>Questions, Comments, &amp; Concerns</a:t>
            </a:r>
            <a:endParaRPr sz="3600" i="0" u="none" strike="noStrike" cap="none">
              <a:solidFill>
                <a:srgbClr val="000000"/>
              </a:solidFill>
              <a:latin typeface="Trebuchet MS"/>
              <a:ea typeface="Trebuchet MS"/>
              <a:cs typeface="Trebuchet MS"/>
              <a:sym typeface="Trebuchet MS"/>
            </a:endParaRPr>
          </a:p>
        </p:txBody>
      </p:sp>
      <p:grpSp>
        <p:nvGrpSpPr>
          <p:cNvPr id="210" name="Google Shape;210;p26"/>
          <p:cNvGrpSpPr/>
          <p:nvPr/>
        </p:nvGrpSpPr>
        <p:grpSpPr>
          <a:xfrm>
            <a:off x="0" y="0"/>
            <a:ext cx="1433700" cy="1433700"/>
            <a:chOff x="87840" y="134578"/>
            <a:chExt cx="1433700" cy="1433700"/>
          </a:xfrm>
        </p:grpSpPr>
        <p:sp>
          <p:nvSpPr>
            <p:cNvPr id="211" name="Google Shape;211;p26"/>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12" name="Google Shape;212;p26"/>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213" name="Google Shape;213;p26"/>
          <p:cNvSpPr txBox="1"/>
          <p:nvPr/>
        </p:nvSpPr>
        <p:spPr>
          <a:xfrm>
            <a:off x="325925" y="5110275"/>
            <a:ext cx="7998300" cy="155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595959"/>
                </a:solidFill>
                <a:latin typeface="Calibri"/>
                <a:ea typeface="Calibri"/>
                <a:cs typeface="Calibri"/>
                <a:sym typeface="Calibri"/>
              </a:rPr>
              <a:t>Please contact the Office of Standards and Instructional Support for additional information. Refer to the Standards Implementation guide for contact information.</a:t>
            </a:r>
            <a:endParaRPr sz="2400" b="0" i="0" u="none" strike="noStrike" cap="none">
              <a:solidFill>
                <a:srgbClr val="595959"/>
              </a:solidFill>
              <a:latin typeface="Calibri"/>
              <a:ea typeface="Calibri"/>
              <a:cs typeface="Calibri"/>
              <a:sym typeface="Calibri"/>
            </a:endParaRPr>
          </a:p>
        </p:txBody>
      </p:sp>
      <p:pic>
        <p:nvPicPr>
          <p:cNvPr id="214" name="Google Shape;214;p26" descr="https://lh5.googleusercontent.com/CNoVnIbI8T84KPczJ3hn_MUyeNexK4FK8kOQXUV1bljVhsXH2NsNPODHXoqFoNqtxp-zb6c2XlRrSA1hF0hSuAS96NHAGS8QaKnIWJjTjT9KjO2Ojh5ubZHcwlbSEMQSU0bS6r9tgvY"/>
          <p:cNvPicPr preferRelativeResize="0"/>
          <p:nvPr/>
        </p:nvPicPr>
        <p:blipFill rotWithShape="1">
          <a:blip r:embed="rId4">
            <a:alphaModFix/>
          </a:blip>
          <a:srcRect/>
          <a:stretch/>
        </p:blipFill>
        <p:spPr>
          <a:xfrm>
            <a:off x="2656936" y="1746896"/>
            <a:ext cx="3363379" cy="3363379"/>
          </a:xfrm>
          <a:prstGeom prst="rect">
            <a:avLst/>
          </a:prstGeom>
          <a:noFill/>
          <a:ln>
            <a:noFill/>
          </a:ln>
        </p:spPr>
      </p:pic>
      <p:sp>
        <p:nvSpPr>
          <p:cNvPr id="215" name="Google Shape;215;p26"/>
          <p:cNvSpPr txBox="1"/>
          <p:nvPr/>
        </p:nvSpPr>
        <p:spPr>
          <a:xfrm>
            <a:off x="153397" y="1488961"/>
            <a:ext cx="4584909"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rebuchet MS"/>
                <a:ea typeface="Trebuchet MS"/>
                <a:cs typeface="Trebuchet MS"/>
                <a:sym typeface="Trebuchet MS"/>
              </a:rPr>
              <a:t>Before leaving, are there any...</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1548925" y="361750"/>
            <a:ext cx="7346700" cy="710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600">
                <a:solidFill>
                  <a:schemeClr val="dk1"/>
                </a:solidFill>
                <a:latin typeface="Trebuchet MS"/>
                <a:ea typeface="Trebuchet MS"/>
                <a:cs typeface="Trebuchet MS"/>
                <a:sym typeface="Trebuchet MS"/>
              </a:rPr>
              <a:t>Goals and Objectives</a:t>
            </a:r>
            <a:endParaRPr sz="3600" i="0" u="none" strike="noStrike" cap="none">
              <a:solidFill>
                <a:srgbClr val="000000"/>
              </a:solidFill>
              <a:latin typeface="Trebuchet MS"/>
              <a:ea typeface="Trebuchet MS"/>
              <a:cs typeface="Trebuchet MS"/>
              <a:sym typeface="Trebuchet MS"/>
            </a:endParaRPr>
          </a:p>
        </p:txBody>
      </p:sp>
      <p:sp>
        <p:nvSpPr>
          <p:cNvPr id="87" name="Google Shape;87;p15"/>
          <p:cNvSpPr txBox="1">
            <a:spLocks noGrp="1"/>
          </p:cNvSpPr>
          <p:nvPr>
            <p:ph type="body" idx="1"/>
          </p:nvPr>
        </p:nvSpPr>
        <p:spPr>
          <a:xfrm>
            <a:off x="3233650" y="1433600"/>
            <a:ext cx="5815800" cy="4713000"/>
          </a:xfrm>
          <a:prstGeom prst="rect">
            <a:avLst/>
          </a:prstGeom>
          <a:noFill/>
          <a:ln>
            <a:noFill/>
          </a:ln>
        </p:spPr>
        <p:txBody>
          <a:bodyPr spcFirstLastPara="1" wrap="square" lIns="0" tIns="0" rIns="0" bIns="0" anchor="t" anchorCtr="0">
            <a:noAutofit/>
          </a:bodyPr>
          <a:lstStyle/>
          <a:p>
            <a:pPr marL="342900" lvl="0" indent="0" algn="l" rtl="0">
              <a:lnSpc>
                <a:spcPct val="100000"/>
              </a:lnSpc>
              <a:spcBef>
                <a:spcPts val="0"/>
              </a:spcBef>
              <a:spcAft>
                <a:spcPts val="0"/>
              </a:spcAft>
              <a:buClr>
                <a:schemeClr val="dk1"/>
              </a:buClr>
              <a:buSzPts val="1100"/>
              <a:buFont typeface="Arial"/>
              <a:buNone/>
            </a:pPr>
            <a:endParaRPr>
              <a:solidFill>
                <a:srgbClr val="595959"/>
              </a:solidFill>
            </a:endParaRPr>
          </a:p>
          <a:p>
            <a:pPr marL="457200" marR="0" lvl="0" indent="0" algn="l" rtl="0">
              <a:lnSpc>
                <a:spcPct val="100000"/>
              </a:lnSpc>
              <a:spcBef>
                <a:spcPts val="1000"/>
              </a:spcBef>
              <a:spcAft>
                <a:spcPts val="0"/>
              </a:spcAft>
              <a:buSzPts val="2400"/>
              <a:buNone/>
            </a:pPr>
            <a:endParaRPr sz="3000">
              <a:solidFill>
                <a:srgbClr val="595959"/>
              </a:solidFill>
            </a:endParaRPr>
          </a:p>
          <a:p>
            <a:pPr marL="457200" marR="0" lvl="0" indent="0" algn="l" rtl="0">
              <a:lnSpc>
                <a:spcPct val="100000"/>
              </a:lnSpc>
              <a:spcBef>
                <a:spcPts val="1000"/>
              </a:spcBef>
              <a:spcAft>
                <a:spcPts val="0"/>
              </a:spcAft>
              <a:buSzPts val="2400"/>
              <a:buNone/>
            </a:pPr>
            <a:endParaRPr sz="3000">
              <a:solidFill>
                <a:srgbClr val="595959"/>
              </a:solidFill>
            </a:endParaRPr>
          </a:p>
          <a:p>
            <a:pPr marL="457200" lvl="0" indent="0" algn="l" rtl="0">
              <a:lnSpc>
                <a:spcPct val="100000"/>
              </a:lnSpc>
              <a:spcBef>
                <a:spcPts val="0"/>
              </a:spcBef>
              <a:spcAft>
                <a:spcPts val="0"/>
              </a:spcAft>
              <a:buSzPts val="2400"/>
              <a:buNone/>
            </a:pPr>
            <a:endParaRPr sz="3000">
              <a:solidFill>
                <a:srgbClr val="595959"/>
              </a:solidFill>
            </a:endParaRPr>
          </a:p>
          <a:p>
            <a:pPr marL="0" lvl="0" indent="0" algn="l" rtl="0">
              <a:lnSpc>
                <a:spcPct val="100000"/>
              </a:lnSpc>
              <a:spcBef>
                <a:spcPts val="0"/>
              </a:spcBef>
              <a:spcAft>
                <a:spcPts val="0"/>
              </a:spcAft>
              <a:buSzPts val="2400"/>
              <a:buNone/>
            </a:pPr>
            <a:endParaRPr>
              <a:solidFill>
                <a:srgbClr val="595959"/>
              </a:solidFill>
            </a:endParaRPr>
          </a:p>
        </p:txBody>
      </p:sp>
      <p:grpSp>
        <p:nvGrpSpPr>
          <p:cNvPr id="88" name="Google Shape;88;p15"/>
          <p:cNvGrpSpPr/>
          <p:nvPr/>
        </p:nvGrpSpPr>
        <p:grpSpPr>
          <a:xfrm>
            <a:off x="56870" y="0"/>
            <a:ext cx="1433700" cy="1433700"/>
            <a:chOff x="87840" y="134578"/>
            <a:chExt cx="1433700" cy="1433700"/>
          </a:xfrm>
        </p:grpSpPr>
        <p:sp>
          <p:nvSpPr>
            <p:cNvPr id="89" name="Google Shape;89;p15"/>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90" name="Google Shape;90;p15"/>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91" name="Google Shape;91;p15"/>
          <p:cNvPicPr preferRelativeResize="0"/>
          <p:nvPr/>
        </p:nvPicPr>
        <p:blipFill rotWithShape="1">
          <a:blip r:embed="rId4">
            <a:alphaModFix/>
          </a:blip>
          <a:srcRect/>
          <a:stretch/>
        </p:blipFill>
        <p:spPr>
          <a:xfrm>
            <a:off x="0" y="2365175"/>
            <a:ext cx="3233652" cy="3233652"/>
          </a:xfrm>
          <a:prstGeom prst="rect">
            <a:avLst/>
          </a:prstGeom>
          <a:noFill/>
          <a:ln>
            <a:noFill/>
          </a:ln>
        </p:spPr>
      </p:pic>
      <p:sp>
        <p:nvSpPr>
          <p:cNvPr id="92" name="Google Shape;92;p15"/>
          <p:cNvSpPr txBox="1"/>
          <p:nvPr/>
        </p:nvSpPr>
        <p:spPr>
          <a:xfrm>
            <a:off x="3590924" y="1552575"/>
            <a:ext cx="4848225" cy="44012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In Modules 8 and 9, you made sense of the standards and mapped them to your curriculum. In this module, you will:</a:t>
            </a:r>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Combine your understandings of the standards and your curriculum to identify </a:t>
            </a:r>
            <a:r>
              <a:rPr lang="en-US" sz="2000" b="0" i="1" u="none" strike="noStrike" cap="none">
                <a:solidFill>
                  <a:srgbClr val="000000"/>
                </a:solidFill>
                <a:latin typeface="Calibri"/>
                <a:ea typeface="Calibri"/>
                <a:cs typeface="Calibri"/>
                <a:sym typeface="Calibri"/>
              </a:rPr>
              <a:t>gaps</a:t>
            </a:r>
            <a:r>
              <a:rPr lang="en-US" sz="2000" b="0" i="0" u="none" strike="noStrike" cap="none">
                <a:solidFill>
                  <a:srgbClr val="000000"/>
                </a:solidFill>
                <a:latin typeface="Calibri"/>
                <a:ea typeface="Calibri"/>
                <a:cs typeface="Calibri"/>
                <a:sym typeface="Calibri"/>
              </a:rPr>
              <a:t> and </a:t>
            </a:r>
            <a:r>
              <a:rPr lang="en-US" sz="2000" b="0" i="1" u="none" strike="noStrike" cap="none">
                <a:solidFill>
                  <a:srgbClr val="000000"/>
                </a:solidFill>
                <a:latin typeface="Calibri"/>
                <a:ea typeface="Calibri"/>
                <a:cs typeface="Calibri"/>
                <a:sym typeface="Calibri"/>
              </a:rPr>
              <a:t>overlaps</a:t>
            </a:r>
            <a:r>
              <a:rPr lang="en-US" sz="2000" b="0" i="0" u="none" strike="noStrike" cap="none">
                <a:solidFill>
                  <a:srgbClr val="000000"/>
                </a:solidFill>
                <a:latin typeface="Calibri"/>
                <a:ea typeface="Calibri"/>
                <a:cs typeface="Calibri"/>
                <a:sym typeface="Calibri"/>
              </a:rPr>
              <a:t> in your curriculum.</a:t>
            </a:r>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Work with other educators to understand why gaps and overlaps exist, so that you may best plan to address them.</a:t>
            </a:r>
            <a:endParaRPr/>
          </a:p>
          <a:p>
            <a:pPr marL="285750" marR="0" lvl="0" indent="-15875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In the next module, you will use what you learn here to create plans for addressing gaps and overlaps in your curriculum.</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6"/>
          <p:cNvPicPr preferRelativeResize="0"/>
          <p:nvPr/>
        </p:nvPicPr>
        <p:blipFill rotWithShape="1">
          <a:blip r:embed="rId3">
            <a:alphaModFix/>
          </a:blip>
          <a:srcRect t="10252" b="-10251"/>
          <a:stretch/>
        </p:blipFill>
        <p:spPr>
          <a:xfrm>
            <a:off x="0" y="1254760"/>
            <a:ext cx="9144000" cy="5406390"/>
          </a:xfrm>
          <a:prstGeom prst="rect">
            <a:avLst/>
          </a:prstGeom>
          <a:noFill/>
          <a:ln>
            <a:noFill/>
          </a:ln>
        </p:spPr>
      </p:pic>
      <p:sp>
        <p:nvSpPr>
          <p:cNvPr id="98" name="Google Shape;98;p16"/>
          <p:cNvSpPr txBox="1">
            <a:spLocks noGrp="1"/>
          </p:cNvSpPr>
          <p:nvPr>
            <p:ph type="title"/>
          </p:nvPr>
        </p:nvSpPr>
        <p:spPr>
          <a:xfrm>
            <a:off x="1617075" y="321050"/>
            <a:ext cx="7020300" cy="710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600">
                <a:solidFill>
                  <a:schemeClr val="dk1"/>
                </a:solidFill>
                <a:latin typeface="Trebuchet MS"/>
                <a:ea typeface="Trebuchet MS"/>
                <a:cs typeface="Trebuchet MS"/>
                <a:sym typeface="Trebuchet MS"/>
              </a:rPr>
              <a:t>Introduction</a:t>
            </a:r>
            <a:endParaRPr sz="3600" i="0" u="none" strike="noStrike" cap="none">
              <a:solidFill>
                <a:srgbClr val="000000"/>
              </a:solidFill>
              <a:latin typeface="Trebuchet MS"/>
              <a:ea typeface="Trebuchet MS"/>
              <a:cs typeface="Trebuchet MS"/>
              <a:sym typeface="Trebuchet MS"/>
            </a:endParaRPr>
          </a:p>
        </p:txBody>
      </p:sp>
      <p:grpSp>
        <p:nvGrpSpPr>
          <p:cNvPr id="99" name="Google Shape;99;p16"/>
          <p:cNvGrpSpPr/>
          <p:nvPr/>
        </p:nvGrpSpPr>
        <p:grpSpPr>
          <a:xfrm>
            <a:off x="56870" y="0"/>
            <a:ext cx="1433700" cy="1433700"/>
            <a:chOff x="87840" y="134578"/>
            <a:chExt cx="1433700" cy="1433700"/>
          </a:xfrm>
        </p:grpSpPr>
        <p:sp>
          <p:nvSpPr>
            <p:cNvPr id="100" name="Google Shape;100;p16"/>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01" name="Google Shape;101;p16"/>
            <p:cNvPicPr preferRelativeResize="0"/>
            <p:nvPr/>
          </p:nvPicPr>
          <p:blipFill rotWithShape="1">
            <a:blip r:embed="rId4">
              <a:alphaModFix/>
            </a:blip>
            <a:srcRect/>
            <a:stretch/>
          </p:blipFill>
          <p:spPr>
            <a:xfrm>
              <a:off x="118809" y="134578"/>
              <a:ext cx="1371670" cy="1371670"/>
            </a:xfrm>
            <a:prstGeom prst="rect">
              <a:avLst/>
            </a:prstGeom>
            <a:noFill/>
            <a:ln>
              <a:noFill/>
            </a:ln>
          </p:spPr>
        </p:pic>
      </p:grpSp>
      <p:sp>
        <p:nvSpPr>
          <p:cNvPr id="102" name="Google Shape;102;p16"/>
          <p:cNvSpPr txBox="1"/>
          <p:nvPr/>
        </p:nvSpPr>
        <p:spPr>
          <a:xfrm>
            <a:off x="87839" y="5803900"/>
            <a:ext cx="2337861" cy="2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800" b="0" i="0" u="none" strike="noStrike" cap="none">
                <a:solidFill>
                  <a:schemeClr val="lt1"/>
                </a:solidFill>
                <a:latin typeface="Arial"/>
                <a:ea typeface="Arial"/>
                <a:cs typeface="Arial"/>
                <a:sym typeface="Arial"/>
              </a:rPr>
              <a:t>“</a:t>
            </a:r>
            <a:r>
              <a:rPr lang="en-US" sz="800" b="0" i="0" u="sng" strike="noStrike" cap="none">
                <a:solidFill>
                  <a:schemeClr val="hlink"/>
                </a:solidFill>
                <a:latin typeface="Arial"/>
                <a:ea typeface="Arial"/>
                <a:cs typeface="Arial"/>
                <a:sym typeface="Arial"/>
                <a:hlinkClick r:id="rId5"/>
              </a:rPr>
              <a:t>Mind the Gap</a:t>
            </a:r>
            <a:r>
              <a:rPr lang="en-US" sz="800" b="0" i="0" u="none" strike="noStrike" cap="none">
                <a:solidFill>
                  <a:schemeClr val="lt1"/>
                </a:solidFill>
                <a:latin typeface="Arial"/>
                <a:ea typeface="Arial"/>
                <a:cs typeface="Arial"/>
                <a:sym typeface="Arial"/>
              </a:rPr>
              <a:t>” by Álvaro Millán </a:t>
            </a:r>
            <a:r>
              <a:rPr lang="en-US" sz="800" b="0" i="0" u="sng" strike="noStrike" cap="none">
                <a:solidFill>
                  <a:schemeClr val="hlink"/>
                </a:solidFill>
                <a:latin typeface="Arial"/>
                <a:ea typeface="Arial"/>
                <a:cs typeface="Arial"/>
                <a:sym typeface="Arial"/>
                <a:hlinkClick r:id="rId6"/>
              </a:rPr>
              <a:t>CC BY-ND 2.0</a:t>
            </a:r>
            <a:endParaRPr sz="800" b="0" i="0" u="none" strike="noStrike" cap="none">
              <a:solidFill>
                <a:schemeClr val="lt1"/>
              </a:solidFill>
              <a:latin typeface="Arial"/>
              <a:ea typeface="Arial"/>
              <a:cs typeface="Arial"/>
              <a:sym typeface="Arial"/>
            </a:endParaRPr>
          </a:p>
        </p:txBody>
      </p:sp>
      <p:sp>
        <p:nvSpPr>
          <p:cNvPr id="103" name="Google Shape;103;p16"/>
          <p:cNvSpPr txBox="1"/>
          <p:nvPr/>
        </p:nvSpPr>
        <p:spPr>
          <a:xfrm>
            <a:off x="2266950" y="1371670"/>
            <a:ext cx="6572250" cy="13849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Calibri"/>
                <a:ea typeface="Calibri"/>
                <a:cs typeface="Calibri"/>
                <a:sym typeface="Calibri"/>
              </a:rPr>
              <a:t>Gaps: Content and skills described by the standards that are </a:t>
            </a:r>
            <a:r>
              <a:rPr lang="en-US" sz="2800" b="0" i="1" u="none" strike="noStrike" cap="none">
                <a:solidFill>
                  <a:schemeClr val="lt1"/>
                </a:solidFill>
                <a:latin typeface="Calibri"/>
                <a:ea typeface="Calibri"/>
                <a:cs typeface="Calibri"/>
                <a:sym typeface="Calibri"/>
              </a:rPr>
              <a:t>underrepresented</a:t>
            </a:r>
            <a:r>
              <a:rPr lang="en-US" sz="2800" b="0" i="0" u="none" strike="noStrike" cap="none">
                <a:solidFill>
                  <a:schemeClr val="lt1"/>
                </a:solidFill>
                <a:latin typeface="Calibri"/>
                <a:ea typeface="Calibri"/>
                <a:cs typeface="Calibri"/>
                <a:sym typeface="Calibri"/>
              </a:rPr>
              <a:t> in your curriculum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17"/>
          <p:cNvPicPr preferRelativeResize="0"/>
          <p:nvPr/>
        </p:nvPicPr>
        <p:blipFill rotWithShape="1">
          <a:blip r:embed="rId3">
            <a:alphaModFix/>
          </a:blip>
          <a:srcRect t="10252" b="-10251"/>
          <a:stretch/>
        </p:blipFill>
        <p:spPr>
          <a:xfrm>
            <a:off x="0" y="1254760"/>
            <a:ext cx="9144000" cy="5406390"/>
          </a:xfrm>
          <a:prstGeom prst="rect">
            <a:avLst/>
          </a:prstGeom>
          <a:noFill/>
          <a:ln>
            <a:noFill/>
          </a:ln>
        </p:spPr>
      </p:pic>
      <p:sp>
        <p:nvSpPr>
          <p:cNvPr id="109" name="Google Shape;109;p17"/>
          <p:cNvSpPr txBox="1">
            <a:spLocks noGrp="1"/>
          </p:cNvSpPr>
          <p:nvPr>
            <p:ph type="title"/>
          </p:nvPr>
        </p:nvSpPr>
        <p:spPr>
          <a:xfrm>
            <a:off x="1617075" y="321050"/>
            <a:ext cx="7020300" cy="710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600">
                <a:solidFill>
                  <a:schemeClr val="dk1"/>
                </a:solidFill>
                <a:latin typeface="Trebuchet MS"/>
                <a:ea typeface="Trebuchet MS"/>
                <a:cs typeface="Trebuchet MS"/>
                <a:sym typeface="Trebuchet MS"/>
              </a:rPr>
              <a:t>Introduction</a:t>
            </a:r>
            <a:endParaRPr sz="3600" i="0" u="none" strike="noStrike" cap="none">
              <a:solidFill>
                <a:srgbClr val="000000"/>
              </a:solidFill>
              <a:latin typeface="Trebuchet MS"/>
              <a:ea typeface="Trebuchet MS"/>
              <a:cs typeface="Trebuchet MS"/>
              <a:sym typeface="Trebuchet MS"/>
            </a:endParaRPr>
          </a:p>
        </p:txBody>
      </p:sp>
      <p:grpSp>
        <p:nvGrpSpPr>
          <p:cNvPr id="110" name="Google Shape;110;p17"/>
          <p:cNvGrpSpPr/>
          <p:nvPr/>
        </p:nvGrpSpPr>
        <p:grpSpPr>
          <a:xfrm>
            <a:off x="56870" y="0"/>
            <a:ext cx="1433700" cy="1433700"/>
            <a:chOff x="87840" y="134578"/>
            <a:chExt cx="1433700" cy="1433700"/>
          </a:xfrm>
        </p:grpSpPr>
        <p:sp>
          <p:nvSpPr>
            <p:cNvPr id="111" name="Google Shape;111;p17"/>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12" name="Google Shape;112;p17"/>
            <p:cNvPicPr preferRelativeResize="0"/>
            <p:nvPr/>
          </p:nvPicPr>
          <p:blipFill rotWithShape="1">
            <a:blip r:embed="rId4">
              <a:alphaModFix/>
            </a:blip>
            <a:srcRect/>
            <a:stretch/>
          </p:blipFill>
          <p:spPr>
            <a:xfrm>
              <a:off x="118809" y="134578"/>
              <a:ext cx="1371670" cy="1371670"/>
            </a:xfrm>
            <a:prstGeom prst="rect">
              <a:avLst/>
            </a:prstGeom>
            <a:noFill/>
            <a:ln>
              <a:noFill/>
            </a:ln>
          </p:spPr>
        </p:pic>
      </p:grpSp>
      <p:sp>
        <p:nvSpPr>
          <p:cNvPr id="113" name="Google Shape;113;p17"/>
          <p:cNvSpPr txBox="1"/>
          <p:nvPr/>
        </p:nvSpPr>
        <p:spPr>
          <a:xfrm>
            <a:off x="87839" y="5803900"/>
            <a:ext cx="2337861" cy="2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800" b="0" i="0" u="none" strike="noStrike" cap="none">
                <a:solidFill>
                  <a:schemeClr val="lt1"/>
                </a:solidFill>
                <a:latin typeface="Arial"/>
                <a:ea typeface="Arial"/>
                <a:cs typeface="Arial"/>
                <a:sym typeface="Arial"/>
              </a:rPr>
              <a:t>“</a:t>
            </a:r>
            <a:r>
              <a:rPr lang="en-US" sz="800" b="0" i="0" u="sng" strike="noStrike" cap="none">
                <a:solidFill>
                  <a:schemeClr val="hlink"/>
                </a:solidFill>
                <a:latin typeface="Arial"/>
                <a:ea typeface="Arial"/>
                <a:cs typeface="Arial"/>
                <a:sym typeface="Arial"/>
                <a:hlinkClick r:id="rId5"/>
              </a:rPr>
              <a:t>Mind the Gap</a:t>
            </a:r>
            <a:r>
              <a:rPr lang="en-US" sz="800" b="0" i="0" u="none" strike="noStrike" cap="none">
                <a:solidFill>
                  <a:schemeClr val="lt1"/>
                </a:solidFill>
                <a:latin typeface="Arial"/>
                <a:ea typeface="Arial"/>
                <a:cs typeface="Arial"/>
                <a:sym typeface="Arial"/>
              </a:rPr>
              <a:t>” by Álvaro Millán </a:t>
            </a:r>
            <a:r>
              <a:rPr lang="en-US" sz="800" b="0" i="0" u="sng" strike="noStrike" cap="none">
                <a:solidFill>
                  <a:schemeClr val="hlink"/>
                </a:solidFill>
                <a:latin typeface="Arial"/>
                <a:ea typeface="Arial"/>
                <a:cs typeface="Arial"/>
                <a:sym typeface="Arial"/>
                <a:hlinkClick r:id="rId6"/>
              </a:rPr>
              <a:t>CC BY-ND 2.0</a:t>
            </a:r>
            <a:endParaRPr sz="800" b="0" i="0" u="none" strike="noStrike" cap="none">
              <a:solidFill>
                <a:schemeClr val="lt1"/>
              </a:solidFill>
              <a:latin typeface="Arial"/>
              <a:ea typeface="Arial"/>
              <a:cs typeface="Arial"/>
              <a:sym typeface="Arial"/>
            </a:endParaRPr>
          </a:p>
        </p:txBody>
      </p:sp>
      <p:sp>
        <p:nvSpPr>
          <p:cNvPr id="114" name="Google Shape;114;p17"/>
          <p:cNvSpPr txBox="1"/>
          <p:nvPr/>
        </p:nvSpPr>
        <p:spPr>
          <a:xfrm>
            <a:off x="2266950" y="1371670"/>
            <a:ext cx="6572250" cy="13849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Calibri"/>
                <a:ea typeface="Calibri"/>
                <a:cs typeface="Calibri"/>
                <a:sym typeface="Calibri"/>
              </a:rPr>
              <a:t>Overlaps: Content and skills described by the standards that are </a:t>
            </a:r>
            <a:r>
              <a:rPr lang="en-US" sz="2800" b="0" i="1" u="none" strike="noStrike" cap="none">
                <a:solidFill>
                  <a:schemeClr val="lt1"/>
                </a:solidFill>
                <a:latin typeface="Calibri"/>
                <a:ea typeface="Calibri"/>
                <a:cs typeface="Calibri"/>
                <a:sym typeface="Calibri"/>
              </a:rPr>
              <a:t>overrepresented</a:t>
            </a:r>
            <a:r>
              <a:rPr lang="en-US" sz="2800" b="0" i="0" u="none" strike="noStrike" cap="none">
                <a:solidFill>
                  <a:schemeClr val="lt1"/>
                </a:solidFill>
                <a:latin typeface="Calibri"/>
                <a:ea typeface="Calibri"/>
                <a:cs typeface="Calibri"/>
                <a:sym typeface="Calibri"/>
              </a:rPr>
              <a:t> in your curriculum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8"/>
          <p:cNvPicPr preferRelativeResize="0"/>
          <p:nvPr/>
        </p:nvPicPr>
        <p:blipFill rotWithShape="1">
          <a:blip r:embed="rId3">
            <a:alphaModFix/>
          </a:blip>
          <a:srcRect t="10252" b="-10251"/>
          <a:stretch/>
        </p:blipFill>
        <p:spPr>
          <a:xfrm>
            <a:off x="0" y="1254760"/>
            <a:ext cx="9144000" cy="5406390"/>
          </a:xfrm>
          <a:prstGeom prst="rect">
            <a:avLst/>
          </a:prstGeom>
          <a:noFill/>
          <a:ln>
            <a:noFill/>
          </a:ln>
        </p:spPr>
      </p:pic>
      <p:sp>
        <p:nvSpPr>
          <p:cNvPr id="120" name="Google Shape;120;p18"/>
          <p:cNvSpPr txBox="1">
            <a:spLocks noGrp="1"/>
          </p:cNvSpPr>
          <p:nvPr>
            <p:ph type="title"/>
          </p:nvPr>
        </p:nvSpPr>
        <p:spPr>
          <a:xfrm>
            <a:off x="1617075" y="321050"/>
            <a:ext cx="7020300" cy="710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600">
                <a:solidFill>
                  <a:schemeClr val="dk1"/>
                </a:solidFill>
                <a:latin typeface="Trebuchet MS"/>
                <a:ea typeface="Trebuchet MS"/>
                <a:cs typeface="Trebuchet MS"/>
                <a:sym typeface="Trebuchet MS"/>
              </a:rPr>
              <a:t>Introduction</a:t>
            </a:r>
            <a:endParaRPr sz="3600" i="0" u="none" strike="noStrike" cap="none">
              <a:solidFill>
                <a:srgbClr val="000000"/>
              </a:solidFill>
              <a:latin typeface="Trebuchet MS"/>
              <a:ea typeface="Trebuchet MS"/>
              <a:cs typeface="Trebuchet MS"/>
              <a:sym typeface="Trebuchet MS"/>
            </a:endParaRPr>
          </a:p>
        </p:txBody>
      </p:sp>
      <p:grpSp>
        <p:nvGrpSpPr>
          <p:cNvPr id="121" name="Google Shape;121;p18"/>
          <p:cNvGrpSpPr/>
          <p:nvPr/>
        </p:nvGrpSpPr>
        <p:grpSpPr>
          <a:xfrm>
            <a:off x="56870" y="0"/>
            <a:ext cx="1433700" cy="1433700"/>
            <a:chOff x="87840" y="134578"/>
            <a:chExt cx="1433700" cy="1433700"/>
          </a:xfrm>
        </p:grpSpPr>
        <p:sp>
          <p:nvSpPr>
            <p:cNvPr id="122" name="Google Shape;122;p18"/>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23" name="Google Shape;123;p18"/>
            <p:cNvPicPr preferRelativeResize="0"/>
            <p:nvPr/>
          </p:nvPicPr>
          <p:blipFill rotWithShape="1">
            <a:blip r:embed="rId4">
              <a:alphaModFix/>
            </a:blip>
            <a:srcRect/>
            <a:stretch/>
          </p:blipFill>
          <p:spPr>
            <a:xfrm>
              <a:off x="118809" y="134578"/>
              <a:ext cx="1371670" cy="1371670"/>
            </a:xfrm>
            <a:prstGeom prst="rect">
              <a:avLst/>
            </a:prstGeom>
            <a:noFill/>
            <a:ln>
              <a:noFill/>
            </a:ln>
          </p:spPr>
        </p:pic>
      </p:grpSp>
      <p:sp>
        <p:nvSpPr>
          <p:cNvPr id="124" name="Google Shape;124;p18"/>
          <p:cNvSpPr txBox="1"/>
          <p:nvPr/>
        </p:nvSpPr>
        <p:spPr>
          <a:xfrm>
            <a:off x="87839" y="5803900"/>
            <a:ext cx="2337861" cy="2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800" b="0" i="0" u="none" strike="noStrike" cap="none">
                <a:solidFill>
                  <a:schemeClr val="lt1"/>
                </a:solidFill>
                <a:latin typeface="Arial"/>
                <a:ea typeface="Arial"/>
                <a:cs typeface="Arial"/>
                <a:sym typeface="Arial"/>
              </a:rPr>
              <a:t>“</a:t>
            </a:r>
            <a:r>
              <a:rPr lang="en-US" sz="800" b="0" i="0" u="sng" strike="noStrike" cap="none">
                <a:solidFill>
                  <a:schemeClr val="hlink"/>
                </a:solidFill>
                <a:latin typeface="Arial"/>
                <a:ea typeface="Arial"/>
                <a:cs typeface="Arial"/>
                <a:sym typeface="Arial"/>
                <a:hlinkClick r:id="rId5"/>
              </a:rPr>
              <a:t>Mind the Gap</a:t>
            </a:r>
            <a:r>
              <a:rPr lang="en-US" sz="800" b="0" i="0" u="none" strike="noStrike" cap="none">
                <a:solidFill>
                  <a:schemeClr val="lt1"/>
                </a:solidFill>
                <a:latin typeface="Arial"/>
                <a:ea typeface="Arial"/>
                <a:cs typeface="Arial"/>
                <a:sym typeface="Arial"/>
              </a:rPr>
              <a:t>” by Álvaro Millán </a:t>
            </a:r>
            <a:r>
              <a:rPr lang="en-US" sz="800" b="0" i="0" u="sng" strike="noStrike" cap="none">
                <a:solidFill>
                  <a:schemeClr val="hlink"/>
                </a:solidFill>
                <a:latin typeface="Arial"/>
                <a:ea typeface="Arial"/>
                <a:cs typeface="Arial"/>
                <a:sym typeface="Arial"/>
                <a:hlinkClick r:id="rId6"/>
              </a:rPr>
              <a:t>CC BY-ND 2.0</a:t>
            </a:r>
            <a:endParaRPr sz="800" b="0" i="0" u="none" strike="noStrike" cap="none">
              <a:solidFill>
                <a:schemeClr val="lt1"/>
              </a:solidFill>
              <a:latin typeface="Arial"/>
              <a:ea typeface="Arial"/>
              <a:cs typeface="Arial"/>
              <a:sym typeface="Arial"/>
            </a:endParaRPr>
          </a:p>
        </p:txBody>
      </p:sp>
      <p:sp>
        <p:nvSpPr>
          <p:cNvPr id="125" name="Google Shape;125;p18"/>
          <p:cNvSpPr/>
          <p:nvPr/>
        </p:nvSpPr>
        <p:spPr>
          <a:xfrm rot="534141">
            <a:off x="-7560" y="3206165"/>
            <a:ext cx="9557777"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600" b="1" i="0" u="none" strike="noStrike" cap="none">
                <a:solidFill>
                  <a:srgbClr val="FFFFFF"/>
                </a:solidFill>
                <a:latin typeface="Calibri"/>
                <a:ea typeface="Calibri"/>
                <a:cs typeface="Calibri"/>
                <a:sym typeface="Calibri"/>
              </a:rPr>
              <a:t>Where are your gaps? Your overlaps? </a:t>
            </a:r>
            <a:r>
              <a:rPr lang="en-US" sz="3600" b="1" i="1" u="none" strike="noStrike" cap="none">
                <a:solidFill>
                  <a:srgbClr val="FFFFFF"/>
                </a:solidFill>
                <a:latin typeface="Calibri"/>
                <a:ea typeface="Calibri"/>
                <a:cs typeface="Calibri"/>
                <a:sym typeface="Calibri"/>
              </a:rPr>
              <a:t>Why?</a:t>
            </a:r>
            <a:endParaRPr sz="3600" b="1" i="0" u="none" strike="noStrike" cap="none">
              <a:solidFill>
                <a:srgbClr val="FFFFFF"/>
              </a:solidFill>
              <a:latin typeface="Calibri"/>
              <a:ea typeface="Calibri"/>
              <a:cs typeface="Calibri"/>
              <a:sym typeface="Calibri"/>
            </a:endParaRPr>
          </a:p>
        </p:txBody>
      </p:sp>
      <p:sp>
        <p:nvSpPr>
          <p:cNvPr id="126" name="Google Shape;126;p18"/>
          <p:cNvSpPr txBox="1"/>
          <p:nvPr/>
        </p:nvSpPr>
        <p:spPr>
          <a:xfrm>
            <a:off x="2352675" y="1385587"/>
            <a:ext cx="6019800"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Calibri"/>
                <a:ea typeface="Calibri"/>
                <a:cs typeface="Calibri"/>
                <a:sym typeface="Calibri"/>
              </a:rPr>
              <a:t>Today, you will ask yourself and others: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1590260" y="274320"/>
            <a:ext cx="6925090" cy="71014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3600">
                <a:latin typeface="Trebuchet MS"/>
                <a:ea typeface="Trebuchet MS"/>
                <a:cs typeface="Trebuchet MS"/>
                <a:sym typeface="Trebuchet MS"/>
              </a:rPr>
              <a:t>Tips</a:t>
            </a:r>
            <a:endParaRPr/>
          </a:p>
        </p:txBody>
      </p:sp>
      <p:sp>
        <p:nvSpPr>
          <p:cNvPr id="133" name="Google Shape;133;p19"/>
          <p:cNvSpPr txBox="1">
            <a:spLocks noGrp="1"/>
          </p:cNvSpPr>
          <p:nvPr>
            <p:ph type="body" idx="1"/>
          </p:nvPr>
        </p:nvSpPr>
        <p:spPr>
          <a:xfrm>
            <a:off x="628650" y="1463040"/>
            <a:ext cx="7886700" cy="4351338"/>
          </a:xfrm>
          <a:prstGeom prst="rect">
            <a:avLst/>
          </a:prstGeom>
          <a:noFill/>
          <a:ln>
            <a:noFill/>
          </a:ln>
        </p:spPr>
        <p:txBody>
          <a:bodyPr spcFirstLastPara="1" wrap="square" lIns="0" tIns="0" rIns="0" bIns="0" anchor="t" anchorCtr="0">
            <a:noAutofit/>
          </a:bodyPr>
          <a:lstStyle/>
          <a:p>
            <a:pPr marL="228600" lvl="0" indent="0" algn="l" rtl="0">
              <a:lnSpc>
                <a:spcPct val="100000"/>
              </a:lnSpc>
              <a:spcBef>
                <a:spcPts val="1000"/>
              </a:spcBef>
              <a:spcAft>
                <a:spcPts val="0"/>
              </a:spcAft>
              <a:buSzPts val="2400"/>
              <a:buNone/>
            </a:pPr>
            <a:r>
              <a:rPr lang="en-US" sz="2000"/>
              <a:t>DO:</a:t>
            </a:r>
            <a:endParaRPr/>
          </a:p>
          <a:p>
            <a:pPr marL="571500" lvl="0" indent="-342900" algn="l" rtl="0">
              <a:lnSpc>
                <a:spcPct val="100000"/>
              </a:lnSpc>
              <a:spcBef>
                <a:spcPts val="1000"/>
              </a:spcBef>
              <a:spcAft>
                <a:spcPts val="0"/>
              </a:spcAft>
              <a:buSzPts val="2400"/>
              <a:buFont typeface="Arial"/>
              <a:buChar char="•"/>
            </a:pPr>
            <a:r>
              <a:rPr lang="en-US" sz="2000">
                <a:latin typeface="Calibri"/>
                <a:ea typeface="Calibri"/>
                <a:cs typeface="Calibri"/>
                <a:sym typeface="Calibri"/>
              </a:rPr>
              <a:t>Work in different groupings of educators to seek out and understand why gaps and overlaps exist</a:t>
            </a:r>
            <a:endParaRPr/>
          </a:p>
          <a:p>
            <a:pPr marL="571500" lvl="0" indent="-342900" algn="l" rtl="0">
              <a:lnSpc>
                <a:spcPct val="100000"/>
              </a:lnSpc>
              <a:spcBef>
                <a:spcPts val="1000"/>
              </a:spcBef>
              <a:spcAft>
                <a:spcPts val="0"/>
              </a:spcAft>
              <a:buSzPts val="2400"/>
              <a:buFont typeface="Arial"/>
              <a:buChar char="•"/>
            </a:pPr>
            <a:r>
              <a:rPr lang="en-US" sz="2000">
                <a:latin typeface="Calibri"/>
                <a:ea typeface="Calibri"/>
                <a:cs typeface="Calibri"/>
                <a:sym typeface="Calibri"/>
              </a:rPr>
              <a:t>Think about the whole experience of a student (across grades and content areas) and how to support that experience with opportunities to engage in the standards</a:t>
            </a:r>
            <a:endParaRPr/>
          </a:p>
          <a:p>
            <a:pPr marL="228600" lvl="0" indent="0" algn="l" rtl="0">
              <a:lnSpc>
                <a:spcPct val="100000"/>
              </a:lnSpc>
              <a:spcBef>
                <a:spcPts val="1000"/>
              </a:spcBef>
              <a:spcAft>
                <a:spcPts val="0"/>
              </a:spcAft>
              <a:buSzPts val="2400"/>
              <a:buNone/>
            </a:pPr>
            <a:r>
              <a:rPr lang="en-US" sz="2000">
                <a:latin typeface="Calibri"/>
                <a:ea typeface="Calibri"/>
                <a:cs typeface="Calibri"/>
                <a:sym typeface="Calibri"/>
              </a:rPr>
              <a:t>DON’T:</a:t>
            </a:r>
            <a:endParaRPr/>
          </a:p>
          <a:p>
            <a:pPr marL="571500" lvl="0" indent="-342900" algn="l" rtl="0">
              <a:lnSpc>
                <a:spcPct val="100000"/>
              </a:lnSpc>
              <a:spcBef>
                <a:spcPts val="1000"/>
              </a:spcBef>
              <a:spcAft>
                <a:spcPts val="0"/>
              </a:spcAft>
              <a:buSzPts val="2400"/>
              <a:buFont typeface="Arial"/>
              <a:buChar char="•"/>
            </a:pPr>
            <a:r>
              <a:rPr lang="en-US" sz="2000">
                <a:latin typeface="Calibri"/>
                <a:ea typeface="Calibri"/>
                <a:cs typeface="Calibri"/>
                <a:sym typeface="Calibri"/>
              </a:rPr>
              <a:t>Think of standards as a checklist of topics to be taught one by one</a:t>
            </a:r>
            <a:endParaRPr/>
          </a:p>
          <a:p>
            <a:pPr marL="571500" lvl="0" indent="-342900" algn="l" rtl="0">
              <a:lnSpc>
                <a:spcPct val="100000"/>
              </a:lnSpc>
              <a:spcBef>
                <a:spcPts val="1000"/>
              </a:spcBef>
              <a:spcAft>
                <a:spcPts val="0"/>
              </a:spcAft>
              <a:buSzPts val="2400"/>
              <a:buFont typeface="Arial"/>
              <a:buChar char="•"/>
            </a:pPr>
            <a:r>
              <a:rPr lang="en-US" sz="2000">
                <a:latin typeface="Calibri"/>
                <a:ea typeface="Calibri"/>
                <a:cs typeface="Calibri"/>
                <a:sym typeface="Calibri"/>
              </a:rPr>
              <a:t>Hold too tight to activities and lessons that aren’t aligned to your standards (you may love your “little darling” lessons, but sometimes you have to let go!)</a:t>
            </a:r>
            <a:endParaRPr/>
          </a:p>
        </p:txBody>
      </p:sp>
      <p:grpSp>
        <p:nvGrpSpPr>
          <p:cNvPr id="134" name="Google Shape;134;p19"/>
          <p:cNvGrpSpPr/>
          <p:nvPr/>
        </p:nvGrpSpPr>
        <p:grpSpPr>
          <a:xfrm>
            <a:off x="56870" y="0"/>
            <a:ext cx="1433700" cy="1433700"/>
            <a:chOff x="87840" y="134578"/>
            <a:chExt cx="1433700" cy="1433700"/>
          </a:xfrm>
        </p:grpSpPr>
        <p:sp>
          <p:nvSpPr>
            <p:cNvPr id="135" name="Google Shape;135;p19"/>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36" name="Google Shape;136;p19"/>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aphicFrame>
        <p:nvGraphicFramePr>
          <p:cNvPr id="142" name="Google Shape;142;p20"/>
          <p:cNvGraphicFramePr/>
          <p:nvPr/>
        </p:nvGraphicFramePr>
        <p:xfrm>
          <a:off x="1524000" y="1397000"/>
          <a:ext cx="6096000" cy="4794225"/>
        </p:xfrm>
        <a:graphic>
          <a:graphicData uri="http://schemas.openxmlformats.org/drawingml/2006/table">
            <a:tbl>
              <a:tblPr firstRow="1" bandRow="1">
                <a:noFill/>
                <a:tableStyleId>{C593F849-5099-4446-93E4-13EC9DA42873}</a:tableStyleId>
              </a:tblPr>
              <a:tblGrid>
                <a:gridCol w="2032000"/>
                <a:gridCol w="2032000"/>
                <a:gridCol w="2032000"/>
              </a:tblGrid>
              <a:tr h="1598075">
                <a:tc>
                  <a:txBody>
                    <a:bodyPr/>
                    <a:lstStyle/>
                    <a:p>
                      <a:pPr marL="0" marR="0" lvl="0" indent="0" algn="l" rtl="0">
                        <a:lnSpc>
                          <a:spcPct val="100000"/>
                        </a:lnSpc>
                        <a:spcBef>
                          <a:spcPts val="0"/>
                        </a:spcBef>
                        <a:spcAft>
                          <a:spcPts val="0"/>
                        </a:spcAft>
                        <a:buNone/>
                      </a:pPr>
                      <a:endParaRPr sz="1400" u="none" strike="noStrike" cap="none">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400" u="none" strike="noStrike" cap="none">
                          <a:latin typeface="Calibri"/>
                          <a:ea typeface="Calibri"/>
                          <a:cs typeface="Calibri"/>
                          <a:sym typeface="Calibri"/>
                        </a:rPr>
                        <a:t>Within Grade</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400" u="none" strike="noStrike" cap="none">
                          <a:latin typeface="Calibri"/>
                          <a:ea typeface="Calibri"/>
                          <a:cs typeface="Calibri"/>
                          <a:sym typeface="Calibri"/>
                        </a:rPr>
                        <a:t>Across Grades</a:t>
                      </a:r>
                      <a:endParaRPr/>
                    </a:p>
                  </a:txBody>
                  <a:tcPr marL="91450" marR="91450" marT="45725" marB="45725" anchor="ctr"/>
                </a:tc>
              </a:tr>
              <a:tr h="1598075">
                <a:tc>
                  <a:txBody>
                    <a:bodyPr/>
                    <a:lstStyle/>
                    <a:p>
                      <a:pPr marL="0" marR="0" lvl="0" indent="0" algn="l" rtl="0">
                        <a:lnSpc>
                          <a:spcPct val="100000"/>
                        </a:lnSpc>
                        <a:spcBef>
                          <a:spcPts val="0"/>
                        </a:spcBef>
                        <a:spcAft>
                          <a:spcPts val="0"/>
                        </a:spcAft>
                        <a:buNone/>
                      </a:pPr>
                      <a:r>
                        <a:rPr lang="en-US" sz="2400" u="none" strike="noStrike" cap="none">
                          <a:latin typeface="Calibri"/>
                          <a:ea typeface="Calibri"/>
                          <a:cs typeface="Calibri"/>
                          <a:sym typeface="Calibri"/>
                        </a:rPr>
                        <a:t>Within Content Area</a:t>
                      </a:r>
                      <a:endParaRPr/>
                    </a:p>
                  </a:txBody>
                  <a:tcPr marL="91450" marR="91450" marT="45725" marB="45725" anchor="ctr"/>
                </a:tc>
                <a:tc>
                  <a:txBody>
                    <a:bodyPr/>
                    <a:lstStyle/>
                    <a:p>
                      <a:pPr marL="0" marR="0" lvl="0" indent="0" algn="ctr" rtl="0">
                        <a:lnSpc>
                          <a:spcPct val="100000"/>
                        </a:lnSpc>
                        <a:spcBef>
                          <a:spcPts val="0"/>
                        </a:spcBef>
                        <a:spcAft>
                          <a:spcPts val="0"/>
                        </a:spcAft>
                        <a:buNone/>
                      </a:pPr>
                      <a:endParaRPr sz="7200" u="none" strike="noStrike" cap="none">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None/>
                      </a:pPr>
                      <a:endParaRPr sz="7200" u="none" strike="noStrike" cap="none">
                        <a:latin typeface="Arial"/>
                        <a:ea typeface="Arial"/>
                        <a:cs typeface="Arial"/>
                        <a:sym typeface="Arial"/>
                      </a:endParaRPr>
                    </a:p>
                  </a:txBody>
                  <a:tcPr marL="91450" marR="91450" marT="45725" marB="45725" anchor="ctr"/>
                </a:tc>
              </a:tr>
              <a:tr h="1598075">
                <a:tc>
                  <a:txBody>
                    <a:bodyPr/>
                    <a:lstStyle/>
                    <a:p>
                      <a:pPr marL="0" marR="0" lvl="0" indent="0" algn="l" rtl="0">
                        <a:lnSpc>
                          <a:spcPct val="100000"/>
                        </a:lnSpc>
                        <a:spcBef>
                          <a:spcPts val="0"/>
                        </a:spcBef>
                        <a:spcAft>
                          <a:spcPts val="0"/>
                        </a:spcAft>
                        <a:buNone/>
                      </a:pPr>
                      <a:r>
                        <a:rPr lang="en-US" sz="2400" u="none" strike="noStrike" cap="none">
                          <a:latin typeface="Calibri"/>
                          <a:ea typeface="Calibri"/>
                          <a:cs typeface="Calibri"/>
                          <a:sym typeface="Calibri"/>
                        </a:rPr>
                        <a:t>Across Content Areas</a:t>
                      </a:r>
                      <a:endParaRPr/>
                    </a:p>
                  </a:txBody>
                  <a:tcPr marL="91450" marR="91450" marT="45725" marB="45725" anchor="ctr"/>
                </a:tc>
                <a:tc>
                  <a:txBody>
                    <a:bodyPr/>
                    <a:lstStyle/>
                    <a:p>
                      <a:pPr marL="0" marR="0" lvl="0" indent="0" algn="ctr" rtl="0">
                        <a:lnSpc>
                          <a:spcPct val="100000"/>
                        </a:lnSpc>
                        <a:spcBef>
                          <a:spcPts val="0"/>
                        </a:spcBef>
                        <a:spcAft>
                          <a:spcPts val="0"/>
                        </a:spcAft>
                        <a:buNone/>
                      </a:pPr>
                      <a:endParaRPr sz="7200" u="none" strike="noStrike" cap="none">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None/>
                      </a:pPr>
                      <a:endParaRPr sz="7200" u="none" strike="noStrike" cap="none">
                        <a:latin typeface="Arial"/>
                        <a:ea typeface="Arial"/>
                        <a:cs typeface="Arial"/>
                        <a:sym typeface="Arial"/>
                      </a:endParaRPr>
                    </a:p>
                  </a:txBody>
                  <a:tcPr marL="91450" marR="91450" marT="45725" marB="45725" anchor="ctr"/>
                </a:tc>
              </a:tr>
            </a:tbl>
          </a:graphicData>
        </a:graphic>
      </p:graphicFrame>
      <p:sp>
        <p:nvSpPr>
          <p:cNvPr id="143" name="Google Shape;143;p20"/>
          <p:cNvSpPr/>
          <p:nvPr/>
        </p:nvSpPr>
        <p:spPr>
          <a:xfrm>
            <a:off x="3886200" y="3108324"/>
            <a:ext cx="1371600" cy="1371600"/>
          </a:xfrm>
          <a:prstGeom prst="ellipse">
            <a:avLst/>
          </a:prstGeom>
          <a:solidFill>
            <a:srgbClr val="8FC6E8"/>
          </a:solidFill>
          <a:ln w="25400" cap="flat" cmpd="sng">
            <a:solidFill>
              <a:srgbClr val="5C66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7200" b="0" i="0" u="none" strike="noStrike" cap="none">
                <a:solidFill>
                  <a:schemeClr val="lt1"/>
                </a:solidFill>
                <a:latin typeface="Arial"/>
                <a:ea typeface="Arial"/>
                <a:cs typeface="Arial"/>
                <a:sym typeface="Arial"/>
              </a:rPr>
              <a:t>1</a:t>
            </a:r>
            <a:endParaRPr/>
          </a:p>
        </p:txBody>
      </p:sp>
      <p:sp>
        <p:nvSpPr>
          <p:cNvPr id="144" name="Google Shape;144;p20"/>
          <p:cNvSpPr/>
          <p:nvPr/>
        </p:nvSpPr>
        <p:spPr>
          <a:xfrm>
            <a:off x="3886200" y="4708524"/>
            <a:ext cx="1371600" cy="1371600"/>
          </a:xfrm>
          <a:prstGeom prst="ellipse">
            <a:avLst/>
          </a:prstGeom>
          <a:solidFill>
            <a:srgbClr val="FFC846"/>
          </a:solidFill>
          <a:ln w="25400" cap="flat" cmpd="sng">
            <a:solidFill>
              <a:srgbClr val="5C66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7200" b="0" i="0" u="none" strike="noStrike" cap="none">
                <a:solidFill>
                  <a:schemeClr val="lt1"/>
                </a:solidFill>
                <a:latin typeface="Arial"/>
                <a:ea typeface="Arial"/>
                <a:cs typeface="Arial"/>
                <a:sym typeface="Arial"/>
              </a:rPr>
              <a:t>2</a:t>
            </a:r>
            <a:endParaRPr/>
          </a:p>
        </p:txBody>
      </p:sp>
      <p:sp>
        <p:nvSpPr>
          <p:cNvPr id="145" name="Google Shape;145;p20"/>
          <p:cNvSpPr/>
          <p:nvPr/>
        </p:nvSpPr>
        <p:spPr>
          <a:xfrm>
            <a:off x="5905500" y="3108324"/>
            <a:ext cx="1371600" cy="1371600"/>
          </a:xfrm>
          <a:prstGeom prst="ellipse">
            <a:avLst/>
          </a:prstGeom>
          <a:solidFill>
            <a:srgbClr val="82BC00"/>
          </a:solidFill>
          <a:ln w="25400" cap="flat" cmpd="sng">
            <a:solidFill>
              <a:srgbClr val="5C66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7200" b="0" i="0" u="none" strike="noStrike" cap="none">
                <a:solidFill>
                  <a:schemeClr val="lt1"/>
                </a:solidFill>
                <a:latin typeface="Arial"/>
                <a:ea typeface="Arial"/>
                <a:cs typeface="Arial"/>
                <a:sym typeface="Arial"/>
              </a:rPr>
              <a:t>3</a:t>
            </a:r>
            <a:endParaRPr/>
          </a:p>
        </p:txBody>
      </p:sp>
      <p:sp>
        <p:nvSpPr>
          <p:cNvPr id="146" name="Google Shape;146;p20"/>
          <p:cNvSpPr/>
          <p:nvPr/>
        </p:nvSpPr>
        <p:spPr>
          <a:xfrm>
            <a:off x="5905500" y="4708524"/>
            <a:ext cx="1371600" cy="1371600"/>
          </a:xfrm>
          <a:prstGeom prst="ellipse">
            <a:avLst/>
          </a:prstGeom>
          <a:solidFill>
            <a:srgbClr val="EF7521"/>
          </a:solidFill>
          <a:ln w="25400" cap="flat" cmpd="sng">
            <a:solidFill>
              <a:srgbClr val="5C66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7200" b="0" i="0" u="none" strike="noStrike" cap="none">
                <a:solidFill>
                  <a:schemeClr val="lt1"/>
                </a:solidFill>
                <a:latin typeface="Arial"/>
                <a:ea typeface="Arial"/>
                <a:cs typeface="Arial"/>
                <a:sym typeface="Arial"/>
              </a:rPr>
              <a:t>4</a:t>
            </a:r>
            <a:endParaRPr/>
          </a:p>
        </p:txBody>
      </p:sp>
      <p:sp>
        <p:nvSpPr>
          <p:cNvPr id="147" name="Google Shape;147;p20"/>
          <p:cNvSpPr txBox="1">
            <a:spLocks noGrp="1"/>
          </p:cNvSpPr>
          <p:nvPr>
            <p:ph type="title"/>
          </p:nvPr>
        </p:nvSpPr>
        <p:spPr>
          <a:xfrm>
            <a:off x="1590260" y="274320"/>
            <a:ext cx="6570759" cy="71014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800">
                <a:latin typeface="Trebuchet MS"/>
                <a:ea typeface="Trebuchet MS"/>
                <a:cs typeface="Trebuchet MS"/>
                <a:sym typeface="Trebuchet MS"/>
              </a:rPr>
              <a:t>Four Types of Conversations:</a:t>
            </a:r>
            <a:br>
              <a:rPr lang="en-US" sz="2800">
                <a:latin typeface="Trebuchet MS"/>
                <a:ea typeface="Trebuchet MS"/>
                <a:cs typeface="Trebuchet MS"/>
                <a:sym typeface="Trebuchet MS"/>
              </a:rPr>
            </a:br>
            <a:r>
              <a:rPr lang="en-US" sz="2800">
                <a:latin typeface="Trebuchet MS"/>
                <a:ea typeface="Trebuchet MS"/>
                <a:cs typeface="Trebuchet MS"/>
                <a:sym typeface="Trebuchet MS"/>
              </a:rPr>
              <a:t>Looking for Gaps and Overlaps</a:t>
            </a:r>
            <a:endParaRPr/>
          </a:p>
        </p:txBody>
      </p:sp>
      <p:grpSp>
        <p:nvGrpSpPr>
          <p:cNvPr id="148" name="Google Shape;148;p20"/>
          <p:cNvGrpSpPr/>
          <p:nvPr/>
        </p:nvGrpSpPr>
        <p:grpSpPr>
          <a:xfrm>
            <a:off x="56870" y="0"/>
            <a:ext cx="1433700" cy="1433700"/>
            <a:chOff x="87840" y="134578"/>
            <a:chExt cx="1433700" cy="1433700"/>
          </a:xfrm>
        </p:grpSpPr>
        <p:sp>
          <p:nvSpPr>
            <p:cNvPr id="149" name="Google Shape;149;p20"/>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50" name="Google Shape;150;p20"/>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1590260" y="274320"/>
            <a:ext cx="6570759" cy="71014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800">
                <a:latin typeface="Trebuchet MS"/>
                <a:ea typeface="Trebuchet MS"/>
                <a:cs typeface="Trebuchet MS"/>
                <a:sym typeface="Trebuchet MS"/>
              </a:rPr>
              <a:t>Conversation 1: Looking Within One Content Area and Within One Grade</a:t>
            </a:r>
            <a:endParaRPr/>
          </a:p>
        </p:txBody>
      </p:sp>
      <p:sp>
        <p:nvSpPr>
          <p:cNvPr id="157" name="Google Shape;157;p21"/>
          <p:cNvSpPr/>
          <p:nvPr/>
        </p:nvSpPr>
        <p:spPr>
          <a:xfrm>
            <a:off x="-695740" y="1463040"/>
            <a:ext cx="4572000" cy="4572000"/>
          </a:xfrm>
          <a:prstGeom prst="ellipse">
            <a:avLst/>
          </a:prstGeom>
          <a:solidFill>
            <a:srgbClr val="8FC6E8">
              <a:alpha val="24705"/>
            </a:srgbClr>
          </a:solidFill>
          <a:ln w="25400" cap="flat" cmpd="sng">
            <a:solidFill>
              <a:srgbClr val="5C6670">
                <a:alpha val="24705"/>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400" b="0" i="0" u="none" strike="noStrike" cap="none">
                <a:solidFill>
                  <a:schemeClr val="lt1"/>
                </a:solidFill>
                <a:latin typeface="Arial"/>
                <a:ea typeface="Arial"/>
                <a:cs typeface="Arial"/>
                <a:sym typeface="Arial"/>
              </a:rPr>
              <a:t>1</a:t>
            </a:r>
            <a:endParaRPr/>
          </a:p>
        </p:txBody>
      </p:sp>
      <p:sp>
        <p:nvSpPr>
          <p:cNvPr id="158" name="Google Shape;158;p21"/>
          <p:cNvSpPr txBox="1">
            <a:spLocks noGrp="1"/>
          </p:cNvSpPr>
          <p:nvPr>
            <p:ph type="body" idx="1"/>
          </p:nvPr>
        </p:nvSpPr>
        <p:spPr>
          <a:xfrm>
            <a:off x="628650" y="1463040"/>
            <a:ext cx="7886700" cy="4351338"/>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1000"/>
              </a:spcBef>
              <a:spcAft>
                <a:spcPts val="0"/>
              </a:spcAft>
              <a:buClr>
                <a:srgbClr val="5C6670"/>
              </a:buClr>
              <a:buSzPts val="2400"/>
              <a:buFont typeface="Arial"/>
              <a:buNone/>
            </a:pPr>
            <a:r>
              <a:rPr lang="en-US" i="1">
                <a:solidFill>
                  <a:schemeClr val="dk1"/>
                </a:solidFill>
              </a:rPr>
              <a:t>Talk to other teachers in your grade and about one content area!</a:t>
            </a:r>
            <a:endParaRPr/>
          </a:p>
          <a:p>
            <a:pPr marL="457200" marR="0" lvl="0" indent="-228600" algn="l" rtl="0">
              <a:lnSpc>
                <a:spcPct val="100000"/>
              </a:lnSpc>
              <a:spcBef>
                <a:spcPts val="1000"/>
              </a:spcBef>
              <a:spcAft>
                <a:spcPts val="0"/>
              </a:spcAft>
              <a:buClr>
                <a:srgbClr val="5C6670"/>
              </a:buClr>
              <a:buSzPts val="2400"/>
              <a:buFont typeface="Arial"/>
              <a:buNone/>
            </a:pPr>
            <a:r>
              <a:rPr lang="en-US">
                <a:solidFill>
                  <a:schemeClr val="dk1"/>
                </a:solidFill>
              </a:rPr>
              <a:t>Guiding questions to find gaps:</a:t>
            </a:r>
            <a:endParaRPr/>
          </a:p>
          <a:p>
            <a:pPr marL="685800" lvl="0" indent="-457200" algn="l" rtl="0">
              <a:lnSpc>
                <a:spcPct val="100000"/>
              </a:lnSpc>
              <a:spcBef>
                <a:spcPts val="1000"/>
              </a:spcBef>
              <a:spcAft>
                <a:spcPts val="0"/>
              </a:spcAft>
              <a:buSzPts val="2400"/>
              <a:buFont typeface="Arial"/>
              <a:buAutoNum type="arabicPeriod"/>
            </a:pPr>
            <a:r>
              <a:rPr lang="en-US" sz="2000">
                <a:solidFill>
                  <a:schemeClr val="dk1"/>
                </a:solidFill>
                <a:latin typeface="Calibri"/>
                <a:ea typeface="Calibri"/>
                <a:cs typeface="Calibri"/>
                <a:sym typeface="Calibri"/>
              </a:rPr>
              <a:t>What was highlighted </a:t>
            </a:r>
            <a:r>
              <a:rPr lang="en-US" sz="2000">
                <a:solidFill>
                  <a:schemeClr val="dk1"/>
                </a:solidFill>
                <a:highlight>
                  <a:srgbClr val="FF0000"/>
                </a:highlight>
                <a:latin typeface="Calibri"/>
                <a:ea typeface="Calibri"/>
                <a:cs typeface="Calibri"/>
                <a:sym typeface="Calibri"/>
              </a:rPr>
              <a:t>red</a:t>
            </a:r>
            <a:r>
              <a:rPr lang="en-US" sz="2000">
                <a:solidFill>
                  <a:schemeClr val="dk1"/>
                </a:solidFill>
                <a:latin typeface="Calibri"/>
                <a:ea typeface="Calibri"/>
                <a:cs typeface="Calibri"/>
                <a:sym typeface="Calibri"/>
              </a:rPr>
              <a:t> and </a:t>
            </a:r>
            <a:r>
              <a:rPr lang="en-US" sz="2000">
                <a:solidFill>
                  <a:schemeClr val="dk1"/>
                </a:solidFill>
                <a:highlight>
                  <a:srgbClr val="FFFF00"/>
                </a:highlight>
                <a:latin typeface="Calibri"/>
                <a:ea typeface="Calibri"/>
                <a:cs typeface="Calibri"/>
                <a:sym typeface="Calibri"/>
              </a:rPr>
              <a:t>yellow</a:t>
            </a:r>
            <a:r>
              <a:rPr lang="en-U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685800" lvl="0" indent="-457200" algn="l" rtl="0">
              <a:lnSpc>
                <a:spcPct val="100000"/>
              </a:lnSpc>
              <a:spcBef>
                <a:spcPts val="1000"/>
              </a:spcBef>
              <a:spcAft>
                <a:spcPts val="0"/>
              </a:spcAft>
              <a:buSzPts val="2400"/>
              <a:buFont typeface="Arial"/>
              <a:buAutoNum type="arabicPeriod"/>
            </a:pPr>
            <a:r>
              <a:rPr lang="en-US" sz="2000">
                <a:solidFill>
                  <a:schemeClr val="dk1"/>
                </a:solidFill>
                <a:latin typeface="Calibri"/>
                <a:ea typeface="Calibri"/>
                <a:cs typeface="Calibri"/>
                <a:sym typeface="Calibri"/>
              </a:rPr>
              <a:t>Do we really not cover it in this content area? Why not?</a:t>
            </a:r>
            <a:endParaRPr/>
          </a:p>
          <a:p>
            <a:pPr marL="228600" lvl="0" indent="0" algn="l" rtl="0">
              <a:lnSpc>
                <a:spcPct val="100000"/>
              </a:lnSpc>
              <a:spcBef>
                <a:spcPts val="1000"/>
              </a:spcBef>
              <a:spcAft>
                <a:spcPts val="0"/>
              </a:spcAft>
              <a:buSzPts val="2400"/>
              <a:buNone/>
            </a:pPr>
            <a:r>
              <a:rPr lang="en-US">
                <a:solidFill>
                  <a:schemeClr val="dk1"/>
                </a:solidFill>
                <a:latin typeface="Trebuchet MS"/>
                <a:ea typeface="Trebuchet MS"/>
                <a:cs typeface="Trebuchet MS"/>
                <a:sym typeface="Trebuchet MS"/>
              </a:rPr>
              <a:t>Guiding questions to find overlaps:</a:t>
            </a:r>
            <a:endParaRPr/>
          </a:p>
          <a:p>
            <a:pPr marL="685800" lvl="0" indent="-457200" algn="l" rtl="0">
              <a:lnSpc>
                <a:spcPct val="100000"/>
              </a:lnSpc>
              <a:spcBef>
                <a:spcPts val="1000"/>
              </a:spcBef>
              <a:spcAft>
                <a:spcPts val="0"/>
              </a:spcAft>
              <a:buSzPts val="2400"/>
              <a:buFont typeface="Arial"/>
              <a:buAutoNum type="arabicPeriod"/>
            </a:pPr>
            <a:r>
              <a:rPr lang="en-US" sz="2000">
                <a:solidFill>
                  <a:schemeClr val="dk1"/>
                </a:solidFill>
                <a:latin typeface="Calibri"/>
                <a:ea typeface="Calibri"/>
                <a:cs typeface="Calibri"/>
                <a:sym typeface="Calibri"/>
              </a:rPr>
              <a:t>When we were highlighting things </a:t>
            </a:r>
            <a:r>
              <a:rPr lang="en-US" sz="2000">
                <a:solidFill>
                  <a:schemeClr val="dk1"/>
                </a:solidFill>
                <a:highlight>
                  <a:srgbClr val="00FF00"/>
                </a:highlight>
                <a:latin typeface="Calibri"/>
                <a:ea typeface="Calibri"/>
                <a:cs typeface="Calibri"/>
                <a:sym typeface="Calibri"/>
              </a:rPr>
              <a:t>green</a:t>
            </a:r>
            <a:r>
              <a:rPr lang="en-US" sz="2000">
                <a:solidFill>
                  <a:schemeClr val="dk1"/>
                </a:solidFill>
                <a:latin typeface="Calibri"/>
                <a:ea typeface="Calibri"/>
                <a:cs typeface="Calibri"/>
                <a:sym typeface="Calibri"/>
              </a:rPr>
              <a:t> in Module 9, what felt like it might be </a:t>
            </a:r>
            <a:r>
              <a:rPr lang="en-US" sz="2000" i="1">
                <a:solidFill>
                  <a:schemeClr val="dk1"/>
                </a:solidFill>
                <a:latin typeface="Calibri"/>
                <a:ea typeface="Calibri"/>
                <a:cs typeface="Calibri"/>
                <a:sym typeface="Calibri"/>
              </a:rPr>
              <a:t>too</a:t>
            </a:r>
            <a:r>
              <a:rPr lang="en-US" sz="2000">
                <a:solidFill>
                  <a:schemeClr val="dk1"/>
                </a:solidFill>
                <a:latin typeface="Calibri"/>
                <a:ea typeface="Calibri"/>
                <a:cs typeface="Calibri"/>
                <a:sym typeface="Calibri"/>
              </a:rPr>
              <a:t> </a:t>
            </a:r>
            <a:r>
              <a:rPr lang="en-US" sz="2000">
                <a:solidFill>
                  <a:schemeClr val="dk1"/>
                </a:solidFill>
                <a:highlight>
                  <a:srgbClr val="00FF00"/>
                </a:highlight>
                <a:latin typeface="Calibri"/>
                <a:ea typeface="Calibri"/>
                <a:cs typeface="Calibri"/>
                <a:sym typeface="Calibri"/>
              </a:rPr>
              <a:t>green</a:t>
            </a:r>
            <a:r>
              <a:rPr lang="en-US" sz="2000">
                <a:solidFill>
                  <a:schemeClr val="dk1"/>
                </a:solidFill>
                <a:latin typeface="Calibri"/>
                <a:ea typeface="Calibri"/>
                <a:cs typeface="Calibri"/>
                <a:sym typeface="Calibri"/>
              </a:rPr>
              <a:t>? In other words, did you have thoughts like:</a:t>
            </a:r>
            <a:endParaRPr/>
          </a:p>
          <a:p>
            <a:pPr marL="1028700" lvl="1" indent="-342900" algn="l" rtl="0">
              <a:lnSpc>
                <a:spcPct val="100000"/>
              </a:lnSpc>
              <a:spcBef>
                <a:spcPts val="500"/>
              </a:spcBef>
              <a:spcAft>
                <a:spcPts val="0"/>
              </a:spcAft>
              <a:buSzPts val="2000"/>
              <a:buFont typeface="Arial"/>
              <a:buChar char="•"/>
            </a:pPr>
            <a:r>
              <a:rPr lang="en-US">
                <a:solidFill>
                  <a:schemeClr val="dk1"/>
                </a:solidFill>
                <a:latin typeface="Calibri"/>
                <a:ea typeface="Calibri"/>
                <a:cs typeface="Calibri"/>
                <a:sym typeface="Calibri"/>
              </a:rPr>
              <a:t>“We spend a month on factoring quadratics. Is that a lot?”</a:t>
            </a:r>
            <a:endParaRPr/>
          </a:p>
          <a:p>
            <a:pPr marL="1028700" lvl="1" indent="-342900" algn="l" rtl="0">
              <a:lnSpc>
                <a:spcPct val="100000"/>
              </a:lnSpc>
              <a:spcBef>
                <a:spcPts val="500"/>
              </a:spcBef>
              <a:spcAft>
                <a:spcPts val="0"/>
              </a:spcAft>
              <a:buSzPts val="2000"/>
              <a:buFont typeface="Arial"/>
              <a:buChar char="•"/>
            </a:pPr>
            <a:r>
              <a:rPr lang="en-US">
                <a:solidFill>
                  <a:schemeClr val="dk1"/>
                </a:solidFill>
                <a:latin typeface="Calibri"/>
                <a:ea typeface="Calibri"/>
                <a:cs typeface="Calibri"/>
                <a:sym typeface="Calibri"/>
              </a:rPr>
              <a:t>“Of course I teach the Civil War! We take five weeks to watch and study the </a:t>
            </a:r>
            <a:r>
              <a:rPr lang="en-US" i="1">
                <a:solidFill>
                  <a:schemeClr val="dk1"/>
                </a:solidFill>
                <a:latin typeface="Calibri"/>
                <a:ea typeface="Calibri"/>
                <a:cs typeface="Calibri"/>
                <a:sym typeface="Calibri"/>
              </a:rPr>
              <a:t>entire</a:t>
            </a:r>
            <a:r>
              <a:rPr lang="en-US">
                <a:solidFill>
                  <a:schemeClr val="dk1"/>
                </a:solidFill>
                <a:latin typeface="Calibri"/>
                <a:ea typeface="Calibri"/>
                <a:cs typeface="Calibri"/>
                <a:sym typeface="Calibri"/>
              </a:rPr>
              <a:t> PBS documentary.”</a:t>
            </a:r>
            <a:endParaRPr/>
          </a:p>
          <a:p>
            <a:pPr marL="1028700" lvl="1" indent="-342900" algn="l" rtl="0">
              <a:lnSpc>
                <a:spcPct val="100000"/>
              </a:lnSpc>
              <a:spcBef>
                <a:spcPts val="500"/>
              </a:spcBef>
              <a:spcAft>
                <a:spcPts val="0"/>
              </a:spcAft>
              <a:buSzPts val="2000"/>
              <a:buFont typeface="Arial"/>
              <a:buChar char="•"/>
            </a:pPr>
            <a:r>
              <a:rPr lang="en-US">
                <a:solidFill>
                  <a:schemeClr val="dk1"/>
                </a:solidFill>
                <a:latin typeface="Calibri"/>
                <a:ea typeface="Calibri"/>
                <a:cs typeface="Calibri"/>
                <a:sym typeface="Calibri"/>
              </a:rPr>
              <a:t>“I teach a lot of this because it’s fun, but it’s not really in the standards.”</a:t>
            </a:r>
            <a:endParaRPr/>
          </a:p>
        </p:txBody>
      </p:sp>
      <p:grpSp>
        <p:nvGrpSpPr>
          <p:cNvPr id="159" name="Google Shape;159;p21"/>
          <p:cNvGrpSpPr/>
          <p:nvPr/>
        </p:nvGrpSpPr>
        <p:grpSpPr>
          <a:xfrm>
            <a:off x="56870" y="0"/>
            <a:ext cx="1433700" cy="1433700"/>
            <a:chOff x="87840" y="134578"/>
            <a:chExt cx="1433700" cy="1433700"/>
          </a:xfrm>
        </p:grpSpPr>
        <p:sp>
          <p:nvSpPr>
            <p:cNvPr id="160" name="Google Shape;160;p21"/>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61" name="Google Shape;161;p21"/>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p:nvPr/>
        </p:nvSpPr>
        <p:spPr>
          <a:xfrm>
            <a:off x="-695740" y="1463040"/>
            <a:ext cx="4572000" cy="4572000"/>
          </a:xfrm>
          <a:prstGeom prst="ellipse">
            <a:avLst/>
          </a:prstGeom>
          <a:solidFill>
            <a:srgbClr val="FFC846">
              <a:alpha val="24705"/>
            </a:srgbClr>
          </a:solidFill>
          <a:ln w="25400" cap="flat" cmpd="sng">
            <a:solidFill>
              <a:srgbClr val="5C6670">
                <a:alpha val="24705"/>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400" b="0" i="0" u="none" strike="noStrike" cap="none">
                <a:solidFill>
                  <a:schemeClr val="lt1"/>
                </a:solidFill>
                <a:latin typeface="Arial"/>
                <a:ea typeface="Arial"/>
                <a:cs typeface="Arial"/>
                <a:sym typeface="Arial"/>
              </a:rPr>
              <a:t>2</a:t>
            </a:r>
            <a:endParaRPr/>
          </a:p>
        </p:txBody>
      </p:sp>
      <p:sp>
        <p:nvSpPr>
          <p:cNvPr id="168" name="Google Shape;168;p22"/>
          <p:cNvSpPr txBox="1">
            <a:spLocks noGrp="1"/>
          </p:cNvSpPr>
          <p:nvPr>
            <p:ph type="title"/>
          </p:nvPr>
        </p:nvSpPr>
        <p:spPr>
          <a:xfrm>
            <a:off x="1590260" y="274320"/>
            <a:ext cx="6570759" cy="71014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800">
                <a:latin typeface="Trebuchet MS"/>
                <a:ea typeface="Trebuchet MS"/>
                <a:cs typeface="Trebuchet MS"/>
                <a:sym typeface="Trebuchet MS"/>
              </a:rPr>
              <a:t>Conversation 2: Looking Across Multiple Content Areas and Within One Grade</a:t>
            </a:r>
            <a:endParaRPr/>
          </a:p>
        </p:txBody>
      </p:sp>
      <p:sp>
        <p:nvSpPr>
          <p:cNvPr id="169" name="Google Shape;169;p22"/>
          <p:cNvSpPr txBox="1">
            <a:spLocks noGrp="1"/>
          </p:cNvSpPr>
          <p:nvPr>
            <p:ph type="body" idx="1"/>
          </p:nvPr>
        </p:nvSpPr>
        <p:spPr>
          <a:xfrm>
            <a:off x="628650" y="1463040"/>
            <a:ext cx="7886700" cy="4351338"/>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1000"/>
              </a:spcBef>
              <a:spcAft>
                <a:spcPts val="0"/>
              </a:spcAft>
              <a:buClr>
                <a:srgbClr val="5C6670"/>
              </a:buClr>
              <a:buSzPts val="2400"/>
              <a:buFont typeface="Arial"/>
              <a:buNone/>
            </a:pPr>
            <a:r>
              <a:rPr lang="en-US" i="1">
                <a:solidFill>
                  <a:schemeClr val="dk1"/>
                </a:solidFill>
              </a:rPr>
              <a:t>Talk to other teachers in your grade level! Think about multiple content areas in your grade!</a:t>
            </a:r>
            <a:endParaRPr/>
          </a:p>
          <a:p>
            <a:pPr marL="457200" marR="0" lvl="0" indent="-228600" algn="l" rtl="0">
              <a:lnSpc>
                <a:spcPct val="100000"/>
              </a:lnSpc>
              <a:spcBef>
                <a:spcPts val="1000"/>
              </a:spcBef>
              <a:spcAft>
                <a:spcPts val="0"/>
              </a:spcAft>
              <a:buClr>
                <a:srgbClr val="5C6670"/>
              </a:buClr>
              <a:buSzPts val="2400"/>
              <a:buFont typeface="Arial"/>
              <a:buNone/>
            </a:pPr>
            <a:r>
              <a:rPr lang="en-US">
                <a:solidFill>
                  <a:schemeClr val="dk1"/>
                </a:solidFill>
              </a:rPr>
              <a:t>Guiding questions to find gaps:</a:t>
            </a:r>
            <a:endParaRPr/>
          </a:p>
          <a:p>
            <a:pPr marL="685800" lvl="0" indent="-457200" algn="l" rtl="0">
              <a:lnSpc>
                <a:spcPct val="100000"/>
              </a:lnSpc>
              <a:spcBef>
                <a:spcPts val="1000"/>
              </a:spcBef>
              <a:spcAft>
                <a:spcPts val="0"/>
              </a:spcAft>
              <a:buSzPts val="2400"/>
              <a:buFont typeface="Arial"/>
              <a:buAutoNum type="arabicPeriod"/>
            </a:pPr>
            <a:r>
              <a:rPr lang="en-US" sz="2000">
                <a:solidFill>
                  <a:schemeClr val="dk1"/>
                </a:solidFill>
                <a:latin typeface="Calibri"/>
                <a:ea typeface="Calibri"/>
                <a:cs typeface="Calibri"/>
                <a:sym typeface="Calibri"/>
              </a:rPr>
              <a:t>Are the things that got highlighted </a:t>
            </a:r>
            <a:r>
              <a:rPr lang="en-US" sz="2000">
                <a:solidFill>
                  <a:schemeClr val="dk1"/>
                </a:solidFill>
                <a:highlight>
                  <a:srgbClr val="FF0000"/>
                </a:highlight>
                <a:latin typeface="Calibri"/>
                <a:ea typeface="Calibri"/>
                <a:cs typeface="Calibri"/>
                <a:sym typeface="Calibri"/>
              </a:rPr>
              <a:t>red</a:t>
            </a:r>
            <a:r>
              <a:rPr lang="en-US" sz="2000">
                <a:solidFill>
                  <a:schemeClr val="dk1"/>
                </a:solidFill>
                <a:latin typeface="Calibri"/>
                <a:ea typeface="Calibri"/>
                <a:cs typeface="Calibri"/>
                <a:sym typeface="Calibri"/>
              </a:rPr>
              <a:t> and </a:t>
            </a:r>
            <a:r>
              <a:rPr lang="en-US" sz="2000">
                <a:solidFill>
                  <a:schemeClr val="dk1"/>
                </a:solidFill>
                <a:highlight>
                  <a:srgbClr val="FFFF00"/>
                </a:highlight>
                <a:latin typeface="Calibri"/>
                <a:ea typeface="Calibri"/>
                <a:cs typeface="Calibri"/>
                <a:sym typeface="Calibri"/>
              </a:rPr>
              <a:t>yellow</a:t>
            </a:r>
            <a:r>
              <a:rPr lang="en-US" sz="2000">
                <a:solidFill>
                  <a:schemeClr val="dk1"/>
                </a:solidFill>
                <a:latin typeface="Calibri"/>
                <a:ea typeface="Calibri"/>
                <a:cs typeface="Calibri"/>
                <a:sym typeface="Calibri"/>
              </a:rPr>
              <a:t> not covered under a different content area? Why not?</a:t>
            </a:r>
            <a:endParaRPr/>
          </a:p>
          <a:p>
            <a:pPr marL="228600" lvl="0" indent="0" algn="l" rtl="0">
              <a:lnSpc>
                <a:spcPct val="100000"/>
              </a:lnSpc>
              <a:spcBef>
                <a:spcPts val="1000"/>
              </a:spcBef>
              <a:spcAft>
                <a:spcPts val="0"/>
              </a:spcAft>
              <a:buSzPts val="2400"/>
              <a:buNone/>
            </a:pPr>
            <a:r>
              <a:rPr lang="en-US">
                <a:solidFill>
                  <a:schemeClr val="dk1"/>
                </a:solidFill>
                <a:latin typeface="Trebuchet MS"/>
                <a:ea typeface="Trebuchet MS"/>
                <a:cs typeface="Trebuchet MS"/>
                <a:sym typeface="Trebuchet MS"/>
              </a:rPr>
              <a:t>Guiding questions to find overlaps:</a:t>
            </a:r>
            <a:endParaRPr/>
          </a:p>
          <a:p>
            <a:pPr marL="685800" lvl="0" indent="-457200" algn="l" rtl="0">
              <a:lnSpc>
                <a:spcPct val="100000"/>
              </a:lnSpc>
              <a:spcBef>
                <a:spcPts val="1000"/>
              </a:spcBef>
              <a:spcAft>
                <a:spcPts val="0"/>
              </a:spcAft>
              <a:buSzPts val="2400"/>
              <a:buFont typeface="Arial"/>
              <a:buAutoNum type="arabicPeriod"/>
            </a:pPr>
            <a:r>
              <a:rPr lang="en-US" sz="2000">
                <a:solidFill>
                  <a:schemeClr val="dk1"/>
                </a:solidFill>
                <a:latin typeface="Calibri"/>
                <a:ea typeface="Calibri"/>
                <a:cs typeface="Calibri"/>
                <a:sym typeface="Calibri"/>
              </a:rPr>
              <a:t>When we were highlighting things </a:t>
            </a:r>
            <a:r>
              <a:rPr lang="en-US" sz="2000">
                <a:solidFill>
                  <a:schemeClr val="dk1"/>
                </a:solidFill>
                <a:highlight>
                  <a:srgbClr val="00FF00"/>
                </a:highlight>
                <a:latin typeface="Calibri"/>
                <a:ea typeface="Calibri"/>
                <a:cs typeface="Calibri"/>
                <a:sym typeface="Calibri"/>
              </a:rPr>
              <a:t>green</a:t>
            </a:r>
            <a:r>
              <a:rPr lang="en-US" sz="2000">
                <a:solidFill>
                  <a:schemeClr val="dk1"/>
                </a:solidFill>
                <a:latin typeface="Calibri"/>
                <a:ea typeface="Calibri"/>
                <a:cs typeface="Calibri"/>
                <a:sym typeface="Calibri"/>
              </a:rPr>
              <a:t> in Module 8, what could have been highlighted </a:t>
            </a:r>
            <a:r>
              <a:rPr lang="en-US" sz="2000">
                <a:solidFill>
                  <a:schemeClr val="dk1"/>
                </a:solidFill>
                <a:highlight>
                  <a:srgbClr val="00FF00"/>
                </a:highlight>
                <a:latin typeface="Calibri"/>
                <a:ea typeface="Calibri"/>
                <a:cs typeface="Calibri"/>
                <a:sym typeface="Calibri"/>
              </a:rPr>
              <a:t>green</a:t>
            </a:r>
            <a:r>
              <a:rPr lang="en-US" sz="2000">
                <a:solidFill>
                  <a:schemeClr val="dk1"/>
                </a:solidFill>
                <a:latin typeface="Calibri"/>
                <a:ea typeface="Calibri"/>
                <a:cs typeface="Calibri"/>
                <a:sym typeface="Calibri"/>
              </a:rPr>
              <a:t> by multiple content areas? For example:</a:t>
            </a:r>
            <a:endParaRPr/>
          </a:p>
          <a:p>
            <a:pPr marL="1028700" lvl="1" indent="-342900" algn="l" rtl="0">
              <a:lnSpc>
                <a:spcPct val="100000"/>
              </a:lnSpc>
              <a:spcBef>
                <a:spcPts val="500"/>
              </a:spcBef>
              <a:spcAft>
                <a:spcPts val="0"/>
              </a:spcAft>
              <a:buSzPts val="2000"/>
              <a:buFont typeface="Arial"/>
              <a:buChar char="•"/>
            </a:pPr>
            <a:r>
              <a:rPr lang="en-US">
                <a:solidFill>
                  <a:schemeClr val="dk1"/>
                </a:solidFill>
                <a:latin typeface="Calibri"/>
                <a:ea typeface="Calibri"/>
                <a:cs typeface="Calibri"/>
                <a:sym typeface="Calibri"/>
              </a:rPr>
              <a:t>Is scientific notation being taught by both the science teacher and the math teacher?</a:t>
            </a:r>
            <a:endParaRPr/>
          </a:p>
          <a:p>
            <a:pPr marL="1028700" lvl="1" indent="-342900" algn="l" rtl="0">
              <a:lnSpc>
                <a:spcPct val="100000"/>
              </a:lnSpc>
              <a:spcBef>
                <a:spcPts val="500"/>
              </a:spcBef>
              <a:spcAft>
                <a:spcPts val="0"/>
              </a:spcAft>
              <a:buSzPts val="2000"/>
              <a:buFont typeface="Arial"/>
              <a:buChar char="•"/>
            </a:pPr>
            <a:r>
              <a:rPr lang="en-US">
                <a:solidFill>
                  <a:schemeClr val="dk1"/>
                </a:solidFill>
                <a:latin typeface="Calibri"/>
                <a:ea typeface="Calibri"/>
                <a:cs typeface="Calibri"/>
                <a:sym typeface="Calibri"/>
              </a:rPr>
              <a:t>Are there texts being studied in social studies classes that address standards in Reading, Writing, and Communicating?</a:t>
            </a:r>
            <a:endParaRPr/>
          </a:p>
        </p:txBody>
      </p:sp>
      <p:grpSp>
        <p:nvGrpSpPr>
          <p:cNvPr id="170" name="Google Shape;170;p22"/>
          <p:cNvGrpSpPr/>
          <p:nvPr/>
        </p:nvGrpSpPr>
        <p:grpSpPr>
          <a:xfrm>
            <a:off x="56870" y="0"/>
            <a:ext cx="1433700" cy="1433700"/>
            <a:chOff x="87840" y="134578"/>
            <a:chExt cx="1433700" cy="1433700"/>
          </a:xfrm>
        </p:grpSpPr>
        <p:sp>
          <p:nvSpPr>
            <p:cNvPr id="171" name="Google Shape;171;p22"/>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72" name="Google Shape;172;p22"/>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Tree>
  </p:cSld>
  <p:clrMapOvr>
    <a:masterClrMapping/>
  </p:clrMapOvr>
</p:sld>
</file>

<file path=ppt/theme/theme1.xml><?xml version="1.0" encoding="utf-8"?>
<a:theme xmlns:a="http://schemas.openxmlformats.org/drawingml/2006/main" name="Light Blue to Green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1854</Words>
  <Application>Microsoft Office PowerPoint</Application>
  <PresentationFormat>On-screen Show (4:3)</PresentationFormat>
  <Paragraphs>154</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Trebuchet MS</vt:lpstr>
      <vt:lpstr>Noto Sans Symbols</vt:lpstr>
      <vt:lpstr>PT Sans Narrow</vt:lpstr>
      <vt:lpstr>Light Blue to Green Theme</vt:lpstr>
      <vt:lpstr>PowerPoint Presentation</vt:lpstr>
      <vt:lpstr>Goals and Objectives</vt:lpstr>
      <vt:lpstr>Introduction</vt:lpstr>
      <vt:lpstr>Introduction</vt:lpstr>
      <vt:lpstr>Introduction</vt:lpstr>
      <vt:lpstr>Tips</vt:lpstr>
      <vt:lpstr>Four Types of Conversations: Looking for Gaps and Overlaps</vt:lpstr>
      <vt:lpstr>Conversation 1: Looking Within One Content Area and Within One Grade</vt:lpstr>
      <vt:lpstr>Conversation 2: Looking Across Multiple Content Areas and Within One Grade</vt:lpstr>
      <vt:lpstr>Conversation 3: Looking Within One Content Area and Across Multiple Grades</vt:lpstr>
      <vt:lpstr>Conversation 4: Looking Across Multiple Content Areas and Across Grades</vt:lpstr>
      <vt:lpstr>Wrap-Up/Next Steps</vt:lpstr>
      <vt:lpstr>Questions, Comments, &amp; Concerns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Bruno, Joanna</dc:creator>
  <cp:lastModifiedBy>Bruno, Joanna</cp:lastModifiedBy>
  <cp:revision>1</cp:revision>
  <dcterms:modified xsi:type="dcterms:W3CDTF">2019-02-06T22:04:27Z</dcterms:modified>
</cp:coreProperties>
</file>