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embeddedFontLst>
    <p:embeddedFont>
      <p:font typeface="PT Sans Narrow"/>
      <p:regular r:id="rId15"/>
      <p:bold r:id="rId16"/>
    </p:embeddedFont>
    <p:embeddedFont>
      <p:font typeface="Trebuchet MS" panose="020B0603020202020204" pitchFamily="34" charset="0"/>
      <p:regular r:id="rId17"/>
      <p:bold r:id="rId18"/>
      <p:italic r:id="rId19"/>
      <p:boldItalic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  <p:guide orient="horz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55546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[Estimated time for this module: 45-60 minutes]</a:t>
            </a:r>
            <a:endParaRPr/>
          </a:p>
        </p:txBody>
      </p:sp>
      <p:sp>
        <p:nvSpPr>
          <p:cNvPr id="123" name="Google Shape;1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377151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5818e47894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5818e47894_1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[Estimated time: 5 minutes]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As we move through the next 4 modules it will be important to consider what we want our classrooms to look like in the future. The standards are a starting place to begin this shift to instructional strategies and practices that support student mastery of the standards. In your notecatcher write down 3 points you want to remember about the 2022 classroom. 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3" name="Google Shape;223;g5818e47894_1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17304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[Estimates time: 2-3 minutes]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Address any Parking Lot questions, comments, and/or concerns 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3" name="Google Shape;23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68495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[Estimated time: 30 seconds]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These are the overall goals for modules 13-16. You can either have an educator read the goals and objectives out loud or the group can read silently. 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Check for educator understanding by having 1 synthesize and another repeat what s/he heard. 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2" name="Google Shape;132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5212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50fc2eb683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g50fc2eb683_1_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[Estimated time: 1 minute]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Read the slide.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rebuchet MS"/>
              <a:buAutoNum type="romanLcPeriod"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Module 13 will identify the instructional shifts inherent in the 2020 Colorado Academic Standards.  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rebuchet MS"/>
              <a:buAutoNum type="romanLcPeriod"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Module 14 will provide an overview of Best, First Instruction and define the 4 Pillars of Best, First Instruction and what it means to be a culturally responsive educator. 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rebuchet MS"/>
              <a:buAutoNum type="romanLcPeriod"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Module 15 provides ways to plan for Best, First Instruction and identifying high impact instructional strategies.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rebuchet MS"/>
              <a:buAutoNum type="romanLcPeriod"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Module 16  will provide opportunities to create lesson plans using Best, First Instruction and high impact instructional strategies.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137160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rebuchet MS"/>
              <a:buAutoNum type="romanLcPeriod"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Module 17 is a review of Phase I, II, &amp; III 2020 CAS Implementation Modules and standards literacy.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3" name="Google Shape;143;g50fc2eb683_1_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1147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50fc2eb683_1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g50fc2eb683_1_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[Estimated time: 1 minute]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Read the slide.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4" name="Google Shape;154;g50fc2eb683_1_5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9085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50fc2eb683_1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g50fc2eb683_1_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[Estimated time: 4</a:t>
            </a:r>
            <a:r>
              <a:rPr lang="en-US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minutes]</a:t>
            </a: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Read each bullet point and ask for questions before going on to the next one.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1371600" lvl="2" indent="-3048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rebuchet MS"/>
              <a:buChar char="■"/>
            </a:pPr>
            <a:r>
              <a:rPr lang="en-US"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Engaging in this work allows teachers to design types of learning experiences or significant learning “events” for building student mastery of the standards. Through engaging in a deeper examination of the standards and identification of what student mastery is teachers are better able to align engaging learning experiences or events with standards. </a:t>
            </a:r>
            <a:endParaRPr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1371600" lvl="2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rebuchet MS"/>
              <a:buChar char="■"/>
            </a:pPr>
            <a:r>
              <a:rPr lang="en-US"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Meeting the needs of the diversity of student in Colorado’s classroom should be done through culturally responsive teaching. Culturally responsive teaching/practices are a core of good teaching for all students. Through a deeper understanding of these culturally responsive practices students will be more engaged and in learning to support mastery.  </a:t>
            </a:r>
            <a:endParaRPr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1371600" lvl="2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rebuchet MS"/>
              <a:buChar char="■"/>
            </a:pPr>
            <a:r>
              <a:rPr lang="en-US"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By engaging student in meaningful real world classroom experiences and events  essential skills can be practiced and mastered.  </a:t>
            </a:r>
            <a:endParaRPr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1371600" lvl="2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rebuchet MS"/>
              <a:buChar char="■"/>
            </a:pPr>
            <a:r>
              <a:rPr lang="en-US"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“High-impact planning helps teachers create an intentional classroom by guiding teachers to think deeply about each learning opportunity.” (Knight, 2013, p.27)</a:t>
            </a:r>
            <a:endParaRPr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100"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7" name="Google Shape;167;g50fc2eb683_1_6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0468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5818e47894_1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g5818e47894_1_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[Estimated time: 5 minutes]</a:t>
            </a:r>
            <a:endParaRPr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You may want to change how you group teachers to best facilitate the discussion. Grade level teams, content area teachers, electives, school support staff etc..</a:t>
            </a:r>
            <a:endParaRPr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000000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Form a single line based on how long you have worked in the school.</a:t>
            </a:r>
            <a:r>
              <a:rPr lang="en-US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>
                <a:solidFill>
                  <a:srgbClr val="000000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Divide the line in half. The person who has worked in the school the longest will form a pair with the person who is the newest member of the staff. Follow down the line until everyone has a partner.  A group of three is acceptable for this activity if numbers are not even.</a:t>
            </a:r>
            <a:endParaRPr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0" name="Google Shape;180;g5818e47894_1_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5428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5818e47894_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g5818e47894_1_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[Estimated time: 15 minutes]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In pairs or groups of 3 have participants discuss the following questions: 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457200" lvl="0" indent="-3048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When you were in X grade (pick a grade), what did the classroom look like? What were your classmates doing? What was the teacher doing? What types of instructional strategies were taking place?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When considering Best, First Instruction, what do classrooms look like today? What are students doing? What are teachers doing? What types of instructional strategies are taking place?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-US" sz="1100">
                <a:latin typeface="Trebuchet MS"/>
                <a:ea typeface="Trebuchet MS"/>
                <a:cs typeface="Trebuchet MS"/>
                <a:sym typeface="Trebuchet MS"/>
              </a:rPr>
              <a:t>When considering culturally responsive teaching how do classrooms look today? </a:t>
            </a:r>
            <a:endParaRPr sz="110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Use you note catcher to capture your discussion regarding these questions.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1" name="Google Shape;191;g5818e47894_1_4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94060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5818e47894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5818e47894_1_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[Estimated time: 10 minutes]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For Facilitator’s Guide: Pairs will now form groups of 4-6 and after 2 years of full implementation of the revised 2020 CAS, how might the classroom look different then it does today? Have educators discuss their brainstorm and chart.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1" name="Google Shape;201;g5818e47894_1_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5033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[Estimated time: 15 minutes]</a:t>
            </a:r>
            <a:endParaRPr/>
          </a:p>
          <a:p>
            <a:pPr marL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Have each group walk around and review what other groups brainstormed? 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As a large group discuss the common themes that emerged.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2" name="Google Shape;212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6745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" title="Header graphic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685800" y="3355923"/>
            <a:ext cx="7772400" cy="1526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1143000" y="5093063"/>
            <a:ext cx="6858000" cy="443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" name="Google Shape;20;p2" title="Colorado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26382" y="1746979"/>
            <a:ext cx="4491235" cy="819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no page number">
  <p:cSld name="Blank - no page numb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4" title="Header graphic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4"/>
          <p:cNvSpPr txBox="1">
            <a:spLocks noGrp="1"/>
          </p:cNvSpPr>
          <p:nvPr>
            <p:ph type="ctrTitle"/>
          </p:nvPr>
        </p:nvSpPr>
        <p:spPr>
          <a:xfrm>
            <a:off x="685800" y="3355923"/>
            <a:ext cx="7772400" cy="15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subTitle" idx="1"/>
          </p:nvPr>
        </p:nvSpPr>
        <p:spPr>
          <a:xfrm>
            <a:off x="1143000" y="5093063"/>
            <a:ext cx="6858000" cy="4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6" name="Google Shape;76;p14" title="Colorado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26382" y="1746979"/>
            <a:ext cx="4491234" cy="819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type="obj">
  <p:cSld name="OBJEC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5" title="Header graphic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274320" y="274320"/>
            <a:ext cx="7886700" cy="7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628650" y="1463040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C667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2" name="Google Shape;82;p15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0973" y="6225630"/>
            <a:ext cx="1028753" cy="558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body" idx="1"/>
          </p:nvPr>
        </p:nvSpPr>
        <p:spPr>
          <a:xfrm>
            <a:off x="311700" y="5640967"/>
            <a:ext cx="5998800" cy="7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 Narrow"/>
              <a:buNone/>
              <a:defRPr sz="2400" b="0" i="0" u="none" strike="noStrike" cap="none">
                <a:solidFill>
                  <a:schemeClr val="dk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page number" type="blank">
  <p:cSld name="BLANK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body" idx="1"/>
          </p:nvPr>
        </p:nvSpPr>
        <p:spPr>
          <a:xfrm>
            <a:off x="274320" y="1463040"/>
            <a:ext cx="40110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90" name="Google Shape;90;p18" title="Header graphic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274320" y="274320"/>
            <a:ext cx="7886700" cy="7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3" name="Google Shape;93;p18"/>
          <p:cNvSpPr txBox="1">
            <a:spLocks noGrp="1"/>
          </p:cNvSpPr>
          <p:nvPr>
            <p:ph type="body" idx="2"/>
          </p:nvPr>
        </p:nvSpPr>
        <p:spPr>
          <a:xfrm>
            <a:off x="4736254" y="1463040"/>
            <a:ext cx="40110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94" name="Google Shape;94;p18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0973" y="6225630"/>
            <a:ext cx="1028753" cy="558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Divider - Blue">
  <p:cSld name="Section Divider - Blu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9" title="Blue backgroun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9"/>
          <p:cNvSpPr txBox="1">
            <a:spLocks noGrp="1"/>
          </p:cNvSpPr>
          <p:nvPr>
            <p:ph type="ctrTitle"/>
          </p:nvPr>
        </p:nvSpPr>
        <p:spPr>
          <a:xfrm>
            <a:off x="685800" y="2062163"/>
            <a:ext cx="77724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98" name="Google Shape;98;p19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6964" y="6246435"/>
            <a:ext cx="975232" cy="529756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9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Divider - green">
  <p:cSld name="Section Divider - gree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20" title="Green backgroun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0"/>
          <p:cNvSpPr txBox="1">
            <a:spLocks noGrp="1"/>
          </p:cNvSpPr>
          <p:nvPr>
            <p:ph type="ctrTitle"/>
          </p:nvPr>
        </p:nvSpPr>
        <p:spPr>
          <a:xfrm>
            <a:off x="685800" y="2062163"/>
            <a:ext cx="77724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103" name="Google Shape;103;p20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6964" y="6246435"/>
            <a:ext cx="975232" cy="529756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0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divider - blue to green">
  <p:cSld name="Section divider - blue to green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1" title="Blue-green backgroun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1"/>
          <p:cNvSpPr txBox="1">
            <a:spLocks noGrp="1"/>
          </p:cNvSpPr>
          <p:nvPr>
            <p:ph type="ctrTitle"/>
          </p:nvPr>
        </p:nvSpPr>
        <p:spPr>
          <a:xfrm>
            <a:off x="685800" y="2062163"/>
            <a:ext cx="77724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108" name="Google Shape;108;p21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6964" y="6246435"/>
            <a:ext cx="975232" cy="529756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1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3" title="Header graphic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274320" y="274320"/>
            <a:ext cx="7886700" cy="710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>
          <a:xfrm>
            <a:off x="628650" y="1463040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C667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6" name="Google Shape;26;p3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0973" y="6225630"/>
            <a:ext cx="1028753" cy="558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2" title="Blue background for 2018 goal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ctrTitle"/>
          </p:nvPr>
        </p:nvSpPr>
        <p:spPr>
          <a:xfrm>
            <a:off x="685800" y="2062163"/>
            <a:ext cx="77724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114" name="Google Shape;114;p22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6964" y="6246435"/>
            <a:ext cx="975232" cy="529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no page number">
  <p:cSld name="Blank - no page number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8" name="Google Shape;118;p2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5640967"/>
            <a:ext cx="5998800" cy="7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 Narrow"/>
              <a:buNone/>
              <a:defRPr sz="2400" b="0" i="0" u="none" strike="noStrike" cap="none">
                <a:solidFill>
                  <a:schemeClr val="dk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page number" type="blank">
  <p:cSld name="BLANK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274320" y="1463040"/>
            <a:ext cx="401108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4" name="Google Shape;34;p6" title="Header graphic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2573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274320" y="274320"/>
            <a:ext cx="7886700" cy="710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2"/>
          </p:nvPr>
        </p:nvSpPr>
        <p:spPr>
          <a:xfrm>
            <a:off x="4736254" y="1463040"/>
            <a:ext cx="401108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8" name="Google Shape;38;p6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0973" y="6225630"/>
            <a:ext cx="1028753" cy="558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Divider - Blue">
  <p:cSld name="Section Divider - Blue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7" title="Blue backgroun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7"/>
          <p:cNvSpPr txBox="1">
            <a:spLocks noGrp="1"/>
          </p:cNvSpPr>
          <p:nvPr>
            <p:ph type="ctrTitle"/>
          </p:nvPr>
        </p:nvSpPr>
        <p:spPr>
          <a:xfrm>
            <a:off x="685800" y="20621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42" name="Google Shape;42;p7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6964" y="6246435"/>
            <a:ext cx="975232" cy="52975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Divider - green">
  <p:cSld name="Section Divider - gree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8" title="Green backgroun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8"/>
          <p:cNvSpPr txBox="1">
            <a:spLocks noGrp="1"/>
          </p:cNvSpPr>
          <p:nvPr>
            <p:ph type="ctrTitle"/>
          </p:nvPr>
        </p:nvSpPr>
        <p:spPr>
          <a:xfrm>
            <a:off x="685800" y="20621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47" name="Google Shape;47;p8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6964" y="6246435"/>
            <a:ext cx="975232" cy="529756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divider - blue to green">
  <p:cSld name="Section divider - blue to gree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9" title="Blue-green backgroun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9"/>
          <p:cNvSpPr txBox="1">
            <a:spLocks noGrp="1"/>
          </p:cNvSpPr>
          <p:nvPr>
            <p:ph type="ctrTitle"/>
          </p:nvPr>
        </p:nvSpPr>
        <p:spPr>
          <a:xfrm>
            <a:off x="685800" y="20621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52" name="Google Shape;52;p9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6964" y="6246435"/>
            <a:ext cx="975232" cy="52975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0" title="Blue background for 2018 goal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274320" y="6356351"/>
            <a:ext cx="46778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ctrTitle"/>
          </p:nvPr>
        </p:nvSpPr>
        <p:spPr>
          <a:xfrm>
            <a:off x="685800" y="20621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58" name="Google Shape;58;p10" title="CDE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6964" y="6246435"/>
            <a:ext cx="975232" cy="529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>
            <a:spLocks noGrp="1"/>
          </p:cNvSpPr>
          <p:nvPr>
            <p:ph type="ctrTitle"/>
          </p:nvPr>
        </p:nvSpPr>
        <p:spPr>
          <a:xfrm>
            <a:off x="160200" y="2891925"/>
            <a:ext cx="8823600" cy="18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US" sz="48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Module: 12</a:t>
            </a:r>
            <a:endParaRPr sz="480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US" sz="48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Shifting Instructional Practices </a:t>
            </a:r>
            <a:br>
              <a:rPr lang="en-US" sz="48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US" sz="2600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Aligning Instruction with </a:t>
            </a:r>
            <a:endParaRPr sz="2600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US" sz="2600">
                <a:solidFill>
                  <a:srgbClr val="434343"/>
                </a:solidFill>
                <a:latin typeface="Trebuchet MS"/>
                <a:ea typeface="Trebuchet MS"/>
                <a:cs typeface="Trebuchet MS"/>
                <a:sym typeface="Trebuchet MS"/>
              </a:rPr>
              <a:t>2020 Colorado Academic Standards!</a:t>
            </a:r>
            <a:endParaRPr sz="2600">
              <a:solidFill>
                <a:srgbClr val="434343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endParaRPr sz="480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26" name="Google Shape;126;p25"/>
          <p:cNvGrpSpPr/>
          <p:nvPr/>
        </p:nvGrpSpPr>
        <p:grpSpPr>
          <a:xfrm>
            <a:off x="-19330" y="0"/>
            <a:ext cx="1433609" cy="1433609"/>
            <a:chOff x="87840" y="134578"/>
            <a:chExt cx="1433609" cy="1433609"/>
          </a:xfrm>
        </p:grpSpPr>
        <p:sp>
          <p:nvSpPr>
            <p:cNvPr id="127" name="Google Shape;127;p25"/>
            <p:cNvSpPr/>
            <p:nvPr/>
          </p:nvSpPr>
          <p:spPr>
            <a:xfrm>
              <a:off x="87840" y="134578"/>
              <a:ext cx="1433609" cy="1433609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8" name="Google Shape;128;p2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8809" y="134578"/>
              <a:ext cx="1371670" cy="137167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4"/>
          <p:cNvSpPr txBox="1">
            <a:spLocks noGrp="1"/>
          </p:cNvSpPr>
          <p:nvPr>
            <p:ph type="title"/>
          </p:nvPr>
        </p:nvSpPr>
        <p:spPr>
          <a:xfrm>
            <a:off x="1433700" y="0"/>
            <a:ext cx="7282800" cy="109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Trebuchet MS"/>
                <a:ea typeface="Trebuchet MS"/>
                <a:cs typeface="Trebuchet MS"/>
                <a:sym typeface="Trebuchet MS"/>
              </a:rPr>
              <a:t>How Do the Standards Impact Classroom Instruction?</a:t>
            </a:r>
            <a:endParaRPr sz="36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6" name="Google Shape;226;p34"/>
          <p:cNvSpPr txBox="1">
            <a:spLocks noGrp="1"/>
          </p:cNvSpPr>
          <p:nvPr>
            <p:ph type="body" idx="1"/>
          </p:nvPr>
        </p:nvSpPr>
        <p:spPr>
          <a:xfrm>
            <a:off x="628650" y="1579265"/>
            <a:ext cx="7886700" cy="435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The next five modules will examine Best, First Instruction and how the standards inform relationship building, meeting the needs of all students, creating relevancy, and fostering disciplinary literacy.</a:t>
            </a:r>
            <a:endParaRPr>
              <a:solidFill>
                <a:srgbClr val="000000"/>
              </a:solidFill>
            </a:endParaRPr>
          </a:p>
        </p:txBody>
      </p:sp>
      <p:grpSp>
        <p:nvGrpSpPr>
          <p:cNvPr id="227" name="Google Shape;227;p34"/>
          <p:cNvGrpSpPr/>
          <p:nvPr/>
        </p:nvGrpSpPr>
        <p:grpSpPr>
          <a:xfrm>
            <a:off x="0" y="0"/>
            <a:ext cx="1433700" cy="1433700"/>
            <a:chOff x="87840" y="134578"/>
            <a:chExt cx="1433700" cy="1433700"/>
          </a:xfrm>
        </p:grpSpPr>
        <p:sp>
          <p:nvSpPr>
            <p:cNvPr id="228" name="Google Shape;228;p34"/>
            <p:cNvSpPr/>
            <p:nvPr/>
          </p:nvSpPr>
          <p:spPr>
            <a:xfrm>
              <a:off x="87840" y="134578"/>
              <a:ext cx="1433700" cy="1433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29" name="Google Shape;229;p3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8809" y="134578"/>
              <a:ext cx="1371670" cy="13716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0" name="Google Shape;230;p34"/>
          <p:cNvPicPr preferRelativeResize="0"/>
          <p:nvPr/>
        </p:nvPicPr>
        <p:blipFill rotWithShape="1">
          <a:blip r:embed="rId4">
            <a:alphaModFix/>
          </a:blip>
          <a:srcRect b="7927"/>
          <a:stretch/>
        </p:blipFill>
        <p:spPr>
          <a:xfrm>
            <a:off x="3194725" y="3429000"/>
            <a:ext cx="2754550" cy="273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oogle Shape;235;p35"/>
          <p:cNvGrpSpPr/>
          <p:nvPr/>
        </p:nvGrpSpPr>
        <p:grpSpPr>
          <a:xfrm>
            <a:off x="-19330" y="0"/>
            <a:ext cx="1433700" cy="1433700"/>
            <a:chOff x="87840" y="134578"/>
            <a:chExt cx="1433700" cy="1433700"/>
          </a:xfrm>
        </p:grpSpPr>
        <p:sp>
          <p:nvSpPr>
            <p:cNvPr id="236" name="Google Shape;236;p35"/>
            <p:cNvSpPr/>
            <p:nvPr/>
          </p:nvSpPr>
          <p:spPr>
            <a:xfrm>
              <a:off x="87840" y="134578"/>
              <a:ext cx="1433700" cy="1433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37" name="Google Shape;237;p3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8809" y="134578"/>
              <a:ext cx="1371670" cy="13716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8" name="Google Shape;238;p35"/>
          <p:cNvSpPr txBox="1"/>
          <p:nvPr/>
        </p:nvSpPr>
        <p:spPr>
          <a:xfrm>
            <a:off x="1434025" y="4828525"/>
            <a:ext cx="6284400" cy="1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Please contact the Office of Standards and Instructional Support for additional information. Refer to the Standards Implementation guide for contact information.</a:t>
            </a:r>
            <a:endParaRPr sz="2200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" name="Google Shape;23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83326" y="1304300"/>
            <a:ext cx="3385800" cy="33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35"/>
          <p:cNvSpPr txBox="1"/>
          <p:nvPr/>
        </p:nvSpPr>
        <p:spPr>
          <a:xfrm>
            <a:off x="1434025" y="361800"/>
            <a:ext cx="7653600" cy="7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Trebuchet MS"/>
                <a:ea typeface="Trebuchet MS"/>
                <a:cs typeface="Trebuchet MS"/>
                <a:sym typeface="Trebuchet MS"/>
              </a:rPr>
              <a:t>Questions, Comments, &amp; Concerns</a:t>
            </a:r>
            <a:endParaRPr sz="36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200" y="1712575"/>
            <a:ext cx="3009500" cy="3147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6"/>
          <p:cNvSpPr txBox="1">
            <a:spLocks noGrp="1"/>
          </p:cNvSpPr>
          <p:nvPr>
            <p:ph type="title"/>
          </p:nvPr>
        </p:nvSpPr>
        <p:spPr>
          <a:xfrm>
            <a:off x="1433700" y="137700"/>
            <a:ext cx="69024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>
                <a:latin typeface="Trebuchet MS"/>
                <a:ea typeface="Trebuchet MS"/>
                <a:cs typeface="Trebuchet MS"/>
                <a:sym typeface="Trebuchet MS"/>
              </a:rPr>
              <a:t>Goals and Objectives </a:t>
            </a:r>
            <a:endParaRPr sz="360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>
                <a:latin typeface="Trebuchet MS"/>
                <a:ea typeface="Trebuchet MS"/>
                <a:cs typeface="Trebuchet MS"/>
                <a:sym typeface="Trebuchet MS"/>
              </a:rPr>
              <a:t>Phase III Modules</a:t>
            </a:r>
            <a:endParaRPr sz="3600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6" name="Google Shape;136;p26"/>
          <p:cNvSpPr txBox="1">
            <a:spLocks noGrp="1"/>
          </p:cNvSpPr>
          <p:nvPr>
            <p:ph type="body" idx="1"/>
          </p:nvPr>
        </p:nvSpPr>
        <p:spPr>
          <a:xfrm>
            <a:off x="3233050" y="1541100"/>
            <a:ext cx="5819700" cy="48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>
                <a:solidFill>
                  <a:srgbClr val="000000"/>
                </a:solidFill>
              </a:rPr>
              <a:t>Educators will be able to:</a:t>
            </a:r>
            <a:endParaRPr>
              <a:solidFill>
                <a:schemeClr val="dk1"/>
              </a:solidFill>
            </a:endParaRPr>
          </a:p>
          <a:p>
            <a:pPr marL="9144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-US">
                <a:solidFill>
                  <a:schemeClr val="dk1"/>
                </a:solidFill>
              </a:rPr>
              <a:t>Identify key instructional shifts that are needed to support the 2020 standards</a:t>
            </a:r>
            <a:endParaRPr>
              <a:solidFill>
                <a:schemeClr val="dk1"/>
              </a:solidFill>
            </a:endParaRPr>
          </a:p>
          <a:p>
            <a:pPr marL="9144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-US">
                <a:solidFill>
                  <a:schemeClr val="dk1"/>
                </a:solidFill>
              </a:rPr>
              <a:t>Understand the 4 pillars of Best, First Instruction</a:t>
            </a:r>
            <a:endParaRPr>
              <a:solidFill>
                <a:schemeClr val="dk1"/>
              </a:solidFill>
            </a:endParaRPr>
          </a:p>
          <a:p>
            <a:pPr marL="9144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-US">
                <a:solidFill>
                  <a:schemeClr val="dk1"/>
                </a:solidFill>
              </a:rPr>
              <a:t>Plan for and implementation Best, First Instruction</a:t>
            </a:r>
            <a:endParaRPr>
              <a:solidFill>
                <a:schemeClr val="dk1"/>
              </a:solidFill>
            </a:endParaRPr>
          </a:p>
          <a:p>
            <a:pPr marL="9144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>
              <a:solidFill>
                <a:srgbClr val="000000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>
              <a:solidFill>
                <a:srgbClr val="FF0000"/>
              </a:solidFill>
            </a:endParaRPr>
          </a:p>
        </p:txBody>
      </p:sp>
      <p:grpSp>
        <p:nvGrpSpPr>
          <p:cNvPr id="137" name="Google Shape;137;p26"/>
          <p:cNvGrpSpPr/>
          <p:nvPr/>
        </p:nvGrpSpPr>
        <p:grpSpPr>
          <a:xfrm>
            <a:off x="0" y="0"/>
            <a:ext cx="1433700" cy="1433700"/>
            <a:chOff x="87840" y="134578"/>
            <a:chExt cx="1433700" cy="1433700"/>
          </a:xfrm>
        </p:grpSpPr>
        <p:sp>
          <p:nvSpPr>
            <p:cNvPr id="138" name="Google Shape;138;p26"/>
            <p:cNvSpPr/>
            <p:nvPr/>
          </p:nvSpPr>
          <p:spPr>
            <a:xfrm>
              <a:off x="87840" y="134578"/>
              <a:ext cx="1433700" cy="1433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9" name="Google Shape;139;p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8809" y="134578"/>
              <a:ext cx="1371670" cy="137167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>
            <a:spLocks noGrp="1"/>
          </p:cNvSpPr>
          <p:nvPr>
            <p:ph type="title"/>
          </p:nvPr>
        </p:nvSpPr>
        <p:spPr>
          <a:xfrm>
            <a:off x="1433700" y="361800"/>
            <a:ext cx="6902400" cy="7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>
                <a:latin typeface="Trebuchet MS"/>
                <a:ea typeface="Trebuchet MS"/>
                <a:cs typeface="Trebuchet MS"/>
                <a:sym typeface="Trebuchet MS"/>
              </a:rPr>
              <a:t>Overview of Phase III Modules</a:t>
            </a:r>
            <a:endParaRPr sz="3600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46" name="Google Shape;146;p27"/>
          <p:cNvGrpSpPr/>
          <p:nvPr/>
        </p:nvGrpSpPr>
        <p:grpSpPr>
          <a:xfrm>
            <a:off x="0" y="0"/>
            <a:ext cx="1433700" cy="1433700"/>
            <a:chOff x="87840" y="134578"/>
            <a:chExt cx="1433700" cy="1433700"/>
          </a:xfrm>
        </p:grpSpPr>
        <p:sp>
          <p:nvSpPr>
            <p:cNvPr id="147" name="Google Shape;147;p27"/>
            <p:cNvSpPr/>
            <p:nvPr/>
          </p:nvSpPr>
          <p:spPr>
            <a:xfrm>
              <a:off x="87840" y="134578"/>
              <a:ext cx="1433700" cy="1433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8" name="Google Shape;148;p2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8809" y="134578"/>
              <a:ext cx="1371670" cy="13716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9" name="Google Shape;149;p27"/>
          <p:cNvSpPr txBox="1">
            <a:spLocks noGrp="1"/>
          </p:cNvSpPr>
          <p:nvPr>
            <p:ph type="body" idx="1"/>
          </p:nvPr>
        </p:nvSpPr>
        <p:spPr>
          <a:xfrm>
            <a:off x="474300" y="1477700"/>
            <a:ext cx="8338500" cy="48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9144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 b="1">
                <a:solidFill>
                  <a:schemeClr val="dk1"/>
                </a:solidFill>
              </a:rPr>
              <a:t>Module 13: </a:t>
            </a:r>
            <a:r>
              <a:rPr lang="en-US">
                <a:solidFill>
                  <a:srgbClr val="000000"/>
                </a:solidFill>
              </a:rPr>
              <a:t>Instructional Shifts Inherent in 2020 CAS</a:t>
            </a:r>
            <a:endParaRPr>
              <a:solidFill>
                <a:srgbClr val="000000"/>
              </a:solidFill>
            </a:endParaRPr>
          </a:p>
          <a:p>
            <a:pPr marL="9144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 b="1">
                <a:solidFill>
                  <a:srgbClr val="000000"/>
                </a:solidFill>
              </a:rPr>
              <a:t>Module 14: </a:t>
            </a:r>
            <a:r>
              <a:rPr lang="en-US">
                <a:solidFill>
                  <a:srgbClr val="000000"/>
                </a:solidFill>
              </a:rPr>
              <a:t>Overview of Best, First Instruction</a:t>
            </a:r>
            <a:endParaRPr>
              <a:solidFill>
                <a:srgbClr val="000000"/>
              </a:solidFill>
            </a:endParaRPr>
          </a:p>
          <a:p>
            <a:pPr marL="9144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 b="1">
                <a:solidFill>
                  <a:srgbClr val="000000"/>
                </a:solidFill>
              </a:rPr>
              <a:t>Module 15:</a:t>
            </a:r>
            <a:r>
              <a:rPr lang="en-US">
                <a:solidFill>
                  <a:srgbClr val="000000"/>
                </a:solidFill>
              </a:rPr>
              <a:t> Planning for Best, First Instruction</a:t>
            </a:r>
            <a:endParaRPr>
              <a:solidFill>
                <a:srgbClr val="000000"/>
              </a:solidFill>
            </a:endParaRPr>
          </a:p>
          <a:p>
            <a:pPr marL="9144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 b="1">
                <a:solidFill>
                  <a:schemeClr val="dk1"/>
                </a:solidFill>
              </a:rPr>
              <a:t>Module 16: </a:t>
            </a:r>
            <a:r>
              <a:rPr lang="en-US">
                <a:solidFill>
                  <a:schemeClr val="dk1"/>
                </a:solidFill>
              </a:rPr>
              <a:t>Implementing Best, First Instruction</a:t>
            </a:r>
            <a:endParaRPr>
              <a:solidFill>
                <a:schemeClr val="dk1"/>
              </a:solidFill>
            </a:endParaRPr>
          </a:p>
          <a:p>
            <a:pPr marL="914400" lvl="0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-US" b="1">
                <a:solidFill>
                  <a:schemeClr val="dk1"/>
                </a:solidFill>
              </a:rPr>
              <a:t>Module 17:</a:t>
            </a:r>
            <a:r>
              <a:rPr lang="en-US">
                <a:solidFill>
                  <a:schemeClr val="dk1"/>
                </a:solidFill>
              </a:rPr>
              <a:t> Now Are You Standards Literate</a:t>
            </a: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pic>
        <p:nvPicPr>
          <p:cNvPr id="150" name="Google Shape;15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63674" y="4000825"/>
            <a:ext cx="3016650" cy="201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>
            <a:spLocks noGrp="1"/>
          </p:cNvSpPr>
          <p:nvPr>
            <p:ph type="title"/>
          </p:nvPr>
        </p:nvSpPr>
        <p:spPr>
          <a:xfrm>
            <a:off x="1433700" y="361800"/>
            <a:ext cx="6902400" cy="7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>
                <a:latin typeface="Trebuchet MS"/>
                <a:ea typeface="Trebuchet MS"/>
                <a:cs typeface="Trebuchet MS"/>
                <a:sym typeface="Trebuchet MS"/>
              </a:rPr>
              <a:t>The Work of Modules 13 - 16</a:t>
            </a:r>
            <a:endParaRPr sz="3600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57" name="Google Shape;157;p28"/>
          <p:cNvGrpSpPr/>
          <p:nvPr/>
        </p:nvGrpSpPr>
        <p:grpSpPr>
          <a:xfrm>
            <a:off x="0" y="0"/>
            <a:ext cx="1433700" cy="1433700"/>
            <a:chOff x="87840" y="134578"/>
            <a:chExt cx="1433700" cy="1433700"/>
          </a:xfrm>
        </p:grpSpPr>
        <p:sp>
          <p:nvSpPr>
            <p:cNvPr id="158" name="Google Shape;158;p28"/>
            <p:cNvSpPr/>
            <p:nvPr/>
          </p:nvSpPr>
          <p:spPr>
            <a:xfrm>
              <a:off x="87840" y="134578"/>
              <a:ext cx="1433700" cy="1433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9" name="Google Shape;159;p2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8809" y="134578"/>
              <a:ext cx="1371670" cy="13716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0" name="Google Shape;160;p28"/>
          <p:cNvSpPr txBox="1">
            <a:spLocks noGrp="1"/>
          </p:cNvSpPr>
          <p:nvPr>
            <p:ph type="body" idx="1"/>
          </p:nvPr>
        </p:nvSpPr>
        <p:spPr>
          <a:xfrm>
            <a:off x="575175" y="1477700"/>
            <a:ext cx="82377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-US">
                <a:solidFill>
                  <a:srgbClr val="000000"/>
                </a:solidFill>
              </a:rPr>
              <a:t>The processes and subsequent work outlined in Modules 13 - 16 emphasize the instructional shifts necessary to effectively teach the 2020 Academic Standards. </a:t>
            </a:r>
            <a:endParaRPr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pic>
        <p:nvPicPr>
          <p:cNvPr id="161" name="Google Shape;16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76000" y="5486656"/>
            <a:ext cx="2194524" cy="1161269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8"/>
          <p:cNvSpPr txBox="1"/>
          <p:nvPr/>
        </p:nvSpPr>
        <p:spPr>
          <a:xfrm>
            <a:off x="519525" y="2870300"/>
            <a:ext cx="8349000" cy="14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While time has been recommended for each </a:t>
            </a:r>
            <a:r>
              <a:rPr lang="en-US" sz="2400" u="sng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Module</a:t>
            </a:r>
            <a:r>
              <a:rPr lang="en-US" sz="2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, the work of shifting instructional practice is a continuous, reflective process.</a:t>
            </a:r>
            <a:endParaRPr sz="24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/>
          </a:p>
        </p:txBody>
      </p:sp>
      <p:sp>
        <p:nvSpPr>
          <p:cNvPr id="163" name="Google Shape;163;p28"/>
          <p:cNvSpPr txBox="1"/>
          <p:nvPr/>
        </p:nvSpPr>
        <p:spPr>
          <a:xfrm>
            <a:off x="519525" y="4346300"/>
            <a:ext cx="7590600" cy="18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Since full implementation of the standards does not begin until the fall of 2020, take this time to be thoughtful about planning for and implementing Best, First Instruction.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9"/>
          <p:cNvSpPr txBox="1">
            <a:spLocks noGrp="1"/>
          </p:cNvSpPr>
          <p:nvPr>
            <p:ph type="title"/>
          </p:nvPr>
        </p:nvSpPr>
        <p:spPr>
          <a:xfrm>
            <a:off x="1433700" y="361800"/>
            <a:ext cx="6902400" cy="7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>
                <a:latin typeface="Trebuchet MS"/>
                <a:ea typeface="Trebuchet MS"/>
                <a:cs typeface="Trebuchet MS"/>
                <a:sym typeface="Trebuchet MS"/>
              </a:rPr>
              <a:t>Why is This Work Important?</a:t>
            </a:r>
            <a:endParaRPr sz="3600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70" name="Google Shape;170;p29"/>
          <p:cNvGrpSpPr/>
          <p:nvPr/>
        </p:nvGrpSpPr>
        <p:grpSpPr>
          <a:xfrm>
            <a:off x="0" y="0"/>
            <a:ext cx="1433700" cy="1433700"/>
            <a:chOff x="87840" y="134578"/>
            <a:chExt cx="1433700" cy="1433700"/>
          </a:xfrm>
        </p:grpSpPr>
        <p:sp>
          <p:nvSpPr>
            <p:cNvPr id="171" name="Google Shape;171;p29"/>
            <p:cNvSpPr/>
            <p:nvPr/>
          </p:nvSpPr>
          <p:spPr>
            <a:xfrm>
              <a:off x="87840" y="134578"/>
              <a:ext cx="1433700" cy="1433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2" name="Google Shape;172;p2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8809" y="134578"/>
              <a:ext cx="1371670" cy="13716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3" name="Google Shape;173;p29"/>
          <p:cNvSpPr txBox="1">
            <a:spLocks noGrp="1"/>
          </p:cNvSpPr>
          <p:nvPr>
            <p:ph type="body" idx="1"/>
          </p:nvPr>
        </p:nvSpPr>
        <p:spPr>
          <a:xfrm>
            <a:off x="345250" y="5165425"/>
            <a:ext cx="8555400" cy="1140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-US">
                <a:solidFill>
                  <a:srgbClr val="000000"/>
                </a:solidFill>
              </a:rPr>
              <a:t>“High-impact planning helps teachers create an intentional classroom by guiding teachers to think deeply about each learning opportunity.” (Knight, 2013, p.27)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</a:endParaRPr>
          </a:p>
        </p:txBody>
      </p:sp>
      <p:sp>
        <p:nvSpPr>
          <p:cNvPr id="174" name="Google Shape;174;p29"/>
          <p:cNvSpPr txBox="1"/>
          <p:nvPr/>
        </p:nvSpPr>
        <p:spPr>
          <a:xfrm>
            <a:off x="240450" y="3782800"/>
            <a:ext cx="8269200" cy="8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Char char="●"/>
            </a:pPr>
            <a:r>
              <a:rPr lang="en-US" sz="2400"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By engaging student in meaningful real world classroom activities essential skills can be practiced and mastered </a:t>
            </a:r>
            <a:endParaRPr sz="2400">
              <a:highlight>
                <a:schemeClr val="lt1"/>
              </a:highligh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5" name="Google Shape;175;p29"/>
          <p:cNvSpPr txBox="1"/>
          <p:nvPr/>
        </p:nvSpPr>
        <p:spPr>
          <a:xfrm>
            <a:off x="240450" y="2537150"/>
            <a:ext cx="8370900" cy="13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Char char="●"/>
            </a:pPr>
            <a:r>
              <a:rPr lang="en-US" sz="2400">
                <a:latin typeface="Trebuchet MS"/>
                <a:ea typeface="Trebuchet MS"/>
                <a:cs typeface="Trebuchet MS"/>
                <a:sym typeface="Trebuchet MS"/>
              </a:rPr>
              <a:t>Meeting the needs of the diversity of student in Colorado’s classroom should be done through culturally responsive teaching  </a:t>
            </a:r>
            <a:endParaRPr sz="24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6" name="Google Shape;176;p29"/>
          <p:cNvSpPr txBox="1"/>
          <p:nvPr/>
        </p:nvSpPr>
        <p:spPr>
          <a:xfrm>
            <a:off x="240450" y="1300500"/>
            <a:ext cx="8442300" cy="11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Engaging in this work allows teachers to design types of learning experiences or significant learning “events” for building student mastery of the standards. </a:t>
            </a:r>
            <a:r>
              <a:rPr lang="en-US" sz="2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2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0"/>
          <p:cNvSpPr txBox="1">
            <a:spLocks noGrp="1"/>
          </p:cNvSpPr>
          <p:nvPr>
            <p:ph type="title"/>
          </p:nvPr>
        </p:nvSpPr>
        <p:spPr>
          <a:xfrm>
            <a:off x="1433700" y="126600"/>
            <a:ext cx="6993900" cy="10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What did, what does, and what might teaching look like?</a:t>
            </a:r>
            <a:endParaRPr sz="3600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3" name="Google Shape;183;p30"/>
          <p:cNvSpPr txBox="1">
            <a:spLocks noGrp="1"/>
          </p:cNvSpPr>
          <p:nvPr>
            <p:ph type="body" idx="1"/>
          </p:nvPr>
        </p:nvSpPr>
        <p:spPr>
          <a:xfrm>
            <a:off x="575675" y="1444450"/>
            <a:ext cx="8142300" cy="49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</a:rPr>
              <a:t>Form a single line based on how long you have worked in the school.</a:t>
            </a:r>
            <a:r>
              <a:rPr lang="en-US">
                <a:solidFill>
                  <a:srgbClr val="000000"/>
                </a:solidFill>
              </a:rPr>
              <a:t> </a:t>
            </a:r>
            <a:endParaRPr>
              <a:solidFill>
                <a:srgbClr val="000000"/>
              </a:solidFill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</a:rPr>
              <a:t>Then, fold the line in half. </a:t>
            </a:r>
            <a:endParaRPr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</a:rPr>
              <a:t>The person who has worked in the school the longest will form a pair with the person who is the newest member of the staff.</a:t>
            </a:r>
            <a:endParaRPr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</a:rPr>
              <a:t>Follow down the line until everyone has a partner. </a:t>
            </a:r>
            <a:endParaRPr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200">
              <a:solidFill>
                <a:srgbClr val="595959"/>
              </a:solidFill>
              <a:highlight>
                <a:srgbClr val="FFFFFF"/>
              </a:highlight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C667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C667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84" name="Google Shape;184;p30"/>
          <p:cNvGrpSpPr/>
          <p:nvPr/>
        </p:nvGrpSpPr>
        <p:grpSpPr>
          <a:xfrm>
            <a:off x="0" y="0"/>
            <a:ext cx="1433700" cy="1433700"/>
            <a:chOff x="87840" y="134578"/>
            <a:chExt cx="1433700" cy="1433700"/>
          </a:xfrm>
        </p:grpSpPr>
        <p:sp>
          <p:nvSpPr>
            <p:cNvPr id="185" name="Google Shape;185;p30"/>
            <p:cNvSpPr/>
            <p:nvPr/>
          </p:nvSpPr>
          <p:spPr>
            <a:xfrm>
              <a:off x="87840" y="134578"/>
              <a:ext cx="1433700" cy="1433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6" name="Google Shape;186;p3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8809" y="134578"/>
              <a:ext cx="1371670" cy="13716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7" name="Google Shape;187;p30"/>
          <p:cNvPicPr preferRelativeResize="0"/>
          <p:nvPr/>
        </p:nvPicPr>
        <p:blipFill rotWithShape="1">
          <a:blip r:embed="rId4">
            <a:alphaModFix/>
          </a:blip>
          <a:srcRect t="30181" b="26659"/>
          <a:stretch/>
        </p:blipFill>
        <p:spPr>
          <a:xfrm>
            <a:off x="575675" y="4489575"/>
            <a:ext cx="8142300" cy="1757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 txBox="1">
            <a:spLocks noGrp="1"/>
          </p:cNvSpPr>
          <p:nvPr>
            <p:ph type="title"/>
          </p:nvPr>
        </p:nvSpPr>
        <p:spPr>
          <a:xfrm>
            <a:off x="1433700" y="358950"/>
            <a:ext cx="70674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Discussion Questions</a:t>
            </a:r>
            <a:endParaRPr sz="36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4" name="Google Shape;194;p31"/>
          <p:cNvSpPr txBox="1">
            <a:spLocks noGrp="1"/>
          </p:cNvSpPr>
          <p:nvPr>
            <p:ph type="body" idx="1"/>
          </p:nvPr>
        </p:nvSpPr>
        <p:spPr>
          <a:xfrm>
            <a:off x="628650" y="1470676"/>
            <a:ext cx="7886700" cy="47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</a:rPr>
              <a:t>When you were in X grade (pick a grade), what did the classroom look like? What were your classmates doing? What was the teacher doing? What types of instructional strategies were taking place?</a:t>
            </a:r>
            <a:endParaRPr>
              <a:solidFill>
                <a:srgbClr val="000000"/>
              </a:solidFill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</a:rPr>
              <a:t>When considering Best, First Instruction, what do classrooms look like today? What are students doing? What are teachers doing? What types of </a:t>
            </a:r>
            <a:r>
              <a:rPr lang="en-US">
                <a:solidFill>
                  <a:schemeClr val="dk1"/>
                </a:solidFill>
              </a:rPr>
              <a:t>instructional strategies</a:t>
            </a:r>
            <a:r>
              <a:rPr lang="en-US">
                <a:solidFill>
                  <a:srgbClr val="000000"/>
                </a:solidFill>
              </a:rPr>
              <a:t> are taking place?</a:t>
            </a:r>
            <a:endParaRPr>
              <a:solidFill>
                <a:srgbClr val="000000"/>
              </a:solidFill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chemeClr val="dk1"/>
                </a:solidFill>
              </a:rPr>
              <a:t>When considering culturally responsive teaching, </a:t>
            </a:r>
            <a:r>
              <a:rPr lang="en-US">
                <a:solidFill>
                  <a:srgbClr val="000000"/>
                </a:solidFill>
              </a:rPr>
              <a:t>how do classrooms look today? </a:t>
            </a:r>
            <a:endParaRPr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grpSp>
        <p:nvGrpSpPr>
          <p:cNvPr id="195" name="Google Shape;195;p31"/>
          <p:cNvGrpSpPr/>
          <p:nvPr/>
        </p:nvGrpSpPr>
        <p:grpSpPr>
          <a:xfrm>
            <a:off x="0" y="0"/>
            <a:ext cx="1433700" cy="1433700"/>
            <a:chOff x="87840" y="134578"/>
            <a:chExt cx="1433700" cy="1433700"/>
          </a:xfrm>
        </p:grpSpPr>
        <p:sp>
          <p:nvSpPr>
            <p:cNvPr id="196" name="Google Shape;196;p31"/>
            <p:cNvSpPr/>
            <p:nvPr/>
          </p:nvSpPr>
          <p:spPr>
            <a:xfrm>
              <a:off x="87840" y="134578"/>
              <a:ext cx="1433700" cy="1433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7" name="Google Shape;197;p3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8809" y="134578"/>
              <a:ext cx="1371670" cy="137167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2"/>
          <p:cNvSpPr txBox="1">
            <a:spLocks noGrp="1"/>
          </p:cNvSpPr>
          <p:nvPr>
            <p:ph type="title"/>
          </p:nvPr>
        </p:nvSpPr>
        <p:spPr>
          <a:xfrm>
            <a:off x="1433700" y="361800"/>
            <a:ext cx="7638000" cy="710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Trebuchet MS"/>
                <a:ea typeface="Trebuchet MS"/>
                <a:cs typeface="Trebuchet MS"/>
                <a:sym typeface="Trebuchet MS"/>
              </a:rPr>
              <a:t>Brainstorming the Classroom of 2022</a:t>
            </a:r>
            <a:endParaRPr sz="36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4" name="Google Shape;204;p32"/>
          <p:cNvSpPr txBox="1">
            <a:spLocks noGrp="1"/>
          </p:cNvSpPr>
          <p:nvPr>
            <p:ph type="body" idx="1"/>
          </p:nvPr>
        </p:nvSpPr>
        <p:spPr>
          <a:xfrm>
            <a:off x="628650" y="1463040"/>
            <a:ext cx="7886700" cy="435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Pairs combine with another pair and form a larger group of into groups of 4-6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On chart paper, brainstorm how might the classroom of 2022 be different than today’s classroom </a:t>
            </a:r>
            <a:r>
              <a:rPr lang="en-US">
                <a:solidFill>
                  <a:schemeClr val="dk1"/>
                </a:solidFill>
              </a:rPr>
              <a:t>when considering culturally responsive teaching and Best, First Instruction</a:t>
            </a:r>
            <a:r>
              <a:rPr lang="en-US">
                <a:solidFill>
                  <a:srgbClr val="000000"/>
                </a:solidFill>
              </a:rPr>
              <a:t>?</a:t>
            </a:r>
            <a:endParaRPr>
              <a:solidFill>
                <a:srgbClr val="000000"/>
              </a:solidFill>
            </a:endParaRPr>
          </a:p>
          <a:p>
            <a:pPr marL="971550" lvl="0" indent="-3810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</a:rPr>
              <a:t>What are students doing? </a:t>
            </a:r>
            <a:endParaRPr>
              <a:solidFill>
                <a:srgbClr val="000000"/>
              </a:solidFill>
            </a:endParaRPr>
          </a:p>
          <a:p>
            <a:pPr marL="97155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</a:rPr>
              <a:t>What are teachers doing?</a:t>
            </a:r>
            <a:endParaRPr>
              <a:solidFill>
                <a:srgbClr val="000000"/>
              </a:solidFill>
            </a:endParaRPr>
          </a:p>
          <a:p>
            <a:pPr marL="971550" lvl="0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</a:rPr>
              <a:t>What types of teaching is taking place?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grpSp>
        <p:nvGrpSpPr>
          <p:cNvPr id="205" name="Google Shape;205;p32"/>
          <p:cNvGrpSpPr/>
          <p:nvPr/>
        </p:nvGrpSpPr>
        <p:grpSpPr>
          <a:xfrm>
            <a:off x="0" y="0"/>
            <a:ext cx="1433700" cy="1433700"/>
            <a:chOff x="87840" y="134578"/>
            <a:chExt cx="1433700" cy="1433700"/>
          </a:xfrm>
        </p:grpSpPr>
        <p:sp>
          <p:nvSpPr>
            <p:cNvPr id="206" name="Google Shape;206;p32"/>
            <p:cNvSpPr/>
            <p:nvPr/>
          </p:nvSpPr>
          <p:spPr>
            <a:xfrm>
              <a:off x="87840" y="134578"/>
              <a:ext cx="1433700" cy="1433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07" name="Google Shape;207;p3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8809" y="134578"/>
              <a:ext cx="1371670" cy="13716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08" name="Google Shape;20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55698" y="4259250"/>
            <a:ext cx="1859225" cy="181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3"/>
          <p:cNvSpPr txBox="1">
            <a:spLocks noGrp="1"/>
          </p:cNvSpPr>
          <p:nvPr>
            <p:ph type="title"/>
          </p:nvPr>
        </p:nvSpPr>
        <p:spPr>
          <a:xfrm>
            <a:off x="1433699" y="361800"/>
            <a:ext cx="6635100" cy="7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600">
                <a:latin typeface="Trebuchet MS"/>
                <a:ea typeface="Trebuchet MS"/>
                <a:cs typeface="Trebuchet MS"/>
                <a:sym typeface="Trebuchet MS"/>
              </a:rPr>
              <a:t>Processing </a:t>
            </a:r>
            <a:endParaRPr sz="36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5" name="Google Shape;215;p33"/>
          <p:cNvSpPr txBox="1">
            <a:spLocks noGrp="1"/>
          </p:cNvSpPr>
          <p:nvPr>
            <p:ph type="body" idx="1"/>
          </p:nvPr>
        </p:nvSpPr>
        <p:spPr>
          <a:xfrm>
            <a:off x="628650" y="1463040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</a:rPr>
              <a:t>Conduct a gallery walk to review what each group brainstormed.</a:t>
            </a:r>
            <a:endParaRPr>
              <a:solidFill>
                <a:srgbClr val="000000"/>
              </a:solidFill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en-US">
                <a:solidFill>
                  <a:srgbClr val="000000"/>
                </a:solidFill>
              </a:rPr>
              <a:t>Discuss the common themes that emerged.</a:t>
            </a:r>
            <a:endParaRPr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6" name="Google Shape;216;p33"/>
          <p:cNvGrpSpPr/>
          <p:nvPr/>
        </p:nvGrpSpPr>
        <p:grpSpPr>
          <a:xfrm>
            <a:off x="0" y="0"/>
            <a:ext cx="1433700" cy="1433700"/>
            <a:chOff x="87840" y="134578"/>
            <a:chExt cx="1433700" cy="1433700"/>
          </a:xfrm>
        </p:grpSpPr>
        <p:sp>
          <p:nvSpPr>
            <p:cNvPr id="217" name="Google Shape;217;p33"/>
            <p:cNvSpPr/>
            <p:nvPr/>
          </p:nvSpPr>
          <p:spPr>
            <a:xfrm>
              <a:off x="87840" y="134578"/>
              <a:ext cx="1433700" cy="1433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18" name="Google Shape;218;p3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8809" y="134578"/>
              <a:ext cx="1371670" cy="13716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9" name="Google Shape;219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0500" y="2750250"/>
            <a:ext cx="7423001" cy="372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ight Blue to Green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ght Blue to Green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1353</Words>
  <Application>Microsoft Office PowerPoint</Application>
  <PresentationFormat>On-screen Show (4:3)</PresentationFormat>
  <Paragraphs>108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PT Sans Narrow</vt:lpstr>
      <vt:lpstr>Trebuchet MS</vt:lpstr>
      <vt:lpstr>Calibri</vt:lpstr>
      <vt:lpstr>Light Blue to Green Theme</vt:lpstr>
      <vt:lpstr>Light Blue to Green Theme</vt:lpstr>
      <vt:lpstr>Module: 12 Shifting Instructional Practices  Aligning Instruction with  2020 Colorado Academic Standards! </vt:lpstr>
      <vt:lpstr>Goals and Objectives  Phase III Modules</vt:lpstr>
      <vt:lpstr>Overview of Phase III Modules</vt:lpstr>
      <vt:lpstr>The Work of Modules 13 - 16</vt:lpstr>
      <vt:lpstr>Why is This Work Important?</vt:lpstr>
      <vt:lpstr>What did, what does, and what might teaching look like?</vt:lpstr>
      <vt:lpstr>Discussion Questions</vt:lpstr>
      <vt:lpstr>Brainstorming the Classroom of 2022</vt:lpstr>
      <vt:lpstr>Processing </vt:lpstr>
      <vt:lpstr>How Do the Standards Impact Classroom Instruction?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Module: 12 Shifting Instructional Practices  Aligning Instruction with  2020 Colorado Academic Standards!</dc:title>
  <dc:creator>Bruno, Joanna</dc:creator>
  <cp:lastModifiedBy>Bruno, Joanna</cp:lastModifiedBy>
  <cp:revision>2</cp:revision>
  <dcterms:modified xsi:type="dcterms:W3CDTF">2019-06-20T14:29:18Z</dcterms:modified>
</cp:coreProperties>
</file>