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Trebuchet MS" panose="020B0603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PT Sans Narrow"/>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523D94-3DA6-4F98-8B12-EE171EF154AF}">
  <a:tblStyle styleId="{F7523D94-3DA6-4F98-8B12-EE171EF154A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1369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Estimated time: 60 minutes </a:t>
            </a:r>
            <a:endParaRPr/>
          </a:p>
        </p:txBody>
      </p:sp>
      <p:sp>
        <p:nvSpPr>
          <p:cNvPr id="67" name="Google Shape;6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392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Mapping Standards   </a:t>
            </a:r>
            <a:r>
              <a:rPr lang="en-US" sz="1200" b="0" i="0" u="none" strike="noStrike" cap="none">
                <a:solidFill>
                  <a:schemeClr val="dk1"/>
                </a:solidFill>
                <a:latin typeface="Calibri"/>
                <a:ea typeface="Calibri"/>
                <a:cs typeface="Calibri"/>
                <a:sym typeface="Calibri"/>
              </a:rPr>
              <a:t>Notecatcher question III</a:t>
            </a:r>
            <a:r>
              <a:rPr lang="en-US" sz="1200" u="none" strike="noStrike"/>
              <a:t> </a:t>
            </a:r>
            <a:r>
              <a:rPr lang="en-US" sz="1200" b="0" i="0" u="none" strike="noStrike" cap="none">
                <a:solidFill>
                  <a:schemeClr val="dk1"/>
                </a:solidFill>
                <a:latin typeface="Calibri"/>
                <a:ea typeface="Calibri"/>
                <a:cs typeface="Calibri"/>
                <a:sym typeface="Calibri"/>
              </a:rPr>
              <a:t>Estimated time: 30 minutes – 2 hours.</a:t>
            </a:r>
            <a:endParaRPr u="none" strike="noStrike"/>
          </a:p>
          <a:p>
            <a:pPr marL="914400" lvl="1" indent="-228600" algn="l" rtl="0">
              <a:lnSpc>
                <a:spcPct val="100000"/>
              </a:lnSpc>
              <a:spcBef>
                <a:spcPts val="0"/>
              </a:spcBef>
              <a:spcAft>
                <a:spcPts val="0"/>
              </a:spcAft>
              <a:buSzPts val="1400"/>
              <a:buNone/>
            </a:pPr>
            <a:r>
              <a:rPr lang="en-US" sz="1200" u="none" strike="noStrike"/>
              <a:t>a. Group participants in grade level and/or content teams. </a:t>
            </a:r>
            <a:endParaRPr u="none" strike="noStrike"/>
          </a:p>
          <a:p>
            <a:pPr marL="914400" lvl="1" indent="-228600" algn="l" rtl="0">
              <a:lnSpc>
                <a:spcPct val="100000"/>
              </a:lnSpc>
              <a:spcBef>
                <a:spcPts val="0"/>
              </a:spcBef>
              <a:spcAft>
                <a:spcPts val="0"/>
              </a:spcAft>
              <a:buSzPts val="1400"/>
              <a:buNone/>
            </a:pPr>
            <a:r>
              <a:rPr lang="en-US" sz="1200" u="none" strike="noStrike"/>
              <a:t>b. Provide each group with highlighters.</a:t>
            </a:r>
            <a:endParaRPr u="none" strike="noStrike"/>
          </a:p>
          <a:p>
            <a:pPr marL="914400" lvl="1" indent="-228600" algn="l" rtl="0">
              <a:lnSpc>
                <a:spcPct val="100000"/>
              </a:lnSpc>
              <a:spcBef>
                <a:spcPts val="0"/>
              </a:spcBef>
              <a:spcAft>
                <a:spcPts val="0"/>
              </a:spcAft>
              <a:buSzPts val="1400"/>
              <a:buNone/>
            </a:pPr>
            <a:r>
              <a:rPr lang="en-US" sz="1200" u="none" strike="noStrike"/>
              <a:t>c. As you examine the grade level expectations and evidence outcomes you will be determining the extent that they are addressed in your current scope and sequence, curriculum, materials or your teaching practice. In this process you should first analyze the grade level expectation, and the evidence outcomes and identify the level of rigor that the standards is taught at. Then identify what mastery would look like for the grade level expectations and evidence outcomes. It may also be helpful to review the essential skills of the standards to provide some guidance as to how the grade level expectations, and evidence outcomes might be taught. When you have a clear understanding of the GLE and e.o.’s for this grade level consider your scope and sequence, curriculum, or teaching to determine the extent that you address the grade level expectations and evidence outcome.</a:t>
            </a:r>
            <a:endParaRPr u="none" strike="noStrike"/>
          </a:p>
          <a:p>
            <a:pPr marL="914400" lvl="1" indent="-228600" algn="l" rtl="0">
              <a:lnSpc>
                <a:spcPct val="100000"/>
              </a:lnSpc>
              <a:spcBef>
                <a:spcPts val="0"/>
              </a:spcBef>
              <a:spcAft>
                <a:spcPts val="0"/>
              </a:spcAft>
              <a:buSzPts val="1400"/>
              <a:buNone/>
            </a:pPr>
            <a:r>
              <a:rPr lang="en-US" sz="1200" u="none" strike="noStrike"/>
              <a:t>d. Each group will highlight the grade level expectations and evidence outcome based on the level of rigor and mastery. Identified as Addressed to Mastery (Green), Partially Addressed (Yellow) and Not Addressed in (Red).</a:t>
            </a:r>
            <a:endParaRPr/>
          </a:p>
          <a:p>
            <a:pPr marL="914400" lvl="1" indent="-228600" algn="l" rtl="0">
              <a:lnSpc>
                <a:spcPct val="100000"/>
              </a:lnSpc>
              <a:spcBef>
                <a:spcPts val="0"/>
              </a:spcBef>
              <a:spcAft>
                <a:spcPts val="0"/>
              </a:spcAft>
              <a:buSzPts val="1400"/>
              <a:buNone/>
            </a:pPr>
            <a:endParaRPr u="none" strike="noStrike"/>
          </a:p>
        </p:txBody>
      </p:sp>
      <p:sp>
        <p:nvSpPr>
          <p:cNvPr id="196" name="Google Shape;196;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519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40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Address any Parking Lot questions, comments, and/or concerns [2-3 minutes]</a:t>
            </a:r>
            <a:endParaRPr/>
          </a:p>
        </p:txBody>
      </p:sp>
      <p:sp>
        <p:nvSpPr>
          <p:cNvPr id="211" name="Google Shape;21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96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Notecatcher question IV </a:t>
            </a:r>
            <a:r>
              <a:rPr lang="en-US"/>
              <a:t>Self-explanatory! Follow the slide. Educators will write their reflection on the note catcher. [2-3 minutes]</a:t>
            </a:r>
            <a:endParaRPr/>
          </a:p>
        </p:txBody>
      </p:sp>
      <p:sp>
        <p:nvSpPr>
          <p:cNvPr id="221" name="Google Shape;2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65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You can either have an educator read the goals and objectives out loud or the group can read silently. [30 seconds]</a:t>
            </a:r>
            <a:endParaRPr/>
          </a:p>
          <a:p>
            <a:pPr marL="0" marR="0" lvl="0" indent="0" algn="l" rtl="0">
              <a:lnSpc>
                <a:spcPct val="100000"/>
              </a:lnSpc>
              <a:spcBef>
                <a:spcPts val="0"/>
              </a:spcBef>
              <a:spcAft>
                <a:spcPts val="0"/>
              </a:spcAft>
              <a:buSzPts val="1400"/>
              <a:buNone/>
            </a:pPr>
            <a:r>
              <a:rPr lang="en-US"/>
              <a:t>Check for educator understanding by having 1 synthesize and another repeat what s/he heard.</a:t>
            </a:r>
            <a:endParaRPr/>
          </a:p>
        </p:txBody>
      </p:sp>
      <p:sp>
        <p:nvSpPr>
          <p:cNvPr id="79" name="Google Shape;7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54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Warm-up</a:t>
            </a:r>
            <a:r>
              <a:rPr lang="en-US" sz="1200" u="none" strike="noStrike"/>
              <a:t> </a:t>
            </a:r>
            <a:r>
              <a:rPr lang="en-US" sz="1200" b="0" i="0" u="none" strike="noStrike" cap="none">
                <a:solidFill>
                  <a:schemeClr val="dk1"/>
                </a:solidFill>
                <a:latin typeface="Calibri"/>
                <a:ea typeface="Calibri"/>
                <a:cs typeface="Calibri"/>
                <a:sym typeface="Calibri"/>
              </a:rPr>
              <a:t>Estimated time: 5 minute (Optional)</a:t>
            </a:r>
            <a:endParaRPr u="none" strike="noStrike"/>
          </a:p>
          <a:p>
            <a:pPr marL="914400" lvl="1" indent="-228600" algn="l" rtl="0">
              <a:lnSpc>
                <a:spcPct val="100000"/>
              </a:lnSpc>
              <a:spcBef>
                <a:spcPts val="0"/>
              </a:spcBef>
              <a:spcAft>
                <a:spcPts val="0"/>
              </a:spcAft>
              <a:buSzPts val="1400"/>
              <a:buNone/>
            </a:pPr>
            <a:r>
              <a:rPr lang="en-US" sz="1200" u="none" strike="noStrike"/>
              <a:t>Directions </a:t>
            </a:r>
            <a:endParaRPr u="none" strike="noStrike"/>
          </a:p>
          <a:p>
            <a:pPr marL="1371600" lvl="2" indent="-228600" algn="l" rtl="0">
              <a:lnSpc>
                <a:spcPct val="100000"/>
              </a:lnSpc>
              <a:spcBef>
                <a:spcPts val="0"/>
              </a:spcBef>
              <a:spcAft>
                <a:spcPts val="0"/>
              </a:spcAft>
              <a:buSzPts val="1400"/>
              <a:buNone/>
            </a:pPr>
            <a:r>
              <a:rPr lang="en-US" sz="1200" u="none" strike="noStrike"/>
              <a:t>Form two lines facing a partner.</a:t>
            </a:r>
            <a:endParaRPr u="none" strike="noStrike"/>
          </a:p>
          <a:p>
            <a:pPr marL="1371600" lvl="2" indent="-228600" algn="l" rtl="0">
              <a:lnSpc>
                <a:spcPct val="100000"/>
              </a:lnSpc>
              <a:spcBef>
                <a:spcPts val="0"/>
              </a:spcBef>
              <a:spcAft>
                <a:spcPts val="0"/>
              </a:spcAft>
              <a:buSzPts val="1400"/>
              <a:buNone/>
            </a:pPr>
            <a:r>
              <a:rPr lang="en-US" sz="1200" u="none" strike="noStrike"/>
              <a:t>Participants in line A has 20 seconds to observe their partners appearance (hair, clothing, jewelry etc..)</a:t>
            </a:r>
            <a:endParaRPr u="none" strike="noStrike"/>
          </a:p>
          <a:p>
            <a:pPr marL="1371600" lvl="2" indent="-228600" algn="l" rtl="0">
              <a:lnSpc>
                <a:spcPct val="100000"/>
              </a:lnSpc>
              <a:spcBef>
                <a:spcPts val="0"/>
              </a:spcBef>
              <a:spcAft>
                <a:spcPts val="0"/>
              </a:spcAft>
              <a:buSzPts val="1400"/>
              <a:buNone/>
            </a:pPr>
            <a:r>
              <a:rPr lang="en-US" sz="1200" u="none" strike="noStrike"/>
              <a:t>Participants in line A turns around and faces away from line B</a:t>
            </a:r>
            <a:endParaRPr u="none" strike="noStrike"/>
          </a:p>
          <a:p>
            <a:pPr marL="1371600" lvl="2" indent="-228600" algn="l" rtl="0">
              <a:lnSpc>
                <a:spcPct val="100000"/>
              </a:lnSpc>
              <a:spcBef>
                <a:spcPts val="0"/>
              </a:spcBef>
              <a:spcAft>
                <a:spcPts val="0"/>
              </a:spcAft>
              <a:buSzPts val="1400"/>
              <a:buNone/>
            </a:pPr>
            <a:r>
              <a:rPr lang="en-US" sz="1200" u="none" strike="noStrike"/>
              <a:t>Participants in line B makes 5 changes to their appearance</a:t>
            </a:r>
            <a:endParaRPr u="none" strike="noStrike"/>
          </a:p>
          <a:p>
            <a:pPr marL="1371600" lvl="2" indent="-228600" algn="l" rtl="0">
              <a:lnSpc>
                <a:spcPct val="100000"/>
              </a:lnSpc>
              <a:spcBef>
                <a:spcPts val="0"/>
              </a:spcBef>
              <a:spcAft>
                <a:spcPts val="0"/>
              </a:spcAft>
              <a:buSzPts val="1400"/>
              <a:buNone/>
            </a:pPr>
            <a:r>
              <a:rPr lang="en-US" sz="1200" u="none" strike="noStrike"/>
              <a:t>Participants in line A turn around and try to identify the 5 changes.</a:t>
            </a:r>
            <a:endParaRPr u="none" strike="noStrike"/>
          </a:p>
          <a:p>
            <a:pPr marL="1371600" lvl="2" indent="-228600" algn="l" rtl="0">
              <a:lnSpc>
                <a:spcPct val="100000"/>
              </a:lnSpc>
              <a:spcBef>
                <a:spcPts val="0"/>
              </a:spcBef>
              <a:spcAft>
                <a:spcPts val="0"/>
              </a:spcAft>
              <a:buSzPts val="1400"/>
              <a:buNone/>
            </a:pPr>
            <a:r>
              <a:rPr lang="en-US" sz="1200" u="none" strike="noStrike"/>
              <a:t>Reverse the rolls, participant B observes participant A makes changes.</a:t>
            </a:r>
            <a:endParaRPr u="none" strike="noStrike"/>
          </a:p>
        </p:txBody>
      </p:sp>
      <p:sp>
        <p:nvSpPr>
          <p:cNvPr id="90" name="Google Shape;9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422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Warm-up Processing </a:t>
            </a:r>
            <a:r>
              <a:rPr lang="en-US" sz="1200" b="0" i="0" u="none" strike="noStrike" cap="none">
                <a:solidFill>
                  <a:schemeClr val="dk1"/>
                </a:solidFill>
                <a:latin typeface="Calibri"/>
                <a:ea typeface="Calibri"/>
                <a:cs typeface="Calibri"/>
                <a:sym typeface="Calibri"/>
              </a:rPr>
              <a:t>Estimated time:  5 minute</a:t>
            </a:r>
            <a:endParaRPr u="none" strike="noStrike"/>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What was challenging about this activity from the two different perspectives (Participant making changes and the observer perspective)?</a:t>
            </a:r>
            <a:endParaRPr sz="1100" b="0" i="0" u="none" strike="noStrike" cap="none">
              <a:solidFill>
                <a:schemeClr val="dk1"/>
              </a:solidFill>
              <a:latin typeface="Calibri"/>
              <a:ea typeface="Calibri"/>
              <a:cs typeface="Calibri"/>
              <a:sym typeface="Calibri"/>
            </a:endParaRPr>
          </a:p>
          <a:p>
            <a:pPr marL="1371600" lvl="2" indent="-228600" algn="l" rtl="0">
              <a:lnSpc>
                <a:spcPct val="100000"/>
              </a:lnSpc>
              <a:spcBef>
                <a:spcPts val="0"/>
              </a:spcBef>
              <a:spcAft>
                <a:spcPts val="0"/>
              </a:spcAft>
              <a:buSzPts val="1400"/>
              <a:buNone/>
            </a:pPr>
            <a:r>
              <a:rPr lang="en-US" sz="1200" u="none" strike="noStrike"/>
              <a:t>Relate the challenges of this activity to making change, some examples might be that we didn’t have enough time to observe the other person, or not knowing what to change. How do these relate to making changes in your teaching?</a:t>
            </a:r>
            <a:endParaRPr u="none" strike="noStrike"/>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What types of changes did you notice? </a:t>
            </a:r>
            <a:endParaRPr sz="1100" b="0" i="0" u="none" strike="noStrike" cap="none">
              <a:solidFill>
                <a:schemeClr val="dk1"/>
              </a:solidFill>
              <a:latin typeface="Calibri"/>
              <a:ea typeface="Calibri"/>
              <a:cs typeface="Calibri"/>
              <a:sym typeface="Calibri"/>
            </a:endParaRPr>
          </a:p>
          <a:p>
            <a:pPr marL="1371600" lvl="2" indent="-228600" algn="l" rtl="0">
              <a:lnSpc>
                <a:spcPct val="100000"/>
              </a:lnSpc>
              <a:spcBef>
                <a:spcPts val="0"/>
              </a:spcBef>
              <a:spcAft>
                <a:spcPts val="0"/>
              </a:spcAft>
              <a:buSzPts val="1400"/>
              <a:buNone/>
            </a:pPr>
            <a:r>
              <a:rPr lang="en-US" sz="1200" u="none" strike="noStrike"/>
              <a:t>Participants can share back a few examples. As you observed your partner made some changes that </a:t>
            </a:r>
            <a:r>
              <a:rPr lang="en-US"/>
              <a:t>were</a:t>
            </a:r>
            <a:r>
              <a:rPr lang="en-US" sz="1200" u="none" strike="noStrike"/>
              <a:t> easy to observe, they may have taken off their jacket or glasses, other changes were more subtle and more difficult to notice, they may have taken off a ring or changed the finger it was on. The standards revisions are similar, in some cases the changes are big and easy to see, and in other cases the standards may be similar to the previous standards with minor changes that at first look might not be apparent. These small changes can have a significant impact on teaching for example, a small change in the verb can significantly change the rigor that the standards needs to be taught at moving from describe to demonstrate will have an impact on how the standards is taught. Other changes on the Essentials Skills section of the document have been added to help clarify and guide how the grade level expectations and evidence outcomes might be taught. They also provide an opportunity to examine real world applications of the standards and other content specific guidance. </a:t>
            </a:r>
            <a:endParaRPr u="none" strike="noStrike"/>
          </a:p>
          <a:p>
            <a:pPr marL="1371600" lvl="2" indent="-228600" algn="l" rtl="0">
              <a:lnSpc>
                <a:spcPct val="100000"/>
              </a:lnSpc>
              <a:spcBef>
                <a:spcPts val="0"/>
              </a:spcBef>
              <a:spcAft>
                <a:spcPts val="0"/>
              </a:spcAft>
              <a:buSzPts val="1400"/>
              <a:buNone/>
            </a:pPr>
            <a:r>
              <a:rPr lang="en-US" sz="1200" u="none" strike="noStrike"/>
              <a:t>In this activity it was important to observe the person first before they made changes. With the revised standards it is important to know what the previous standards stated, however, in this process we are encouraging you to consider what you are currently teaching, or the curriculum that you are using as the comparison to the standards as opposed to comparing to the previous standards. </a:t>
            </a:r>
            <a:endParaRPr u="none" strike="noStrike"/>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How does this activity relate to the standards revision process specifically the alignment of the revised standards to our current scope and sequence, curriculum or what you currently teach?</a:t>
            </a:r>
            <a:endParaRPr sz="1100" b="0" i="0" u="none" strike="noStrike" cap="none">
              <a:solidFill>
                <a:schemeClr val="dk1"/>
              </a:solidFill>
              <a:latin typeface="Calibri"/>
              <a:ea typeface="Calibri"/>
              <a:cs typeface="Calibri"/>
              <a:sym typeface="Calibri"/>
            </a:endParaRPr>
          </a:p>
          <a:p>
            <a:pPr marL="1371600" lvl="2" indent="-228600" algn="l" rtl="0">
              <a:lnSpc>
                <a:spcPct val="100000"/>
              </a:lnSpc>
              <a:spcBef>
                <a:spcPts val="0"/>
              </a:spcBef>
              <a:spcAft>
                <a:spcPts val="0"/>
              </a:spcAft>
              <a:buSzPts val="1400"/>
              <a:buNone/>
            </a:pPr>
            <a:r>
              <a:rPr lang="en-US" sz="1200" u="none" strike="noStrike"/>
              <a:t>Discuss how this activity focuses on the changes that have been made </a:t>
            </a:r>
            <a:endParaRPr u="none" strike="noStrike"/>
          </a:p>
        </p:txBody>
      </p:sp>
      <p:sp>
        <p:nvSpPr>
          <p:cNvPr id="100" name="Google Shape;1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383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Mastery of the Grade Level Expectations </a:t>
            </a:r>
            <a:r>
              <a:rPr lang="en-US" sz="1200" b="0" i="0" u="none" strike="noStrike" cap="none">
                <a:solidFill>
                  <a:schemeClr val="dk1"/>
                </a:solidFill>
                <a:latin typeface="Calibri"/>
                <a:ea typeface="Calibri"/>
                <a:cs typeface="Calibri"/>
                <a:sym typeface="Calibri"/>
              </a:rPr>
              <a:t>Notecatcher question I.</a:t>
            </a:r>
            <a:r>
              <a:rPr lang="en-US" sz="1200" u="none" strike="noStrike"/>
              <a:t> </a:t>
            </a:r>
            <a:r>
              <a:rPr lang="en-US" sz="1200" b="1" u="none" strike="noStrike"/>
              <a:t> </a:t>
            </a:r>
            <a:r>
              <a:rPr lang="en-US" sz="1200" b="0" i="0" u="none" strike="noStrike" cap="none">
                <a:solidFill>
                  <a:schemeClr val="dk1"/>
                </a:solidFill>
                <a:latin typeface="Calibri"/>
                <a:ea typeface="Calibri"/>
                <a:cs typeface="Calibri"/>
                <a:sym typeface="Calibri"/>
              </a:rPr>
              <a:t>Estimated time:  5 minute</a:t>
            </a:r>
            <a:endParaRPr u="none" strike="noStrike"/>
          </a:p>
          <a:p>
            <a:pPr marL="914400" lvl="1" indent="-228600" algn="l" rtl="0">
              <a:lnSpc>
                <a:spcPct val="100000"/>
              </a:lnSpc>
              <a:spcBef>
                <a:spcPts val="0"/>
              </a:spcBef>
              <a:spcAft>
                <a:spcPts val="0"/>
              </a:spcAft>
              <a:buSzPts val="1400"/>
              <a:buNone/>
            </a:pPr>
            <a:endParaRPr sz="1200" u="none" strike="noStrike"/>
          </a:p>
          <a:p>
            <a:pPr marL="457200" lvl="0" indent="-228600" algn="l" rtl="0">
              <a:lnSpc>
                <a:spcPct val="100000"/>
              </a:lnSpc>
              <a:spcBef>
                <a:spcPts val="0"/>
              </a:spcBef>
              <a:spcAft>
                <a:spcPts val="0"/>
              </a:spcAft>
              <a:buSzPts val="1400"/>
              <a:buNone/>
            </a:pPr>
            <a:r>
              <a:rPr lang="en-US" sz="1200" u="none" strike="noStrike"/>
              <a:t>a. Pair up with someone in your group that you do not work with regularly. Discuss what mastery looks like for this high school health </a:t>
            </a:r>
            <a:endParaRPr/>
          </a:p>
          <a:p>
            <a:pPr marL="457200" lvl="0" indent="-228600" algn="l" rtl="0">
              <a:lnSpc>
                <a:spcPct val="100000"/>
              </a:lnSpc>
              <a:spcBef>
                <a:spcPts val="0"/>
              </a:spcBef>
              <a:spcAft>
                <a:spcPts val="0"/>
              </a:spcAft>
              <a:buSzPts val="1400"/>
              <a:buNone/>
            </a:pPr>
            <a:r>
              <a:rPr lang="en-US" sz="1200" u="none" strike="noStrike"/>
              <a:t>education grade level expectation. Have several participants share out what mastery looks like for this standard. </a:t>
            </a:r>
            <a:endParaRPr u="none" strike="noStrike"/>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 Mastery is what students should understand, know, and be able to do at the conclusion of the grade level. In this case students should be able to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analyze how family, peers, media, culture and technology influence healthy eating choices. Mastery would indicate that students are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able to analyze all of these influences as they relate the healthy eating. </a:t>
            </a:r>
            <a:endParaRPr/>
          </a:p>
        </p:txBody>
      </p:sp>
      <p:sp>
        <p:nvSpPr>
          <p:cNvPr id="107" name="Google Shape;1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444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How do you determining rigor </a:t>
            </a:r>
            <a:r>
              <a:rPr lang="en-US" sz="1200" b="0" i="0" u="none" strike="noStrike" cap="none">
                <a:solidFill>
                  <a:schemeClr val="dk1"/>
                </a:solidFill>
                <a:latin typeface="Calibri"/>
                <a:ea typeface="Calibri"/>
                <a:cs typeface="Calibri"/>
                <a:sym typeface="Calibri"/>
              </a:rPr>
              <a:t>Notecatcher question II.</a:t>
            </a:r>
            <a:r>
              <a:rPr lang="en-US" sz="1200" u="none" strike="noStrike"/>
              <a:t> | </a:t>
            </a:r>
            <a:r>
              <a:rPr lang="en-US" sz="1200" b="0" i="0" u="none" strike="noStrike" cap="none">
                <a:solidFill>
                  <a:schemeClr val="dk1"/>
                </a:solidFill>
                <a:latin typeface="Calibri"/>
                <a:ea typeface="Calibri"/>
                <a:cs typeface="Calibri"/>
                <a:sym typeface="Calibri"/>
              </a:rPr>
              <a:t>Estimated time: 5 minutes</a:t>
            </a:r>
            <a:endParaRPr u="none" strike="noStrike"/>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The term rigor is widely used by educators to describe instruction, schoolwork, learning experiences, and educational expectations that are </a:t>
            </a:r>
            <a:r>
              <a:rPr lang="en-US" sz="1200" b="0" i="1" u="none" strike="noStrike" cap="none">
                <a:solidFill>
                  <a:schemeClr val="dk1"/>
                </a:solidFill>
                <a:latin typeface="Calibri"/>
                <a:ea typeface="Calibri"/>
                <a:cs typeface="Calibri"/>
                <a:sym typeface="Calibri"/>
              </a:rPr>
              <a:t>academically, intellectually, and personally challenging</a:t>
            </a:r>
            <a:r>
              <a:rPr lang="en-US" sz="1200" b="0" i="0" u="none" strike="noStrike" cap="none">
                <a:solidFill>
                  <a:schemeClr val="dk1"/>
                </a:solidFill>
                <a:latin typeface="Calibri"/>
                <a:ea typeface="Calibri"/>
                <a:cs typeface="Calibri"/>
                <a:sym typeface="Calibri"/>
              </a:rPr>
              <a:t>. As you start examining the standards, your scope and sequence, curriculum, materials or teaching practices it is imperative that you examine the level of rigor of the standards. To determine the rigor of the standards you should first look at the verbs identified in the grade level expectations and evidence outcomes. Does the verb ask students to define, list, remember, explain, at a lower level if thinking or to demonstrate, construct, create, analyze, argue of defend at a higher level of rigor.</a:t>
            </a:r>
            <a:endParaRPr sz="11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 As you examine the scope and sequence, curriculum, materials or teaching practices it is important to examine them through the lens of meeting or exceed the academic rigor identified in the standards. For example, the standards may indicate that students should be able to demonstrate effective communication skills, in the curriculum and in practice students describe or identify effective communication skills. This is at a lower level of rigor than the standards indicated. To fully address the standards to mastery students should be able to demonstrate these communication skills. </a:t>
            </a:r>
            <a:endParaRPr sz="11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 In the example on the slide the level of rigor that this standards should be taught at is Analyze. Students should be able to analyze how families, peers, media, culture and technology influence healthy eating choices. To do this students need to not just know that these areas have an influence on our lives but are also able to analyze how they influence healthy eating choices.  </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a:solidFill>
                <a:srgbClr val="000000"/>
              </a:solidFill>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p:txBody>
      </p:sp>
      <p:sp>
        <p:nvSpPr>
          <p:cNvPr id="115" name="Google Shape;1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829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Mapping to the Standards</a:t>
            </a:r>
            <a:r>
              <a:rPr lang="en-US" sz="1200" u="none" strike="noStrike"/>
              <a:t> </a:t>
            </a:r>
            <a:r>
              <a:rPr lang="en-US" sz="1200" b="0" i="0" u="none" strike="noStrike" cap="none">
                <a:solidFill>
                  <a:schemeClr val="dk1"/>
                </a:solidFill>
                <a:latin typeface="Calibri"/>
                <a:ea typeface="Calibri"/>
                <a:cs typeface="Calibri"/>
                <a:sym typeface="Calibri"/>
              </a:rPr>
              <a:t>Estimated time: 3 minutes</a:t>
            </a:r>
            <a:endParaRPr u="none" strike="noStrike"/>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In this activity you will be examining the grade level expectations, evidence outcomes found in the 2020 CAS. This process will allow you to identify the gaps and strengths in your scope and sequence, curriculum, materials or teaching practice. </a:t>
            </a:r>
            <a:endParaRPr sz="11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 As you examine the grade level expectations and evidence outcomes you will be determining the extent that they are addressed in your current scope and sequence, curriculum, materials or your teaching practice. In this process you should first analyze the grade level expectation, and the evidence outcomes and identify the level of rigor that the standards is taught at. Then identify what mastery would look like for the grade level expectations and evidence outcomes. It may also be helpful to review the </a:t>
            </a:r>
            <a:r>
              <a:rPr lang="en-US"/>
              <a:t>Academic Context and Connections section </a:t>
            </a:r>
            <a:r>
              <a:rPr lang="en-US" sz="1200" b="0" i="0" u="none" strike="noStrike" cap="none">
                <a:solidFill>
                  <a:schemeClr val="dk1"/>
                </a:solidFill>
                <a:latin typeface="Calibri"/>
                <a:ea typeface="Calibri"/>
                <a:cs typeface="Calibri"/>
                <a:sym typeface="Calibri"/>
              </a:rPr>
              <a:t>of the standards to provide some guidance as to how the grade level expectations, and evidence outcomes might be taught. When you have a clear understanding of the GLE and e.o.’s for this grade level consider your scope and sequence, curriculum, or teaching to determine if you address the evidence outcome is full addressed to mastery and at the appropriate rigor, partially address at the grade level but not to mastery or at the appropriate level of rigor, or not addressed at the grade level at all. You will then highlight then GLE and e.o.’s in the appropriate highlighted color. </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100">
              <a:solidFill>
                <a:srgbClr val="000000"/>
              </a:solidFill>
              <a:latin typeface="Trebuchet MS"/>
              <a:ea typeface="Trebuchet MS"/>
              <a:cs typeface="Trebuchet MS"/>
              <a:sym typeface="Trebuchet MS"/>
            </a:endParaRPr>
          </a:p>
          <a:p>
            <a:pPr marL="457200" lvl="0" indent="-228600" algn="l" rtl="0">
              <a:lnSpc>
                <a:spcPct val="100000"/>
              </a:lnSpc>
              <a:spcBef>
                <a:spcPts val="0"/>
              </a:spcBef>
              <a:spcAft>
                <a:spcPts val="0"/>
              </a:spcAft>
              <a:buSzPts val="1400"/>
              <a:buNone/>
            </a:pPr>
            <a:r>
              <a:rPr lang="en-US" sz="1100" b="0"/>
              <a:t/>
            </a:r>
            <a:br>
              <a:rPr lang="en-US" sz="1100" b="0"/>
            </a:br>
            <a:endParaRPr sz="1100">
              <a:solidFill>
                <a:srgbClr val="000000"/>
              </a:solidFill>
              <a:latin typeface="Trebuchet MS"/>
              <a:ea typeface="Trebuchet MS"/>
              <a:cs typeface="Trebuchet MS"/>
              <a:sym typeface="Trebuchet MS"/>
            </a:endParaRPr>
          </a:p>
        </p:txBody>
      </p:sp>
      <p:sp>
        <p:nvSpPr>
          <p:cNvPr id="138" name="Google Shape;13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583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u="none" strike="noStrike"/>
              <a:t>What does it look like? </a:t>
            </a:r>
            <a:r>
              <a:rPr lang="en-US" sz="1200" u="none" strike="noStrike"/>
              <a:t> </a:t>
            </a:r>
            <a:r>
              <a:rPr lang="en-US" sz="1200" b="0" i="0" u="none" strike="noStrike" cap="none">
                <a:solidFill>
                  <a:schemeClr val="dk1"/>
                </a:solidFill>
                <a:latin typeface="Calibri"/>
                <a:ea typeface="Calibri"/>
                <a:cs typeface="Calibri"/>
                <a:sym typeface="Calibri"/>
              </a:rPr>
              <a:t>Estimated time: 3 minutes</a:t>
            </a:r>
            <a:endParaRPr u="none" strike="noStrike"/>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Discuss these examples, and how these standards have been identified as Addressed to Mastery (Green), Partially Addressed (Yellow) and Not Addressed (Red).</a:t>
            </a:r>
            <a:endParaRPr sz="11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 Make note of left side of the standards document has been highlighted as Addressed to Mastery in Green, Partially Addressed in Yellow and Not Addressed in Red.</a:t>
            </a:r>
            <a:endParaRPr sz="11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u="none" strike="noStrike"/>
              <a:t>c. The box on the right side of the standards are the rationale for determining the level of implementation. It is important that every evidence outcome is highlighted. You may choose to highlight a portion of the standard in multiple colors. </a:t>
            </a:r>
            <a:endParaRPr u="none" strike="noStrike"/>
          </a:p>
          <a:p>
            <a:pPr marL="914400" lvl="1" indent="-228600" algn="l" rtl="0">
              <a:lnSpc>
                <a:spcPct val="100000"/>
              </a:lnSpc>
              <a:spcBef>
                <a:spcPts val="0"/>
              </a:spcBef>
              <a:spcAft>
                <a:spcPts val="0"/>
              </a:spcAft>
              <a:buSzPts val="1400"/>
              <a:buNone/>
            </a:pPr>
            <a:r>
              <a:rPr lang="en-US" sz="1200" u="none" strike="noStrike"/>
              <a:t>d. In this example, you will notice that these evidence outcomes a and b are addressed during the social emotional unit. Evidence outcomes c, d, f and g are not addressed. Evidence outcome e is highlighted in yellow the students identify the factors that could negatively influence a person’s well-being with regards to depression are addressed, however; suicide and/or self-harming behaviors are not discussed.</a:t>
            </a:r>
            <a:endParaRPr u="none" strike="noStrike"/>
          </a:p>
          <a:p>
            <a:pPr marL="0" marR="0" lvl="0" indent="0" algn="l" rtl="0">
              <a:lnSpc>
                <a:spcPct val="100000"/>
              </a:lnSpc>
              <a:spcBef>
                <a:spcPts val="0"/>
              </a:spcBef>
              <a:spcAft>
                <a:spcPts val="0"/>
              </a:spcAft>
              <a:buSzPts val="1400"/>
              <a:buNone/>
            </a:pPr>
            <a:endParaRPr sz="1100">
              <a:solidFill>
                <a:srgbClr val="000000"/>
              </a:solidFill>
              <a:latin typeface="Trebuchet MS"/>
              <a:ea typeface="Trebuchet MS"/>
              <a:cs typeface="Trebuchet MS"/>
              <a:sym typeface="Trebuchet MS"/>
            </a:endParaRPr>
          </a:p>
        </p:txBody>
      </p:sp>
      <p:sp>
        <p:nvSpPr>
          <p:cNvPr id="149" name="Google Shape;14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90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400"/>
              <a:buFont typeface="Arial"/>
              <a:buAutoNum type="arabicPeriod"/>
            </a:pPr>
            <a:r>
              <a:rPr lang="en-US" sz="1200" b="1" u="none" strike="noStrike"/>
              <a:t>What does it look like? </a:t>
            </a:r>
            <a:r>
              <a:rPr lang="en-US" sz="1200" u="none" strike="noStrike">
                <a:solidFill>
                  <a:srgbClr val="0000FF"/>
                </a:solidFill>
              </a:rPr>
              <a:t>Estimated time: 3 minutes</a:t>
            </a:r>
            <a:endParaRPr u="none" strike="noStrike"/>
          </a:p>
          <a:p>
            <a:pPr marL="742950" lvl="1" indent="-285750" algn="l" rtl="0">
              <a:lnSpc>
                <a:spcPct val="100000"/>
              </a:lnSpc>
              <a:spcBef>
                <a:spcPts val="0"/>
              </a:spcBef>
              <a:spcAft>
                <a:spcPts val="0"/>
              </a:spcAft>
              <a:buSzPts val="1400"/>
              <a:buFont typeface="Arial"/>
              <a:buAutoNum type="alphaLcPeriod"/>
            </a:pPr>
            <a:r>
              <a:rPr lang="en-US" sz="1200" u="none" strike="noStrike"/>
              <a:t>In this example, you will notice that evidence outcome c is addressed during morning meetings. Evidence outcomes a-b, and e are highlighted in yellow because students do not demonstrate these communication skills at the appropriate rigor.  Evidence outcome e is partially addressed due to the fact that strategies to resolve conflicts are not discussed. That portion of the evidence outcome is highlighted in red.  </a:t>
            </a:r>
            <a:r>
              <a:rPr lang="en-US" sz="1200" b="1" u="none" strike="noStrike"/>
              <a:t> </a:t>
            </a:r>
            <a:endParaRPr u="none" strike="noStrike"/>
          </a:p>
          <a:p>
            <a:pPr marL="457200" lvl="0" indent="-228600" algn="l" rtl="0">
              <a:lnSpc>
                <a:spcPct val="100000"/>
              </a:lnSpc>
              <a:spcBef>
                <a:spcPts val="0"/>
              </a:spcBef>
              <a:spcAft>
                <a:spcPts val="0"/>
              </a:spcAft>
              <a:buSzPts val="1400"/>
              <a:buNone/>
            </a:pPr>
            <a:endParaRPr sz="1100">
              <a:solidFill>
                <a:srgbClr val="000000"/>
              </a:solidFill>
              <a:latin typeface="Trebuchet MS"/>
              <a:ea typeface="Trebuchet MS"/>
              <a:cs typeface="Trebuchet MS"/>
              <a:sym typeface="Trebuchet MS"/>
            </a:endParaRPr>
          </a:p>
        </p:txBody>
      </p:sp>
      <p:sp>
        <p:nvSpPr>
          <p:cNvPr id="173" name="Google Shape;17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780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311700" y="5640967"/>
            <a:ext cx="5998800" cy="7984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6"/>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6"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39"/>
        <p:cNvGrpSpPr/>
        <p:nvPr/>
      </p:nvGrpSpPr>
      <p:grpSpPr>
        <a:xfrm>
          <a:off x="0" y="0"/>
          <a:ext cx="0" cy="0"/>
          <a:chOff x="0" y="0"/>
          <a:chExt cx="0" cy="0"/>
        </a:xfrm>
      </p:grpSpPr>
      <p:pic>
        <p:nvPicPr>
          <p:cNvPr id="40" name="Google Shape;40;p7"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2" name="Google Shape;42;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44"/>
        <p:cNvGrpSpPr/>
        <p:nvPr/>
      </p:nvGrpSpPr>
      <p:grpSpPr>
        <a:xfrm>
          <a:off x="0" y="0"/>
          <a:ext cx="0" cy="0"/>
          <a:chOff x="0" y="0"/>
          <a:chExt cx="0" cy="0"/>
        </a:xfrm>
      </p:grpSpPr>
      <p:pic>
        <p:nvPicPr>
          <p:cNvPr id="45" name="Google Shape;45;p8"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7" name="Google Shape;47;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9"/>
        <p:cNvGrpSpPr/>
        <p:nvPr/>
      </p:nvGrpSpPr>
      <p:grpSpPr>
        <a:xfrm>
          <a:off x="0" y="0"/>
          <a:ext cx="0" cy="0"/>
          <a:chOff x="0" y="0"/>
          <a:chExt cx="0" cy="0"/>
        </a:xfrm>
      </p:grpSpPr>
      <p:pic>
        <p:nvPicPr>
          <p:cNvPr id="50" name="Google Shape;50;p9"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9"/>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2" name="Google Shape;52;p9"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53" name="Google Shape;53;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4"/>
        <p:cNvGrpSpPr/>
        <p:nvPr/>
      </p:nvGrpSpPr>
      <p:grpSpPr>
        <a:xfrm>
          <a:off x="0" y="0"/>
          <a:ext cx="0" cy="0"/>
          <a:chOff x="0" y="0"/>
          <a:chExt cx="0" cy="0"/>
        </a:xfrm>
      </p:grpSpPr>
      <p:pic>
        <p:nvPicPr>
          <p:cNvPr id="55" name="Google Shape;55;p1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 name="Google Shape;56;p10"/>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8" name="Google Shape;58;p1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160200" y="2722675"/>
            <a:ext cx="8823600" cy="1879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SzPts val="5400"/>
              <a:buNone/>
            </a:pPr>
            <a:r>
              <a:rPr lang="en-US" sz="3600">
                <a:solidFill>
                  <a:srgbClr val="000000"/>
                </a:solidFill>
                <a:latin typeface="Trebuchet MS"/>
                <a:ea typeface="Trebuchet MS"/>
                <a:cs typeface="Trebuchet MS"/>
                <a:sym typeface="Trebuchet MS"/>
              </a:rPr>
              <a:t>Module: 9</a:t>
            </a: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SzPts val="5400"/>
              <a:buNone/>
            </a:pPr>
            <a:r>
              <a:rPr lang="en-US" sz="3600">
                <a:solidFill>
                  <a:srgbClr val="000000"/>
                </a:solidFill>
                <a:latin typeface="Trebuchet MS"/>
                <a:ea typeface="Trebuchet MS"/>
                <a:cs typeface="Trebuchet MS"/>
                <a:sym typeface="Trebuchet MS"/>
              </a:rPr>
              <a:t>Mapping the Standards </a:t>
            </a:r>
            <a:br>
              <a:rPr lang="en-US" sz="3600">
                <a:solidFill>
                  <a:srgbClr val="000000"/>
                </a:solidFill>
                <a:latin typeface="Trebuchet MS"/>
                <a:ea typeface="Trebuchet MS"/>
                <a:cs typeface="Trebuchet MS"/>
                <a:sym typeface="Trebuchet MS"/>
              </a:rPr>
            </a:br>
            <a:r>
              <a:rPr lang="en-US" sz="2400">
                <a:solidFill>
                  <a:srgbClr val="000000"/>
                </a:solidFill>
                <a:latin typeface="Trebuchet MS"/>
                <a:ea typeface="Trebuchet MS"/>
                <a:cs typeface="Trebuchet MS"/>
                <a:sym typeface="Trebuchet MS"/>
              </a:rPr>
              <a:t>How the 2020 Colorado Academic Standards Work Together for Colorado Students!</a:t>
            </a:r>
            <a:endParaRPr sz="24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SzPts val="5400"/>
              <a:buNone/>
            </a:pPr>
            <a:endParaRPr sz="4000">
              <a:solidFill>
                <a:srgbClr val="000000"/>
              </a:solidFill>
              <a:latin typeface="Trebuchet MS"/>
              <a:ea typeface="Trebuchet MS"/>
              <a:cs typeface="Trebuchet MS"/>
              <a:sym typeface="Trebuchet MS"/>
            </a:endParaRPr>
          </a:p>
        </p:txBody>
      </p:sp>
      <p:grpSp>
        <p:nvGrpSpPr>
          <p:cNvPr id="70" name="Google Shape;70;p13"/>
          <p:cNvGrpSpPr/>
          <p:nvPr/>
        </p:nvGrpSpPr>
        <p:grpSpPr>
          <a:xfrm>
            <a:off x="56870" y="0"/>
            <a:ext cx="1433609" cy="1433609"/>
            <a:chOff x="87840" y="134578"/>
            <a:chExt cx="1433609" cy="1433609"/>
          </a:xfrm>
        </p:grpSpPr>
        <p:sp>
          <p:nvSpPr>
            <p:cNvPr id="71" name="Google Shape;71;p13"/>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73" name="Google Shape;73;p13"/>
          <p:cNvPicPr preferRelativeResize="0"/>
          <p:nvPr/>
        </p:nvPicPr>
        <p:blipFill rotWithShape="1">
          <a:blip r:embed="rId4">
            <a:alphaModFix/>
          </a:blip>
          <a:srcRect/>
          <a:stretch/>
        </p:blipFill>
        <p:spPr>
          <a:xfrm rot="-558268">
            <a:off x="275825" y="4982425"/>
            <a:ext cx="2441900" cy="1629050"/>
          </a:xfrm>
          <a:prstGeom prst="rect">
            <a:avLst/>
          </a:prstGeom>
          <a:noFill/>
          <a:ln>
            <a:noFill/>
          </a:ln>
        </p:spPr>
      </p:pic>
      <p:pic>
        <p:nvPicPr>
          <p:cNvPr id="74" name="Google Shape;74;p13"/>
          <p:cNvPicPr preferRelativeResize="0"/>
          <p:nvPr/>
        </p:nvPicPr>
        <p:blipFill rotWithShape="1">
          <a:blip r:embed="rId5">
            <a:alphaModFix/>
          </a:blip>
          <a:srcRect/>
          <a:stretch/>
        </p:blipFill>
        <p:spPr>
          <a:xfrm rot="1117283">
            <a:off x="6195908" y="4730273"/>
            <a:ext cx="2523964" cy="1681148"/>
          </a:xfrm>
          <a:prstGeom prst="rect">
            <a:avLst/>
          </a:prstGeom>
          <a:noFill/>
          <a:ln>
            <a:noFill/>
          </a:ln>
        </p:spPr>
      </p:pic>
      <p:pic>
        <p:nvPicPr>
          <p:cNvPr id="75" name="Google Shape;75;p13"/>
          <p:cNvPicPr preferRelativeResize="0"/>
          <p:nvPr/>
        </p:nvPicPr>
        <p:blipFill rotWithShape="1">
          <a:blip r:embed="rId6">
            <a:alphaModFix/>
          </a:blip>
          <a:srcRect l="32069" t="7547" r="21954" b="31303"/>
          <a:stretch/>
        </p:blipFill>
        <p:spPr>
          <a:xfrm rot="5400000">
            <a:off x="3556322" y="4511004"/>
            <a:ext cx="2031355" cy="202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2075824" y="330764"/>
            <a:ext cx="6194719" cy="7101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Mapping the Standards to Current Teaching</a:t>
            </a:r>
            <a:endParaRPr/>
          </a:p>
        </p:txBody>
      </p:sp>
      <p:sp>
        <p:nvSpPr>
          <p:cNvPr id="199" name="Google Shape;199;p22"/>
          <p:cNvSpPr txBox="1">
            <a:spLocks noGrp="1"/>
          </p:cNvSpPr>
          <p:nvPr>
            <p:ph type="body" idx="1"/>
          </p:nvPr>
        </p:nvSpPr>
        <p:spPr>
          <a:xfrm>
            <a:off x="560410" y="1562739"/>
            <a:ext cx="7886700" cy="43513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None/>
            </a:pPr>
            <a:r>
              <a:rPr lang="en-US" sz="2000" u="sng">
                <a:solidFill>
                  <a:srgbClr val="000000"/>
                </a:solidFill>
              </a:rPr>
              <a:t>Instructions:</a:t>
            </a:r>
            <a:endParaRPr/>
          </a:p>
          <a:p>
            <a:pPr marL="0" lvl="0" indent="0" algn="l" rtl="0">
              <a:lnSpc>
                <a:spcPct val="100000"/>
              </a:lnSpc>
              <a:spcBef>
                <a:spcPts val="0"/>
              </a:spcBef>
              <a:spcAft>
                <a:spcPts val="0"/>
              </a:spcAft>
              <a:buClr>
                <a:srgbClr val="000000"/>
              </a:buClr>
              <a:buSzPts val="1100"/>
              <a:buNone/>
            </a:pPr>
            <a:endParaRPr sz="2000" u="sng">
              <a:solidFill>
                <a:srgbClr val="000000"/>
              </a:solidFill>
            </a:endParaRPr>
          </a:p>
          <a:p>
            <a:pPr marL="438150" lvl="0" indent="-342900" algn="l" rtl="0">
              <a:lnSpc>
                <a:spcPct val="100000"/>
              </a:lnSpc>
              <a:spcBef>
                <a:spcPts val="1000"/>
              </a:spcBef>
              <a:spcAft>
                <a:spcPts val="0"/>
              </a:spcAft>
              <a:buClr>
                <a:srgbClr val="000000"/>
              </a:buClr>
              <a:buSzPts val="2100"/>
              <a:buFont typeface="Arial"/>
              <a:buChar char="•"/>
            </a:pPr>
            <a:r>
              <a:rPr lang="en-US" sz="2100" b="1">
                <a:solidFill>
                  <a:srgbClr val="000000"/>
                </a:solidFill>
                <a:highlight>
                  <a:srgbClr val="FFFFFF"/>
                </a:highlight>
              </a:rPr>
              <a:t>Form teams of 2-3 (based on your needs)</a:t>
            </a:r>
            <a:endParaRPr/>
          </a:p>
          <a:p>
            <a:pPr marL="438150" lvl="0" indent="-342900" algn="l" rtl="0">
              <a:lnSpc>
                <a:spcPct val="100000"/>
              </a:lnSpc>
              <a:spcBef>
                <a:spcPts val="1000"/>
              </a:spcBef>
              <a:spcAft>
                <a:spcPts val="0"/>
              </a:spcAft>
              <a:buClr>
                <a:srgbClr val="000000"/>
              </a:buClr>
              <a:buSzPts val="2100"/>
              <a:buFont typeface="Arial"/>
              <a:buChar char="•"/>
            </a:pPr>
            <a:r>
              <a:rPr lang="en-US" sz="2100" b="1">
                <a:solidFill>
                  <a:srgbClr val="000000"/>
                </a:solidFill>
                <a:highlight>
                  <a:srgbClr val="FFFFFF"/>
                </a:highlight>
              </a:rPr>
              <a:t>Examine the grade level expectations that have been identified in the 2020 academic standards.</a:t>
            </a:r>
            <a:endParaRPr/>
          </a:p>
          <a:p>
            <a:pPr marL="438150" lvl="0" indent="-342900" algn="l" rtl="0">
              <a:lnSpc>
                <a:spcPct val="100000"/>
              </a:lnSpc>
              <a:spcBef>
                <a:spcPts val="1000"/>
              </a:spcBef>
              <a:spcAft>
                <a:spcPts val="0"/>
              </a:spcAft>
              <a:buClr>
                <a:srgbClr val="000000"/>
              </a:buClr>
              <a:buSzPts val="2100"/>
              <a:buFont typeface="Arial"/>
              <a:buChar char="•"/>
            </a:pPr>
            <a:r>
              <a:rPr lang="en-US" sz="2100" b="1">
                <a:solidFill>
                  <a:srgbClr val="000000"/>
                </a:solidFill>
                <a:highlight>
                  <a:srgbClr val="FFFFFF"/>
                </a:highlight>
                <a:latin typeface="Trebuchet MS"/>
                <a:ea typeface="Trebuchet MS"/>
                <a:cs typeface="Trebuchet MS"/>
                <a:sym typeface="Trebuchet MS"/>
              </a:rPr>
              <a:t>Highlighting:</a:t>
            </a:r>
            <a:endParaRPr/>
          </a:p>
          <a:p>
            <a:pPr marL="95250" lvl="0" indent="0" algn="l" rtl="0">
              <a:lnSpc>
                <a:spcPct val="100000"/>
              </a:lnSpc>
              <a:spcBef>
                <a:spcPts val="1000"/>
              </a:spcBef>
              <a:spcAft>
                <a:spcPts val="0"/>
              </a:spcAft>
              <a:buClr>
                <a:srgbClr val="000000"/>
              </a:buClr>
              <a:buSzPts val="2100"/>
              <a:buNone/>
            </a:pPr>
            <a:endParaRPr sz="2100" b="1">
              <a:solidFill>
                <a:srgbClr val="000000"/>
              </a:solidFill>
              <a:highlight>
                <a:srgbClr val="FFFFFF"/>
              </a:highlight>
              <a:latin typeface="Trebuchet MS"/>
              <a:ea typeface="Trebuchet MS"/>
              <a:cs typeface="Trebuchet MS"/>
              <a:sym typeface="Trebuchet MS"/>
            </a:endParaRPr>
          </a:p>
        </p:txBody>
      </p:sp>
      <p:grpSp>
        <p:nvGrpSpPr>
          <p:cNvPr id="200" name="Google Shape;200;p22"/>
          <p:cNvGrpSpPr/>
          <p:nvPr/>
        </p:nvGrpSpPr>
        <p:grpSpPr>
          <a:xfrm>
            <a:off x="204716" y="0"/>
            <a:ext cx="1433700" cy="1433700"/>
            <a:chOff x="87840" y="134578"/>
            <a:chExt cx="1433700" cy="1433700"/>
          </a:xfrm>
        </p:grpSpPr>
        <p:sp>
          <p:nvSpPr>
            <p:cNvPr id="201" name="Google Shape;201;p2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02" name="Google Shape;202;p2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203" name="Google Shape;203;p22"/>
          <p:cNvGraphicFramePr/>
          <p:nvPr/>
        </p:nvGraphicFramePr>
        <p:xfrm>
          <a:off x="560410" y="4085606"/>
          <a:ext cx="3000000" cy="3000000"/>
        </p:xfrm>
        <a:graphic>
          <a:graphicData uri="http://schemas.openxmlformats.org/drawingml/2006/table">
            <a:tbl>
              <a:tblPr firstRow="1" bandRow="1">
                <a:noFill/>
                <a:tableStyleId>{F7523D94-3DA6-4F98-8B12-EE171EF154AF}</a:tableStyleId>
              </a:tblPr>
              <a:tblGrid>
                <a:gridCol w="2538475"/>
                <a:gridCol w="2961575"/>
                <a:gridCol w="2115400"/>
              </a:tblGrid>
              <a:tr h="162800">
                <a:tc>
                  <a:txBody>
                    <a:bodyPr/>
                    <a:lstStyle/>
                    <a:p>
                      <a:pPr marL="0" marR="0" lvl="0" indent="0" algn="l" rtl="0">
                        <a:lnSpc>
                          <a:spcPct val="100000"/>
                        </a:lnSpc>
                        <a:spcBef>
                          <a:spcPts val="0"/>
                        </a:spcBef>
                        <a:spcAft>
                          <a:spcPts val="0"/>
                        </a:spcAft>
                        <a:buNone/>
                      </a:pPr>
                      <a:r>
                        <a:rPr lang="en-US" sz="1400" u="none" strike="noStrike" cap="none">
                          <a:solidFill>
                            <a:schemeClr val="dk1"/>
                          </a:solidFill>
                        </a:rPr>
                        <a:t>Highlight in Green</a:t>
                      </a:r>
                      <a:endParaRPr sz="1400" u="none" strike="noStrike" cap="none">
                        <a:solidFill>
                          <a:schemeClr val="dk1"/>
                        </a:solidFill>
                      </a:endParaRPr>
                    </a:p>
                  </a:txBody>
                  <a:tcPr marL="91450" marR="91450" marT="45725" marB="45725">
                    <a:solidFill>
                      <a:srgbClr val="CDE2BF"/>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Highlight in Yellow</a:t>
                      </a:r>
                      <a:endParaRPr sz="1400" u="none" strike="noStrike" cap="none">
                        <a:solidFill>
                          <a:schemeClr val="dk1"/>
                        </a:solidFill>
                      </a:endParaRPr>
                    </a:p>
                  </a:txBody>
                  <a:tcPr marL="91450" marR="91450" marT="45725" marB="45725">
                    <a:solidFill>
                      <a:srgbClr val="FFFFA6"/>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Highlight in Red</a:t>
                      </a:r>
                      <a:endParaRPr sz="1400" u="none" strike="noStrike" cap="none">
                        <a:solidFill>
                          <a:schemeClr val="dk1"/>
                        </a:solidFill>
                      </a:endParaRPr>
                    </a:p>
                  </a:txBody>
                  <a:tcPr marL="91450" marR="91450" marT="45725" marB="45725">
                    <a:solidFill>
                      <a:srgbClr val="FFA6A6"/>
                    </a:solidFill>
                  </a:tcPr>
                </a:tc>
              </a:tr>
              <a:tr h="222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Addressed to Mastery</a:t>
                      </a:r>
                      <a:endParaRPr/>
                    </a:p>
                  </a:txBody>
                  <a:tcPr marL="91450" marR="91450" marT="45725" marB="45725">
                    <a:solidFill>
                      <a:srgbClr val="CDE2B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Partially Addressed</a:t>
                      </a:r>
                      <a:endParaRPr/>
                    </a:p>
                  </a:txBody>
                  <a:tcPr marL="91450" marR="91450" marT="45725" marB="45725">
                    <a:solidFill>
                      <a:srgbClr val="FFFFA6"/>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Not Addressed</a:t>
                      </a:r>
                      <a:endParaRPr sz="1400" u="none" strike="noStrike" cap="none">
                        <a:solidFill>
                          <a:schemeClr val="dk1"/>
                        </a:solidFill>
                      </a:endParaRPr>
                    </a:p>
                  </a:txBody>
                  <a:tcPr marL="91450" marR="91450" marT="45725" marB="45725">
                    <a:solidFill>
                      <a:srgbClr val="FFA6A6"/>
                    </a:solidFill>
                  </a:tcPr>
                </a:tc>
              </a:tr>
              <a:tr h="1307200">
                <a:tc>
                  <a:txBody>
                    <a:bodyPr/>
                    <a:lstStyle/>
                    <a:p>
                      <a:pPr marL="0" marR="0" lvl="0" indent="0" algn="l" rtl="0">
                        <a:lnSpc>
                          <a:spcPct val="100000"/>
                        </a:lnSpc>
                        <a:spcBef>
                          <a:spcPts val="0"/>
                        </a:spcBef>
                        <a:spcAft>
                          <a:spcPts val="0"/>
                        </a:spcAft>
                        <a:buNone/>
                      </a:pPr>
                      <a:r>
                        <a:rPr lang="en-US" sz="1400" u="none" strike="noStrike" cap="none"/>
                        <a:t>Currently being fully addressed to mastery at the appropriate grade level and appropriate rigor.</a:t>
                      </a:r>
                      <a:endParaRPr sz="1400" u="none" strike="noStrike" cap="none"/>
                    </a:p>
                  </a:txBody>
                  <a:tcPr marL="91450" marR="91450" marT="45725" marB="45725">
                    <a:solidFill>
                      <a:srgbClr val="D2D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Addressed at the grade level, may not addressed to mastery or the appropriate rigor.</a:t>
                      </a:r>
                      <a:endParaRPr/>
                    </a:p>
                    <a:p>
                      <a:pPr marL="0" marR="0" lvl="0" indent="0" algn="l" rtl="0">
                        <a:lnSpc>
                          <a:spcPct val="100000"/>
                        </a:lnSpc>
                        <a:spcBef>
                          <a:spcPts val="0"/>
                        </a:spcBef>
                        <a:spcAft>
                          <a:spcPts val="0"/>
                        </a:spcAft>
                        <a:buNone/>
                      </a:pPr>
                      <a:endParaRPr sz="1400" u="none" strike="noStrike" cap="none"/>
                    </a:p>
                  </a:txBody>
                  <a:tcPr marL="91450" marR="91450" marT="45725" marB="45725">
                    <a:solidFill>
                      <a:srgbClr val="D2D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Not being addressed at all at this grade level. </a:t>
                      </a:r>
                      <a:endParaRPr/>
                    </a:p>
                    <a:p>
                      <a:pPr marL="0" marR="0" lvl="0" indent="0" algn="l" rtl="0">
                        <a:lnSpc>
                          <a:spcPct val="100000"/>
                        </a:lnSpc>
                        <a:spcBef>
                          <a:spcPts val="0"/>
                        </a:spcBef>
                        <a:spcAft>
                          <a:spcPts val="0"/>
                        </a:spcAft>
                        <a:buNone/>
                      </a:pPr>
                      <a:endParaRPr sz="1400" u="none" strike="noStrike" cap="none"/>
                    </a:p>
                  </a:txBody>
                  <a:tcPr marL="91450" marR="91450" marT="45725" marB="45725">
                    <a:solidFill>
                      <a:srgbClr val="D2DEE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3"/>
          <p:cNvPicPr preferRelativeResize="0"/>
          <p:nvPr/>
        </p:nvPicPr>
        <p:blipFill rotWithShape="1">
          <a:blip r:embed="rId3">
            <a:alphaModFix/>
          </a:blip>
          <a:srcRect l="32069" t="7547" r="21954" b="31303"/>
          <a:stretch/>
        </p:blipFill>
        <p:spPr>
          <a:xfrm rot="5400000">
            <a:off x="2382481" y="1351193"/>
            <a:ext cx="4730816" cy="47189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56870" y="0"/>
            <a:ext cx="1433700" cy="1433700"/>
            <a:chOff x="87840" y="134578"/>
            <a:chExt cx="1433700" cy="1433700"/>
          </a:xfrm>
        </p:grpSpPr>
        <p:sp>
          <p:nvSpPr>
            <p:cNvPr id="214" name="Google Shape;214;p2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15" name="Google Shape;215;p2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16" name="Google Shape;216;p24"/>
          <p:cNvSpPr txBox="1"/>
          <p:nvPr/>
        </p:nvSpPr>
        <p:spPr>
          <a:xfrm>
            <a:off x="1434025" y="4690100"/>
            <a:ext cx="6284400" cy="187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b="0" i="0" u="none" strike="noStrike" cap="none">
                <a:solidFill>
                  <a:srgbClr val="000000"/>
                </a:solidFill>
                <a:latin typeface="Calibri"/>
                <a:ea typeface="Calibri"/>
                <a:cs typeface="Calibri"/>
                <a:sym typeface="Calibri"/>
              </a:rPr>
              <a:t>Please contact the Office of Standards and Instructional Support for additional information. Refer to the Standards Implementation guide for contact information.</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17" name="Google Shape;217;p24"/>
          <p:cNvSpPr txBox="1"/>
          <p:nvPr/>
        </p:nvSpPr>
        <p:spPr>
          <a:xfrm>
            <a:off x="1434025" y="99200"/>
            <a:ext cx="7417200" cy="105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Before Moving onto the Next Module...</a:t>
            </a:r>
            <a:endParaRPr sz="3600">
              <a:latin typeface="Trebuchet MS"/>
              <a:ea typeface="Trebuchet MS"/>
              <a:cs typeface="Trebuchet MS"/>
              <a:sym typeface="Trebuchet MS"/>
            </a:endParaRPr>
          </a:p>
        </p:txBody>
      </p:sp>
      <p:pic>
        <p:nvPicPr>
          <p:cNvPr id="218" name="Google Shape;218;p24"/>
          <p:cNvPicPr preferRelativeResize="0"/>
          <p:nvPr/>
        </p:nvPicPr>
        <p:blipFill>
          <a:blip r:embed="rId4">
            <a:alphaModFix/>
          </a:blip>
          <a:stretch>
            <a:fillRect/>
          </a:stretch>
        </p:blipFill>
        <p:spPr>
          <a:xfrm>
            <a:off x="2883326" y="1304300"/>
            <a:ext cx="3385800" cy="338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1618800" y="153625"/>
            <a:ext cx="69147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Reflection</a:t>
            </a:r>
            <a:endParaRPr sz="3600" i="0" u="none" strike="noStrike" cap="none">
              <a:solidFill>
                <a:srgbClr val="000000"/>
              </a:solidFill>
              <a:latin typeface="Trebuchet MS"/>
              <a:ea typeface="Trebuchet MS"/>
              <a:cs typeface="Trebuchet MS"/>
              <a:sym typeface="Trebuchet MS"/>
            </a:endParaRPr>
          </a:p>
        </p:txBody>
      </p:sp>
      <p:sp>
        <p:nvSpPr>
          <p:cNvPr id="224" name="Google Shape;224;p25"/>
          <p:cNvSpPr txBox="1">
            <a:spLocks noGrp="1"/>
          </p:cNvSpPr>
          <p:nvPr>
            <p:ph type="body" idx="1"/>
          </p:nvPr>
        </p:nvSpPr>
        <p:spPr>
          <a:xfrm>
            <a:off x="104575" y="1371175"/>
            <a:ext cx="87444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SzPts val="2400"/>
              <a:buNone/>
            </a:pPr>
            <a:r>
              <a:rPr lang="en-US" sz="2000">
                <a:solidFill>
                  <a:srgbClr val="000000"/>
                </a:solidFill>
                <a:highlight>
                  <a:srgbClr val="FFFFFF"/>
                </a:highlight>
              </a:rPr>
              <a:t>After completing module 8 </a:t>
            </a:r>
            <a:endParaRPr sz="2000">
              <a:solidFill>
                <a:srgbClr val="000000"/>
              </a:solidFill>
              <a:highlight>
                <a:srgbClr val="FFFFFF"/>
              </a:highlight>
            </a:endParaRPr>
          </a:p>
          <a:p>
            <a:pPr marL="457200" marR="0" lvl="0" indent="-355600" algn="l" rtl="0">
              <a:lnSpc>
                <a:spcPct val="100000"/>
              </a:lnSpc>
              <a:spcBef>
                <a:spcPts val="1000"/>
              </a:spcBef>
              <a:spcAft>
                <a:spcPts val="0"/>
              </a:spcAft>
              <a:buClr>
                <a:srgbClr val="000000"/>
              </a:buClr>
              <a:buSzPts val="2000"/>
              <a:buAutoNum type="arabicPeriod"/>
            </a:pPr>
            <a:r>
              <a:rPr lang="en-US" sz="2000">
                <a:solidFill>
                  <a:srgbClr val="000000"/>
                </a:solidFill>
                <a:highlight>
                  <a:srgbClr val="FFFFFF"/>
                </a:highlight>
              </a:rPr>
              <a:t>What did you learn from this initial process?</a:t>
            </a:r>
            <a:endParaRPr/>
          </a:p>
          <a:p>
            <a:pPr marL="457200" marR="0" lvl="0" indent="-355600" algn="l" rtl="0">
              <a:lnSpc>
                <a:spcPct val="100000"/>
              </a:lnSpc>
              <a:spcBef>
                <a:spcPts val="1000"/>
              </a:spcBef>
              <a:spcAft>
                <a:spcPts val="0"/>
              </a:spcAft>
              <a:buClr>
                <a:srgbClr val="000000"/>
              </a:buClr>
              <a:buSzPts val="2000"/>
              <a:buAutoNum type="arabicPeriod"/>
            </a:pPr>
            <a:r>
              <a:rPr lang="en-US" sz="2000">
                <a:solidFill>
                  <a:srgbClr val="000000"/>
                </a:solidFill>
                <a:highlight>
                  <a:srgbClr val="FFFFFF"/>
                </a:highlight>
              </a:rPr>
              <a:t>What is one learning you will takeaway? </a:t>
            </a:r>
            <a:endParaRPr sz="2000">
              <a:solidFill>
                <a:srgbClr val="000000"/>
              </a:solidFill>
              <a:highlight>
                <a:srgbClr val="FFFFFF"/>
              </a:highlight>
            </a:endParaRPr>
          </a:p>
          <a:p>
            <a:pPr marL="457200" marR="0" lvl="0" indent="-355600" algn="l" rtl="0">
              <a:lnSpc>
                <a:spcPct val="100000"/>
              </a:lnSpc>
              <a:spcBef>
                <a:spcPts val="0"/>
              </a:spcBef>
              <a:spcAft>
                <a:spcPts val="0"/>
              </a:spcAft>
              <a:buClr>
                <a:srgbClr val="000000"/>
              </a:buClr>
              <a:buSzPts val="2000"/>
              <a:buAutoNum type="arabicPeriod"/>
            </a:pPr>
            <a:r>
              <a:rPr lang="en-US" sz="2000">
                <a:solidFill>
                  <a:srgbClr val="000000"/>
                </a:solidFill>
                <a:highlight>
                  <a:srgbClr val="FFFFFF"/>
                </a:highlight>
              </a:rPr>
              <a:t>What is one question you still have regarding standards?</a:t>
            </a:r>
            <a:endParaRPr sz="2000">
              <a:solidFill>
                <a:srgbClr val="000000"/>
              </a:solidFill>
            </a:endParaRPr>
          </a:p>
          <a:p>
            <a:pPr marL="0" marR="0" lvl="0" indent="0" algn="l" rtl="0">
              <a:lnSpc>
                <a:spcPct val="100000"/>
              </a:lnSpc>
              <a:spcBef>
                <a:spcPts val="1000"/>
              </a:spcBef>
              <a:spcAft>
                <a:spcPts val="0"/>
              </a:spcAft>
              <a:buSzPts val="2400"/>
              <a:buNone/>
            </a:pPr>
            <a:r>
              <a:rPr lang="en-US"/>
              <a:t>                                                </a:t>
            </a:r>
            <a:endParaRPr sz="2000" b="0" i="0" u="none" strike="noStrike" cap="none">
              <a:solidFill>
                <a:schemeClr val="dk1"/>
              </a:solidFill>
              <a:latin typeface="Calibri"/>
              <a:ea typeface="Calibri"/>
              <a:cs typeface="Calibri"/>
              <a:sym typeface="Calibri"/>
            </a:endParaRPr>
          </a:p>
        </p:txBody>
      </p:sp>
      <p:grpSp>
        <p:nvGrpSpPr>
          <p:cNvPr id="225" name="Google Shape;225;p25"/>
          <p:cNvGrpSpPr/>
          <p:nvPr/>
        </p:nvGrpSpPr>
        <p:grpSpPr>
          <a:xfrm>
            <a:off x="56870" y="0"/>
            <a:ext cx="1433609" cy="1433609"/>
            <a:chOff x="87840" y="134578"/>
            <a:chExt cx="1433609" cy="1433609"/>
          </a:xfrm>
        </p:grpSpPr>
        <p:sp>
          <p:nvSpPr>
            <p:cNvPr id="226" name="Google Shape;226;p25"/>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7" name="Google Shape;227;p2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28" name="Google Shape;228;p25"/>
          <p:cNvPicPr preferRelativeResize="0"/>
          <p:nvPr/>
        </p:nvPicPr>
        <p:blipFill rotWithShape="1">
          <a:blip r:embed="rId4">
            <a:alphaModFix/>
          </a:blip>
          <a:srcRect/>
          <a:stretch/>
        </p:blipFill>
        <p:spPr>
          <a:xfrm>
            <a:off x="202675" y="3486550"/>
            <a:ext cx="3334468" cy="2021200"/>
          </a:xfrm>
          <a:prstGeom prst="rect">
            <a:avLst/>
          </a:prstGeom>
          <a:noFill/>
          <a:ln>
            <a:noFill/>
          </a:ln>
        </p:spPr>
      </p:pic>
      <p:pic>
        <p:nvPicPr>
          <p:cNvPr id="229" name="Google Shape;229;p25"/>
          <p:cNvPicPr preferRelativeResize="0"/>
          <p:nvPr/>
        </p:nvPicPr>
        <p:blipFill rotWithShape="1">
          <a:blip r:embed="rId5">
            <a:alphaModFix/>
          </a:blip>
          <a:srcRect/>
          <a:stretch/>
        </p:blipFill>
        <p:spPr>
          <a:xfrm>
            <a:off x="4887718" y="3486550"/>
            <a:ext cx="3026756" cy="2021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1521450" y="290075"/>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t>Goals and Objectives</a:t>
            </a:r>
            <a:endParaRPr sz="3600" i="0" u="none" strike="noStrike" cap="none">
              <a:solidFill>
                <a:srgbClr val="000000"/>
              </a:solidFill>
              <a:latin typeface="Trebuchet MS"/>
              <a:ea typeface="Trebuchet MS"/>
              <a:cs typeface="Trebuchet MS"/>
              <a:sym typeface="Trebuchet MS"/>
            </a:endParaRPr>
          </a:p>
        </p:txBody>
      </p:sp>
      <p:sp>
        <p:nvSpPr>
          <p:cNvPr id="82" name="Google Shape;82;p14"/>
          <p:cNvSpPr txBox="1">
            <a:spLocks noGrp="1"/>
          </p:cNvSpPr>
          <p:nvPr>
            <p:ph type="body" idx="1"/>
          </p:nvPr>
        </p:nvSpPr>
        <p:spPr>
          <a:xfrm>
            <a:off x="2783700" y="1541100"/>
            <a:ext cx="6269100" cy="488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2400"/>
              <a:buNone/>
            </a:pPr>
            <a:r>
              <a:rPr lang="en-US">
                <a:solidFill>
                  <a:srgbClr val="000000"/>
                </a:solidFill>
              </a:rPr>
              <a:t>Educators will be able to:</a:t>
            </a:r>
            <a:endParaRPr>
              <a:solidFill>
                <a:schemeClr val="dk1"/>
              </a:solidFill>
            </a:endParaRPr>
          </a:p>
          <a:p>
            <a:pPr marL="914400" lvl="0" indent="-381000" algn="l" rtl="0">
              <a:lnSpc>
                <a:spcPct val="100000"/>
              </a:lnSpc>
              <a:spcBef>
                <a:spcPts val="0"/>
              </a:spcBef>
              <a:spcAft>
                <a:spcPts val="0"/>
              </a:spcAft>
              <a:buClr>
                <a:srgbClr val="000000"/>
              </a:buClr>
              <a:buSzPts val="2400"/>
              <a:buAutoNum type="arabicPeriod"/>
            </a:pPr>
            <a:r>
              <a:rPr lang="en-US">
                <a:solidFill>
                  <a:schemeClr val="dk1"/>
                </a:solidFill>
              </a:rPr>
              <a:t>Identify strengths and gaps in the current scope and sequence or curriculum.</a:t>
            </a:r>
            <a:endParaRPr/>
          </a:p>
          <a:p>
            <a:pPr marL="533400" lvl="0" indent="0" algn="l" rtl="0">
              <a:lnSpc>
                <a:spcPct val="100000"/>
              </a:lnSpc>
              <a:spcBef>
                <a:spcPts val="0"/>
              </a:spcBef>
              <a:spcAft>
                <a:spcPts val="0"/>
              </a:spcAft>
              <a:buClr>
                <a:srgbClr val="000000"/>
              </a:buClr>
              <a:buSzPts val="2400"/>
              <a:buNone/>
            </a:pPr>
            <a:endParaRPr>
              <a:solidFill>
                <a:schemeClr val="dk1"/>
              </a:solidFill>
            </a:endParaRPr>
          </a:p>
          <a:p>
            <a:pPr marL="914400" lvl="0" indent="-228600" algn="l" rtl="0">
              <a:lnSpc>
                <a:spcPct val="100000"/>
              </a:lnSpc>
              <a:spcBef>
                <a:spcPts val="0"/>
              </a:spcBef>
              <a:spcAft>
                <a:spcPts val="0"/>
              </a:spcAft>
              <a:buClr>
                <a:srgbClr val="000000"/>
              </a:buClr>
              <a:buSzPts val="2400"/>
              <a:buNone/>
            </a:pPr>
            <a:endParaRPr>
              <a:solidFill>
                <a:schemeClr val="dk1"/>
              </a:solidFill>
            </a:endParaRPr>
          </a:p>
          <a:p>
            <a:pPr marL="0" marR="0" lvl="0" indent="0" algn="l" rtl="0">
              <a:lnSpc>
                <a:spcPct val="100000"/>
              </a:lnSpc>
              <a:spcBef>
                <a:spcPts val="0"/>
              </a:spcBef>
              <a:spcAft>
                <a:spcPts val="0"/>
              </a:spcAft>
              <a:buSzPts val="2400"/>
              <a:buNone/>
            </a:pPr>
            <a:endParaRPr>
              <a:solidFill>
                <a:srgbClr val="000000"/>
              </a:solidFill>
            </a:endParaRPr>
          </a:p>
          <a:p>
            <a:pPr marL="914400" marR="0" lvl="0" indent="0" algn="l" rtl="0">
              <a:lnSpc>
                <a:spcPct val="100000"/>
              </a:lnSpc>
              <a:spcBef>
                <a:spcPts val="0"/>
              </a:spcBef>
              <a:spcAft>
                <a:spcPts val="0"/>
              </a:spcAft>
              <a:buSzPts val="2400"/>
              <a:buNone/>
            </a:pPr>
            <a:endParaRPr>
              <a:solidFill>
                <a:srgbClr val="FF0000"/>
              </a:solidFill>
            </a:endParaRPr>
          </a:p>
        </p:txBody>
      </p:sp>
      <p:grpSp>
        <p:nvGrpSpPr>
          <p:cNvPr id="83" name="Google Shape;83;p14"/>
          <p:cNvGrpSpPr/>
          <p:nvPr/>
        </p:nvGrpSpPr>
        <p:grpSpPr>
          <a:xfrm>
            <a:off x="0" y="0"/>
            <a:ext cx="1433700" cy="1433700"/>
            <a:chOff x="87840" y="134578"/>
            <a:chExt cx="1433700" cy="1433700"/>
          </a:xfrm>
        </p:grpSpPr>
        <p:sp>
          <p:nvSpPr>
            <p:cNvPr id="84" name="Google Shape;84;p1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85" name="Google Shape;85;p1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86" name="Google Shape;86;p14"/>
          <p:cNvPicPr preferRelativeResize="0"/>
          <p:nvPr/>
        </p:nvPicPr>
        <p:blipFill rotWithShape="1">
          <a:blip r:embed="rId4">
            <a:alphaModFix/>
          </a:blip>
          <a:srcRect/>
          <a:stretch/>
        </p:blipFill>
        <p:spPr>
          <a:xfrm>
            <a:off x="59200" y="1712575"/>
            <a:ext cx="2662077" cy="3147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1521450" y="290075"/>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t> Warm-up</a:t>
            </a:r>
            <a:endParaRPr sz="3600" i="0" u="none" strike="noStrike" cap="none">
              <a:solidFill>
                <a:srgbClr val="000000"/>
              </a:solidFill>
              <a:latin typeface="Trebuchet MS"/>
              <a:ea typeface="Trebuchet MS"/>
              <a:cs typeface="Trebuchet MS"/>
              <a:sym typeface="Trebuchet MS"/>
            </a:endParaRPr>
          </a:p>
        </p:txBody>
      </p:sp>
      <p:sp>
        <p:nvSpPr>
          <p:cNvPr id="93" name="Google Shape;93;p15"/>
          <p:cNvSpPr txBox="1">
            <a:spLocks noGrp="1"/>
          </p:cNvSpPr>
          <p:nvPr>
            <p:ph type="body" idx="1"/>
          </p:nvPr>
        </p:nvSpPr>
        <p:spPr>
          <a:xfrm>
            <a:off x="426150" y="1444438"/>
            <a:ext cx="8291700" cy="4929066"/>
          </a:xfrm>
          <a:prstGeom prst="rect">
            <a:avLst/>
          </a:prstGeom>
          <a:noFill/>
          <a:ln>
            <a:noFill/>
          </a:ln>
        </p:spPr>
        <p:txBody>
          <a:bodyPr spcFirstLastPara="1" wrap="square" lIns="0" tIns="0" rIns="0" bIns="0" anchor="t" anchorCtr="0">
            <a:noAutofit/>
          </a:bodyPr>
          <a:lstStyle/>
          <a:p>
            <a:pPr marL="457200" marR="0" lvl="0" indent="0" algn="l" rtl="0">
              <a:lnSpc>
                <a:spcPct val="100000"/>
              </a:lnSpc>
              <a:spcBef>
                <a:spcPts val="1000"/>
              </a:spcBef>
              <a:spcAft>
                <a:spcPts val="0"/>
              </a:spcAft>
              <a:buClr>
                <a:schemeClr val="dk1"/>
              </a:buClr>
              <a:buSzPts val="1100"/>
              <a:buFont typeface="Arial"/>
              <a:buNone/>
            </a:pPr>
            <a:r>
              <a:rPr lang="en-US" sz="2200" dirty="0">
                <a:solidFill>
                  <a:srgbClr val="595959"/>
                </a:solidFill>
                <a:highlight>
                  <a:srgbClr val="FFFFFF"/>
                </a:highlight>
              </a:rPr>
              <a:t>Form two lines facing a partner.</a:t>
            </a:r>
            <a:endParaRPr dirty="0"/>
          </a:p>
          <a:p>
            <a:pPr marL="800100" marR="0" lvl="0" indent="-342900" algn="l" rtl="0">
              <a:lnSpc>
                <a:spcPct val="100000"/>
              </a:lnSpc>
              <a:spcBef>
                <a:spcPts val="1000"/>
              </a:spcBef>
              <a:spcAft>
                <a:spcPts val="0"/>
              </a:spcAft>
              <a:buClr>
                <a:schemeClr val="dk1"/>
              </a:buClr>
              <a:buSzPts val="1100"/>
              <a:buFont typeface="Arial"/>
              <a:buChar char="•"/>
            </a:pPr>
            <a:r>
              <a:rPr lang="en-US" sz="2200" dirty="0">
                <a:solidFill>
                  <a:srgbClr val="595959"/>
                </a:solidFill>
                <a:highlight>
                  <a:srgbClr val="FFFFFF"/>
                </a:highlight>
              </a:rPr>
              <a:t>Participants in line A </a:t>
            </a:r>
            <a:r>
              <a:rPr lang="en-US" sz="2200" dirty="0" smtClean="0">
                <a:solidFill>
                  <a:srgbClr val="595959"/>
                </a:solidFill>
                <a:highlight>
                  <a:srgbClr val="FFFFFF"/>
                </a:highlight>
              </a:rPr>
              <a:t>have </a:t>
            </a:r>
            <a:r>
              <a:rPr lang="en-US" sz="2200" dirty="0">
                <a:solidFill>
                  <a:srgbClr val="595959"/>
                </a:solidFill>
                <a:highlight>
                  <a:srgbClr val="FFFFFF"/>
                </a:highlight>
              </a:rPr>
              <a:t>20 seconds to observe their partners appearance </a:t>
            </a:r>
            <a:r>
              <a:rPr lang="en-US" sz="2200" dirty="0" smtClean="0">
                <a:solidFill>
                  <a:srgbClr val="595959"/>
                </a:solidFill>
                <a:highlight>
                  <a:srgbClr val="FFFFFF"/>
                </a:highlight>
              </a:rPr>
              <a:t>(e.g., hair</a:t>
            </a:r>
            <a:r>
              <a:rPr lang="en-US" sz="2200" dirty="0">
                <a:solidFill>
                  <a:srgbClr val="595959"/>
                </a:solidFill>
                <a:highlight>
                  <a:srgbClr val="FFFFFF"/>
                </a:highlight>
              </a:rPr>
              <a:t>, clothing, jewelry etc</a:t>
            </a:r>
            <a:r>
              <a:rPr lang="en-US" sz="2200" dirty="0" smtClean="0">
                <a:solidFill>
                  <a:srgbClr val="595959"/>
                </a:solidFill>
                <a:highlight>
                  <a:srgbClr val="FFFFFF"/>
                </a:highlight>
              </a:rPr>
              <a:t>.).</a:t>
            </a:r>
            <a:endParaRPr dirty="0"/>
          </a:p>
          <a:p>
            <a:pPr marL="800100" marR="0" lvl="0" indent="-342900" algn="l" rtl="0">
              <a:lnSpc>
                <a:spcPct val="100000"/>
              </a:lnSpc>
              <a:spcBef>
                <a:spcPts val="1000"/>
              </a:spcBef>
              <a:spcAft>
                <a:spcPts val="0"/>
              </a:spcAft>
              <a:buClr>
                <a:schemeClr val="dk1"/>
              </a:buClr>
              <a:buSzPts val="1100"/>
              <a:buFont typeface="Arial"/>
              <a:buChar char="•"/>
            </a:pPr>
            <a:r>
              <a:rPr lang="en-US" sz="2200" dirty="0">
                <a:solidFill>
                  <a:srgbClr val="595959"/>
                </a:solidFill>
                <a:highlight>
                  <a:srgbClr val="FFFFFF"/>
                </a:highlight>
              </a:rPr>
              <a:t>Participants in line A </a:t>
            </a:r>
            <a:r>
              <a:rPr lang="en-US" sz="2200" dirty="0" smtClean="0">
                <a:solidFill>
                  <a:srgbClr val="595959"/>
                </a:solidFill>
                <a:highlight>
                  <a:srgbClr val="FFFFFF"/>
                </a:highlight>
              </a:rPr>
              <a:t>turns around </a:t>
            </a:r>
            <a:r>
              <a:rPr lang="en-US" sz="2200" dirty="0">
                <a:solidFill>
                  <a:srgbClr val="595959"/>
                </a:solidFill>
                <a:highlight>
                  <a:srgbClr val="FFFFFF"/>
                </a:highlight>
              </a:rPr>
              <a:t>and faces away from line </a:t>
            </a:r>
            <a:r>
              <a:rPr lang="en-US" sz="2200" dirty="0" smtClean="0">
                <a:solidFill>
                  <a:srgbClr val="595959"/>
                </a:solidFill>
                <a:highlight>
                  <a:srgbClr val="FFFFFF"/>
                </a:highlight>
              </a:rPr>
              <a:t>B.</a:t>
            </a:r>
            <a:endParaRPr dirty="0"/>
          </a:p>
          <a:p>
            <a:pPr marL="800100" marR="0" lvl="0" indent="-342900" algn="l" rtl="0">
              <a:lnSpc>
                <a:spcPct val="100000"/>
              </a:lnSpc>
              <a:spcBef>
                <a:spcPts val="1000"/>
              </a:spcBef>
              <a:spcAft>
                <a:spcPts val="0"/>
              </a:spcAft>
              <a:buClr>
                <a:schemeClr val="dk1"/>
              </a:buClr>
              <a:buSzPts val="1100"/>
              <a:buFont typeface="Arial"/>
              <a:buChar char="•"/>
            </a:pPr>
            <a:r>
              <a:rPr lang="en-US" sz="2200" dirty="0">
                <a:solidFill>
                  <a:srgbClr val="595959"/>
                </a:solidFill>
                <a:highlight>
                  <a:srgbClr val="FFFFFF"/>
                </a:highlight>
              </a:rPr>
              <a:t>Participants in line B makes 5 changes to their </a:t>
            </a:r>
            <a:r>
              <a:rPr lang="en-US" sz="2200" dirty="0" smtClean="0">
                <a:solidFill>
                  <a:srgbClr val="595959"/>
                </a:solidFill>
                <a:highlight>
                  <a:srgbClr val="FFFFFF"/>
                </a:highlight>
              </a:rPr>
              <a:t>appearance.</a:t>
            </a:r>
            <a:endParaRPr dirty="0"/>
          </a:p>
          <a:p>
            <a:pPr marL="800100" marR="0" lvl="0" indent="-342900" algn="l" rtl="0">
              <a:lnSpc>
                <a:spcPct val="100000"/>
              </a:lnSpc>
              <a:spcBef>
                <a:spcPts val="1000"/>
              </a:spcBef>
              <a:spcAft>
                <a:spcPts val="0"/>
              </a:spcAft>
              <a:buClr>
                <a:schemeClr val="dk1"/>
              </a:buClr>
              <a:buSzPts val="1100"/>
              <a:buFont typeface="Arial"/>
              <a:buChar char="•"/>
            </a:pPr>
            <a:r>
              <a:rPr lang="en-US" sz="2200" dirty="0">
                <a:solidFill>
                  <a:srgbClr val="595959"/>
                </a:solidFill>
                <a:highlight>
                  <a:srgbClr val="FFFFFF"/>
                </a:highlight>
              </a:rPr>
              <a:t>Participants in line </a:t>
            </a:r>
            <a:r>
              <a:rPr lang="en-US" sz="2200">
                <a:solidFill>
                  <a:srgbClr val="595959"/>
                </a:solidFill>
                <a:highlight>
                  <a:srgbClr val="FFFFFF"/>
                </a:highlight>
              </a:rPr>
              <a:t>A </a:t>
            </a:r>
            <a:r>
              <a:rPr lang="en-US" sz="2200" smtClean="0">
                <a:solidFill>
                  <a:srgbClr val="595959"/>
                </a:solidFill>
                <a:highlight>
                  <a:srgbClr val="FFFFFF"/>
                </a:highlight>
              </a:rPr>
              <a:t>identify </a:t>
            </a:r>
            <a:r>
              <a:rPr lang="en-US" sz="2200" dirty="0">
                <a:solidFill>
                  <a:srgbClr val="595959"/>
                </a:solidFill>
                <a:highlight>
                  <a:srgbClr val="FFFFFF"/>
                </a:highlight>
              </a:rPr>
              <a:t>the 5 changes.</a:t>
            </a:r>
            <a:endParaRPr dirty="0"/>
          </a:p>
          <a:p>
            <a:pPr marL="800100" lvl="0" indent="-342900" algn="l" rtl="0">
              <a:lnSpc>
                <a:spcPct val="100000"/>
              </a:lnSpc>
              <a:spcBef>
                <a:spcPts val="1000"/>
              </a:spcBef>
              <a:spcAft>
                <a:spcPts val="0"/>
              </a:spcAft>
              <a:buClr>
                <a:schemeClr val="dk1"/>
              </a:buClr>
              <a:buSzPts val="1100"/>
              <a:buFont typeface="Arial"/>
              <a:buChar char="•"/>
            </a:pPr>
            <a:r>
              <a:rPr lang="en-US" sz="2200" dirty="0" smtClean="0">
                <a:solidFill>
                  <a:srgbClr val="595959"/>
                </a:solidFill>
                <a:highlight>
                  <a:srgbClr val="FFFFFF"/>
                </a:highlight>
              </a:rPr>
              <a:t>Now reverse roles.</a:t>
            </a:r>
            <a:r>
              <a:rPr lang="en-US" sz="2200" dirty="0" smtClean="0">
                <a:solidFill>
                  <a:srgbClr val="595959"/>
                </a:solidFill>
                <a:highlight>
                  <a:srgbClr val="FFFFFF"/>
                </a:highlight>
              </a:rPr>
              <a:t> </a:t>
            </a:r>
            <a:r>
              <a:rPr lang="en-US" sz="2200" dirty="0">
                <a:solidFill>
                  <a:srgbClr val="595959"/>
                </a:solidFill>
                <a:highlight>
                  <a:srgbClr val="FFFFFF"/>
                </a:highlight>
              </a:rPr>
              <a:t>P</a:t>
            </a:r>
            <a:r>
              <a:rPr lang="en-US" sz="2200" dirty="0" smtClean="0">
                <a:solidFill>
                  <a:srgbClr val="595959"/>
                </a:solidFill>
                <a:highlight>
                  <a:srgbClr val="FFFFFF"/>
                </a:highlight>
              </a:rPr>
              <a:t>articipant </a:t>
            </a:r>
            <a:r>
              <a:rPr lang="en-US" sz="2200" dirty="0">
                <a:solidFill>
                  <a:srgbClr val="595959"/>
                </a:solidFill>
                <a:highlight>
                  <a:srgbClr val="FFFFFF"/>
                </a:highlight>
              </a:rPr>
              <a:t>B observes </a:t>
            </a:r>
            <a:r>
              <a:rPr lang="en-US" sz="2200" dirty="0" smtClean="0">
                <a:solidFill>
                  <a:srgbClr val="595959"/>
                </a:solidFill>
                <a:highlight>
                  <a:srgbClr val="FFFFFF"/>
                </a:highlight>
              </a:rPr>
              <a:t>Participant </a:t>
            </a:r>
            <a:r>
              <a:rPr lang="en-US" sz="2200" dirty="0">
                <a:solidFill>
                  <a:srgbClr val="595959"/>
                </a:solidFill>
                <a:highlight>
                  <a:srgbClr val="FFFFFF"/>
                </a:highlight>
              </a:rPr>
              <a:t>A makes changes.</a:t>
            </a:r>
            <a:endParaRPr dirty="0"/>
          </a:p>
          <a:p>
            <a:pPr marL="0" marR="0" lvl="0" indent="0" algn="l" rtl="0">
              <a:lnSpc>
                <a:spcPct val="100000"/>
              </a:lnSpc>
              <a:spcBef>
                <a:spcPts val="1000"/>
              </a:spcBef>
              <a:spcAft>
                <a:spcPts val="0"/>
              </a:spcAft>
              <a:buClr>
                <a:srgbClr val="5C6670"/>
              </a:buClr>
              <a:buSzPts val="2400"/>
              <a:buFont typeface="Arial"/>
              <a:buNone/>
            </a:pPr>
            <a:endParaRPr dirty="0"/>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dirty="0">
              <a:solidFill>
                <a:srgbClr val="595959"/>
              </a:solidFill>
              <a:latin typeface="Arial"/>
              <a:ea typeface="Arial"/>
              <a:cs typeface="Arial"/>
              <a:sym typeface="Arial"/>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dirty="0">
              <a:solidFill>
                <a:srgbClr val="5C6670"/>
              </a:solidFill>
              <a:latin typeface="Trebuchet MS"/>
              <a:ea typeface="Trebuchet MS"/>
              <a:cs typeface="Trebuchet MS"/>
              <a:sym typeface="Trebuchet MS"/>
            </a:endParaRPr>
          </a:p>
        </p:txBody>
      </p:sp>
      <p:grpSp>
        <p:nvGrpSpPr>
          <p:cNvPr id="94" name="Google Shape;94;p15"/>
          <p:cNvGrpSpPr/>
          <p:nvPr/>
        </p:nvGrpSpPr>
        <p:grpSpPr>
          <a:xfrm>
            <a:off x="0" y="0"/>
            <a:ext cx="1433700" cy="1433700"/>
            <a:chOff x="87840" y="134578"/>
            <a:chExt cx="1433700" cy="1433700"/>
          </a:xfrm>
        </p:grpSpPr>
        <p:sp>
          <p:nvSpPr>
            <p:cNvPr id="95" name="Google Shape;95;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6" name="Google Shape;96;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a:t>Processing the warm up</a:t>
            </a:r>
            <a:endParaRPr/>
          </a:p>
        </p:txBody>
      </p:sp>
      <p:sp>
        <p:nvSpPr>
          <p:cNvPr id="103" name="Google Shape;103;p16"/>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381000" algn="l" rtl="0">
              <a:lnSpc>
                <a:spcPct val="100000"/>
              </a:lnSpc>
              <a:spcBef>
                <a:spcPts val="1000"/>
              </a:spcBef>
              <a:spcAft>
                <a:spcPts val="0"/>
              </a:spcAft>
              <a:buSzPts val="2400"/>
              <a:buAutoNum type="arabicPeriod"/>
            </a:pPr>
            <a:r>
              <a:rPr lang="en-US" dirty="0"/>
              <a:t>What was challenging about this activity from the two different perspectives (Participant making changes and the observer perspective)?</a:t>
            </a:r>
            <a:endParaRPr dirty="0"/>
          </a:p>
          <a:p>
            <a:pPr marL="457200" marR="0" lvl="0" indent="-381000" algn="l" rtl="0">
              <a:lnSpc>
                <a:spcPct val="100000"/>
              </a:lnSpc>
              <a:spcBef>
                <a:spcPts val="0"/>
              </a:spcBef>
              <a:spcAft>
                <a:spcPts val="0"/>
              </a:spcAft>
              <a:buSzPts val="2400"/>
              <a:buAutoNum type="arabicPeriod"/>
            </a:pPr>
            <a:r>
              <a:rPr lang="en-US" dirty="0"/>
              <a:t>What types of changes did you notice? </a:t>
            </a:r>
            <a:endParaRPr dirty="0"/>
          </a:p>
          <a:p>
            <a:pPr marL="457200" marR="0" lvl="0" indent="-381000" algn="l" rtl="0">
              <a:lnSpc>
                <a:spcPct val="100000"/>
              </a:lnSpc>
              <a:spcBef>
                <a:spcPts val="0"/>
              </a:spcBef>
              <a:spcAft>
                <a:spcPts val="0"/>
              </a:spcAft>
              <a:buSzPts val="2400"/>
              <a:buAutoNum type="arabicPeriod"/>
            </a:pPr>
            <a:r>
              <a:rPr lang="en-US" dirty="0"/>
              <a:t>How does this activity relate to the standards revision </a:t>
            </a:r>
            <a:r>
              <a:rPr lang="en-US" dirty="0" smtClean="0"/>
              <a:t>process, </a:t>
            </a:r>
            <a:r>
              <a:rPr lang="en-US" dirty="0"/>
              <a:t>specifically the alignment of the revised standards to our current scope and sequence, </a:t>
            </a:r>
            <a:r>
              <a:rPr lang="en-US" dirty="0" smtClean="0"/>
              <a:t>curriculum, </a:t>
            </a:r>
            <a:r>
              <a:rPr lang="en-US" dirty="0"/>
              <a:t>or what you currently teach?</a:t>
            </a:r>
            <a:endParaRPr dirty="0"/>
          </a:p>
          <a:p>
            <a:pPr marL="457200" marR="0" lvl="0" indent="-228600" algn="l" rtl="0">
              <a:lnSpc>
                <a:spcPct val="100000"/>
              </a:lnSpc>
              <a:spcBef>
                <a:spcPts val="1000"/>
              </a:spcBef>
              <a:spcAft>
                <a:spcPts val="0"/>
              </a:spcAft>
              <a:buClr>
                <a:srgbClr val="5C6670"/>
              </a:buClr>
              <a:buSzPts val="24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a:t>Student Mastery</a:t>
            </a:r>
            <a:endParaRPr/>
          </a:p>
        </p:txBody>
      </p:sp>
      <p:sp>
        <p:nvSpPr>
          <p:cNvPr id="110" name="Google Shape;110;p17"/>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1000"/>
              </a:spcBef>
              <a:spcAft>
                <a:spcPts val="0"/>
              </a:spcAft>
              <a:buClr>
                <a:srgbClr val="5C6670"/>
              </a:buClr>
              <a:buSzPts val="2400"/>
              <a:buFont typeface="Arial"/>
              <a:buNone/>
            </a:pPr>
            <a:r>
              <a:rPr lang="en-US" b="1">
                <a:solidFill>
                  <a:srgbClr val="000000"/>
                </a:solidFill>
                <a:highlight>
                  <a:srgbClr val="FFFFFF"/>
                </a:highlight>
              </a:rPr>
              <a:t>In pairs discuss what mastery looks like for this grade level expectation? </a:t>
            </a:r>
            <a:endParaRPr/>
          </a:p>
          <a:p>
            <a:pPr marL="457200" marR="0" lvl="0" indent="-228600" algn="l" rtl="0">
              <a:lnSpc>
                <a:spcPct val="100000"/>
              </a:lnSpc>
              <a:spcBef>
                <a:spcPts val="1000"/>
              </a:spcBef>
              <a:spcAft>
                <a:spcPts val="0"/>
              </a:spcAft>
              <a:buClr>
                <a:srgbClr val="5C6670"/>
              </a:buClr>
              <a:buSzPts val="2400"/>
              <a:buFont typeface="Arial"/>
              <a:buNone/>
            </a:pPr>
            <a:endParaRPr b="1">
              <a:solidFill>
                <a:srgbClr val="000000"/>
              </a:solidFill>
              <a:highlight>
                <a:srgbClr val="FFFFFF"/>
              </a:highlight>
            </a:endParaRPr>
          </a:p>
          <a:p>
            <a:pPr marL="457200" marR="0" lvl="0" indent="-228600" algn="l" rtl="0">
              <a:lnSpc>
                <a:spcPct val="100000"/>
              </a:lnSpc>
              <a:spcBef>
                <a:spcPts val="1000"/>
              </a:spcBef>
              <a:spcAft>
                <a:spcPts val="0"/>
              </a:spcAft>
              <a:buClr>
                <a:srgbClr val="5C6670"/>
              </a:buClr>
              <a:buSzPts val="2400"/>
              <a:buFont typeface="Arial"/>
              <a:buNone/>
            </a:pPr>
            <a:endParaRPr/>
          </a:p>
        </p:txBody>
      </p:sp>
      <p:pic>
        <p:nvPicPr>
          <p:cNvPr id="111" name="Google Shape;111;p17"/>
          <p:cNvPicPr preferRelativeResize="0"/>
          <p:nvPr/>
        </p:nvPicPr>
        <p:blipFill rotWithShape="1">
          <a:blip r:embed="rId3">
            <a:alphaModFix/>
          </a:blip>
          <a:srcRect/>
          <a:stretch/>
        </p:blipFill>
        <p:spPr>
          <a:xfrm>
            <a:off x="628650" y="2454788"/>
            <a:ext cx="7367081" cy="15952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a:t>Level of Rigor</a:t>
            </a:r>
            <a:endParaRPr/>
          </a:p>
        </p:txBody>
      </p:sp>
      <p:sp>
        <p:nvSpPr>
          <p:cNvPr id="118" name="Google Shape;118;p18"/>
          <p:cNvSpPr txBox="1">
            <a:spLocks noGrp="1"/>
          </p:cNvSpPr>
          <p:nvPr>
            <p:ph type="body" idx="1"/>
          </p:nvPr>
        </p:nvSpPr>
        <p:spPr>
          <a:xfrm>
            <a:off x="534129" y="1325846"/>
            <a:ext cx="7886700" cy="4351338"/>
          </a:xfrm>
          <a:prstGeom prst="rect">
            <a:avLst/>
          </a:prstGeom>
          <a:noFill/>
          <a:ln>
            <a:noFill/>
          </a:ln>
        </p:spPr>
        <p:txBody>
          <a:bodyPr spcFirstLastPara="1" wrap="square" lIns="0" tIns="0" rIns="0" bIns="0" anchor="t" anchorCtr="0">
            <a:noAutofit/>
          </a:bodyPr>
          <a:lstStyle/>
          <a:p>
            <a:pPr marL="95250" lvl="0" indent="0" algn="l" rtl="0">
              <a:lnSpc>
                <a:spcPct val="100000"/>
              </a:lnSpc>
              <a:spcBef>
                <a:spcPts val="1000"/>
              </a:spcBef>
              <a:spcAft>
                <a:spcPts val="0"/>
              </a:spcAft>
              <a:buClr>
                <a:srgbClr val="000000"/>
              </a:buClr>
              <a:buSzPts val="2100"/>
              <a:buNone/>
            </a:pPr>
            <a:r>
              <a:rPr lang="en-US" b="1">
                <a:solidFill>
                  <a:srgbClr val="000000"/>
                </a:solidFill>
                <a:highlight>
                  <a:srgbClr val="FFFFFF"/>
                </a:highlight>
              </a:rPr>
              <a:t>How do you determine the rigor of a standard? </a:t>
            </a:r>
            <a:endParaRPr/>
          </a:p>
          <a:p>
            <a:pPr marL="457200" marR="0" lvl="0" indent="-228600" algn="l" rtl="0">
              <a:lnSpc>
                <a:spcPct val="100000"/>
              </a:lnSpc>
              <a:spcBef>
                <a:spcPts val="1000"/>
              </a:spcBef>
              <a:spcAft>
                <a:spcPts val="0"/>
              </a:spcAft>
              <a:buClr>
                <a:srgbClr val="5C6670"/>
              </a:buClr>
              <a:buSzPts val="2400"/>
              <a:buFont typeface="Arial"/>
              <a:buNone/>
            </a:pPr>
            <a:endParaRPr/>
          </a:p>
        </p:txBody>
      </p:sp>
      <p:grpSp>
        <p:nvGrpSpPr>
          <p:cNvPr id="119" name="Google Shape;119;p18"/>
          <p:cNvGrpSpPr/>
          <p:nvPr/>
        </p:nvGrpSpPr>
        <p:grpSpPr>
          <a:xfrm>
            <a:off x="2134039" y="3913789"/>
            <a:ext cx="4554368" cy="2113152"/>
            <a:chOff x="2218345" y="2329815"/>
            <a:chExt cx="4554368" cy="2113152"/>
          </a:xfrm>
        </p:grpSpPr>
        <p:sp>
          <p:nvSpPr>
            <p:cNvPr id="120" name="Google Shape;120;p18"/>
            <p:cNvSpPr/>
            <p:nvPr/>
          </p:nvSpPr>
          <p:spPr>
            <a:xfrm>
              <a:off x="5134413" y="3459480"/>
              <a:ext cx="1638300" cy="28575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Demonstrate, interpret</a:t>
              </a:r>
              <a:endParaRPr sz="1000" b="0" i="0" u="none" strike="noStrike" cap="none">
                <a:solidFill>
                  <a:srgbClr val="000000"/>
                </a:solidFill>
                <a:latin typeface="Arial"/>
                <a:ea typeface="Arial"/>
                <a:cs typeface="Arial"/>
                <a:sym typeface="Arial"/>
              </a:endParaRPr>
            </a:p>
          </p:txBody>
        </p:sp>
        <p:sp>
          <p:nvSpPr>
            <p:cNvPr id="121" name="Google Shape;121;p18"/>
            <p:cNvSpPr/>
            <p:nvPr/>
          </p:nvSpPr>
          <p:spPr>
            <a:xfrm>
              <a:off x="2218345" y="2411972"/>
              <a:ext cx="1666875" cy="285750"/>
            </a:xfrm>
            <a:prstGeom prst="roundRect">
              <a:avLst>
                <a:gd name="adj" fmla="val 16667"/>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Creating</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 name="Google Shape;122;p18"/>
            <p:cNvSpPr/>
            <p:nvPr/>
          </p:nvSpPr>
          <p:spPr>
            <a:xfrm>
              <a:off x="2218345" y="2744402"/>
              <a:ext cx="1666875" cy="28575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Evaluating</a:t>
              </a:r>
              <a:endParaRPr sz="1000" b="0" i="0" u="none" strike="noStrike" cap="none">
                <a:solidFill>
                  <a:schemeClr val="dk1"/>
                </a:solidFill>
                <a:latin typeface="Arial"/>
                <a:ea typeface="Arial"/>
                <a:cs typeface="Arial"/>
                <a:sym typeface="Arial"/>
              </a:endParaRPr>
            </a:p>
          </p:txBody>
        </p:sp>
        <p:sp>
          <p:nvSpPr>
            <p:cNvPr id="123" name="Google Shape;123;p18"/>
            <p:cNvSpPr/>
            <p:nvPr/>
          </p:nvSpPr>
          <p:spPr>
            <a:xfrm>
              <a:off x="2218345" y="3076832"/>
              <a:ext cx="1666875" cy="28575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Analyzing</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p:txBody>
        </p:sp>
        <p:sp>
          <p:nvSpPr>
            <p:cNvPr id="124" name="Google Shape;124;p18"/>
            <p:cNvSpPr/>
            <p:nvPr/>
          </p:nvSpPr>
          <p:spPr>
            <a:xfrm>
              <a:off x="2218345" y="3420110"/>
              <a:ext cx="1666875" cy="28575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Applying</a:t>
              </a:r>
              <a:endParaRPr sz="1000" b="0" i="0" u="none" strike="noStrike" cap="none">
                <a:solidFill>
                  <a:schemeClr val="dk1"/>
                </a:solidFill>
                <a:latin typeface="Arial"/>
                <a:ea typeface="Arial"/>
                <a:cs typeface="Arial"/>
                <a:sym typeface="Arial"/>
              </a:endParaRPr>
            </a:p>
          </p:txBody>
        </p:sp>
        <p:sp>
          <p:nvSpPr>
            <p:cNvPr id="125" name="Google Shape;125;p18"/>
            <p:cNvSpPr/>
            <p:nvPr/>
          </p:nvSpPr>
          <p:spPr>
            <a:xfrm>
              <a:off x="2218345" y="3750310"/>
              <a:ext cx="1666875" cy="28575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Understanding</a:t>
              </a:r>
              <a:endParaRPr sz="1000" b="0" i="0" u="none" strike="noStrike" cap="none">
                <a:solidFill>
                  <a:schemeClr val="dk1"/>
                </a:solidFill>
                <a:latin typeface="Calibri"/>
                <a:ea typeface="Calibri"/>
                <a:cs typeface="Calibri"/>
                <a:sym typeface="Calibri"/>
              </a:endParaRPr>
            </a:p>
          </p:txBody>
        </p:sp>
        <p:sp>
          <p:nvSpPr>
            <p:cNvPr id="126" name="Google Shape;126;p18"/>
            <p:cNvSpPr/>
            <p:nvPr/>
          </p:nvSpPr>
          <p:spPr>
            <a:xfrm>
              <a:off x="5124888" y="2797810"/>
              <a:ext cx="1638300" cy="28575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Argue, defend, judge</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p:txBody>
        </p:sp>
        <p:sp>
          <p:nvSpPr>
            <p:cNvPr id="127" name="Google Shape;127;p18"/>
            <p:cNvSpPr/>
            <p:nvPr/>
          </p:nvSpPr>
          <p:spPr>
            <a:xfrm>
              <a:off x="5124888" y="3128010"/>
              <a:ext cx="1638300" cy="28575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Compare, differentiate</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8" name="Google Shape;128;p18"/>
            <p:cNvSpPr/>
            <p:nvPr/>
          </p:nvSpPr>
          <p:spPr>
            <a:xfrm>
              <a:off x="5124888" y="3807460"/>
              <a:ext cx="1638300" cy="28575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Explain, summarize</a:t>
              </a:r>
              <a:endParaRPr sz="1000" b="0" i="0" u="none" strike="noStrike" cap="none">
                <a:solidFill>
                  <a:schemeClr val="dk1"/>
                </a:solidFill>
                <a:latin typeface="Calibri"/>
                <a:ea typeface="Calibri"/>
                <a:cs typeface="Calibri"/>
                <a:sym typeface="Calibri"/>
              </a:endParaRPr>
            </a:p>
          </p:txBody>
        </p:sp>
        <p:sp>
          <p:nvSpPr>
            <p:cNvPr id="129" name="Google Shape;129;p18"/>
            <p:cNvSpPr/>
            <p:nvPr/>
          </p:nvSpPr>
          <p:spPr>
            <a:xfrm>
              <a:off x="4040188" y="2329815"/>
              <a:ext cx="955673" cy="2068830"/>
            </a:xfrm>
            <a:prstGeom prst="upArrow">
              <a:avLst>
                <a:gd name="adj1" fmla="val 50000"/>
                <a:gd name="adj2" fmla="val 50000"/>
              </a:avLst>
            </a:prstGeom>
            <a:noFill/>
            <a:ln w="25400" cap="flat" cmpd="sng">
              <a:solidFill>
                <a:srgbClr val="2F54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p:nvPr/>
          </p:nvSpPr>
          <p:spPr>
            <a:xfrm rot="-5400000">
              <a:off x="3603056" y="3244756"/>
              <a:ext cx="1829912" cy="4778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Higher Order Higher  Thinking Skills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18"/>
            <p:cNvSpPr/>
            <p:nvPr/>
          </p:nvSpPr>
          <p:spPr>
            <a:xfrm>
              <a:off x="2218345" y="4093210"/>
              <a:ext cx="1666875" cy="28575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Remembering</a:t>
              </a:r>
              <a:endParaRPr sz="1000" b="0" i="0" u="none" strike="noStrike" cap="none">
                <a:solidFill>
                  <a:schemeClr val="dk1"/>
                </a:solidFill>
                <a:latin typeface="Arial"/>
                <a:ea typeface="Arial"/>
                <a:cs typeface="Arial"/>
                <a:sym typeface="Arial"/>
              </a:endParaRPr>
            </a:p>
          </p:txBody>
        </p:sp>
        <p:sp>
          <p:nvSpPr>
            <p:cNvPr id="132" name="Google Shape;132;p18"/>
            <p:cNvSpPr/>
            <p:nvPr/>
          </p:nvSpPr>
          <p:spPr>
            <a:xfrm>
              <a:off x="5134412" y="4157217"/>
              <a:ext cx="1638300" cy="28575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Define, list, memorize</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3" name="Google Shape;133;p18"/>
            <p:cNvSpPr/>
            <p:nvPr/>
          </p:nvSpPr>
          <p:spPr>
            <a:xfrm>
              <a:off x="5124887" y="2414269"/>
              <a:ext cx="1647825" cy="326391"/>
            </a:xfrm>
            <a:prstGeom prst="roundRect">
              <a:avLst>
                <a:gd name="adj" fmla="val 16667"/>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Construct, design, develop</a:t>
              </a:r>
              <a:endParaRPr sz="1000" b="0" i="0" u="none" strike="noStrike" cap="none">
                <a:solidFill>
                  <a:schemeClr val="dk1"/>
                </a:solidFill>
                <a:latin typeface="Calibri"/>
                <a:ea typeface="Calibri"/>
                <a:cs typeface="Calibri"/>
                <a:sym typeface="Calibri"/>
              </a:endParaRPr>
            </a:p>
          </p:txBody>
        </p:sp>
      </p:grpSp>
      <p:pic>
        <p:nvPicPr>
          <p:cNvPr id="134" name="Google Shape;134;p18"/>
          <p:cNvPicPr preferRelativeResize="0"/>
          <p:nvPr/>
        </p:nvPicPr>
        <p:blipFill rotWithShape="1">
          <a:blip r:embed="rId3">
            <a:alphaModFix/>
          </a:blip>
          <a:srcRect/>
          <a:stretch/>
        </p:blipFill>
        <p:spPr>
          <a:xfrm>
            <a:off x="534129" y="1903553"/>
            <a:ext cx="7367081" cy="15952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075824" y="330764"/>
            <a:ext cx="6194719" cy="7101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Mapping the Standards to Current Teaching</a:t>
            </a:r>
            <a:endParaRPr/>
          </a:p>
        </p:txBody>
      </p:sp>
      <p:sp>
        <p:nvSpPr>
          <p:cNvPr id="141" name="Google Shape;141;p19"/>
          <p:cNvSpPr txBox="1">
            <a:spLocks noGrp="1"/>
          </p:cNvSpPr>
          <p:nvPr>
            <p:ph type="body" idx="1"/>
          </p:nvPr>
        </p:nvSpPr>
        <p:spPr>
          <a:xfrm>
            <a:off x="560410" y="1562739"/>
            <a:ext cx="7886700" cy="4351338"/>
          </a:xfrm>
          <a:prstGeom prst="rect">
            <a:avLst/>
          </a:prstGeom>
          <a:noFill/>
          <a:ln>
            <a:noFill/>
          </a:ln>
        </p:spPr>
        <p:txBody>
          <a:bodyPr spcFirstLastPara="1" wrap="square" lIns="0" tIns="0" rIns="0" bIns="0" anchor="t" anchorCtr="0">
            <a:noAutofit/>
          </a:bodyPr>
          <a:lstStyle/>
          <a:p>
            <a:pPr marL="95250" lvl="0" indent="0" algn="l" rtl="0">
              <a:lnSpc>
                <a:spcPct val="100000"/>
              </a:lnSpc>
              <a:spcBef>
                <a:spcPts val="1000"/>
              </a:spcBef>
              <a:spcAft>
                <a:spcPts val="0"/>
              </a:spcAft>
              <a:buClr>
                <a:srgbClr val="000000"/>
              </a:buClr>
              <a:buSzPts val="2100"/>
              <a:buNone/>
            </a:pPr>
            <a:r>
              <a:rPr lang="en-US" sz="2100" b="1">
                <a:solidFill>
                  <a:srgbClr val="000000"/>
                </a:solidFill>
                <a:highlight>
                  <a:srgbClr val="FFFFFF"/>
                </a:highlight>
              </a:rPr>
              <a:t>You will be examining the grade level expectations and evidence outcomes that have been identified in the 2020 academic standards. </a:t>
            </a:r>
            <a:endParaRPr sz="2100" b="1">
              <a:solidFill>
                <a:srgbClr val="000000"/>
              </a:solidFill>
              <a:highlight>
                <a:srgbClr val="FFFFFF"/>
              </a:highlight>
            </a:endParaRPr>
          </a:p>
          <a:p>
            <a:pPr marL="95250" lvl="0" indent="0" algn="l" rtl="0">
              <a:lnSpc>
                <a:spcPct val="100000"/>
              </a:lnSpc>
              <a:spcBef>
                <a:spcPts val="1000"/>
              </a:spcBef>
              <a:spcAft>
                <a:spcPts val="0"/>
              </a:spcAft>
              <a:buClr>
                <a:srgbClr val="000000"/>
              </a:buClr>
              <a:buSzPts val="2100"/>
              <a:buNone/>
            </a:pPr>
            <a:endParaRPr sz="2100" b="1">
              <a:solidFill>
                <a:srgbClr val="000000"/>
              </a:solidFill>
              <a:highlight>
                <a:srgbClr val="FFFFFF"/>
              </a:highlight>
            </a:endParaRPr>
          </a:p>
          <a:p>
            <a:pPr marL="95250" lvl="0" indent="0" algn="l" rtl="0">
              <a:lnSpc>
                <a:spcPct val="100000"/>
              </a:lnSpc>
              <a:spcBef>
                <a:spcPts val="1000"/>
              </a:spcBef>
              <a:spcAft>
                <a:spcPts val="0"/>
              </a:spcAft>
              <a:buClr>
                <a:srgbClr val="000000"/>
              </a:buClr>
              <a:buSzPts val="2100"/>
              <a:buNone/>
            </a:pPr>
            <a:endParaRPr sz="2100" b="1">
              <a:solidFill>
                <a:srgbClr val="000000"/>
              </a:solidFill>
              <a:highlight>
                <a:srgbClr val="FFFFFF"/>
              </a:highlight>
            </a:endParaRPr>
          </a:p>
          <a:p>
            <a:pPr marL="95250" lvl="0" indent="0" algn="l" rtl="0">
              <a:lnSpc>
                <a:spcPct val="100000"/>
              </a:lnSpc>
              <a:spcBef>
                <a:spcPts val="1000"/>
              </a:spcBef>
              <a:spcAft>
                <a:spcPts val="0"/>
              </a:spcAft>
              <a:buClr>
                <a:srgbClr val="000000"/>
              </a:buClr>
              <a:buSzPts val="2100"/>
              <a:buNone/>
            </a:pPr>
            <a:endParaRPr sz="2100" b="1">
              <a:solidFill>
                <a:srgbClr val="000000"/>
              </a:solidFill>
              <a:highlight>
                <a:srgbClr val="FFFFFF"/>
              </a:highlight>
            </a:endParaRPr>
          </a:p>
          <a:p>
            <a:pPr marL="95250" lvl="0" indent="0" algn="l" rtl="0">
              <a:lnSpc>
                <a:spcPct val="100000"/>
              </a:lnSpc>
              <a:spcBef>
                <a:spcPts val="1000"/>
              </a:spcBef>
              <a:spcAft>
                <a:spcPts val="0"/>
              </a:spcAft>
              <a:buClr>
                <a:srgbClr val="000000"/>
              </a:buClr>
              <a:buSzPts val="2100"/>
              <a:buNone/>
            </a:pPr>
            <a:endParaRPr sz="2100" b="1">
              <a:solidFill>
                <a:srgbClr val="000000"/>
              </a:solidFill>
              <a:highlight>
                <a:srgbClr val="FFFFFF"/>
              </a:highlight>
            </a:endParaRPr>
          </a:p>
          <a:p>
            <a:pPr marL="95250" lvl="0" indent="0" algn="l" rtl="0">
              <a:lnSpc>
                <a:spcPct val="100000"/>
              </a:lnSpc>
              <a:spcBef>
                <a:spcPts val="1000"/>
              </a:spcBef>
              <a:spcAft>
                <a:spcPts val="0"/>
              </a:spcAft>
              <a:buClr>
                <a:srgbClr val="000000"/>
              </a:buClr>
              <a:buSzPts val="2100"/>
              <a:buNone/>
            </a:pPr>
            <a:endParaRPr sz="2100" b="1">
              <a:solidFill>
                <a:srgbClr val="000000"/>
              </a:solidFill>
              <a:highlight>
                <a:srgbClr val="FFFFFF"/>
              </a:highlight>
            </a:endParaRPr>
          </a:p>
        </p:txBody>
      </p:sp>
      <p:grpSp>
        <p:nvGrpSpPr>
          <p:cNvPr id="142" name="Google Shape;142;p19"/>
          <p:cNvGrpSpPr/>
          <p:nvPr/>
        </p:nvGrpSpPr>
        <p:grpSpPr>
          <a:xfrm>
            <a:off x="204716" y="0"/>
            <a:ext cx="1433700" cy="1433700"/>
            <a:chOff x="87840" y="134578"/>
            <a:chExt cx="1433700" cy="1433700"/>
          </a:xfrm>
        </p:grpSpPr>
        <p:sp>
          <p:nvSpPr>
            <p:cNvPr id="143" name="Google Shape;143;p1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44" name="Google Shape;144;p1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145" name="Google Shape;145;p19"/>
          <p:cNvGraphicFramePr/>
          <p:nvPr/>
        </p:nvGraphicFramePr>
        <p:xfrm>
          <a:off x="560410" y="2898251"/>
          <a:ext cx="7615450" cy="1632800"/>
        </p:xfrm>
        <a:graphic>
          <a:graphicData uri="http://schemas.openxmlformats.org/drawingml/2006/table">
            <a:tbl>
              <a:tblPr firstRow="1" bandRow="1">
                <a:noFill/>
                <a:tableStyleId>{F7523D94-3DA6-4F98-8B12-EE171EF154AF}</a:tableStyleId>
              </a:tblPr>
              <a:tblGrid>
                <a:gridCol w="2538475"/>
                <a:gridCol w="2961575"/>
                <a:gridCol w="2115400"/>
              </a:tblGrid>
              <a:tr h="325600">
                <a:tc>
                  <a:txBody>
                    <a:bodyPr/>
                    <a:lstStyle/>
                    <a:p>
                      <a:pPr marL="0" marR="0" lvl="0" indent="0" algn="l" rtl="0">
                        <a:lnSpc>
                          <a:spcPct val="100000"/>
                        </a:lnSpc>
                        <a:spcBef>
                          <a:spcPts val="0"/>
                        </a:spcBef>
                        <a:spcAft>
                          <a:spcPts val="0"/>
                        </a:spcAft>
                        <a:buNone/>
                      </a:pPr>
                      <a:r>
                        <a:rPr lang="en-US" sz="1400" u="none" strike="noStrike" cap="none">
                          <a:solidFill>
                            <a:schemeClr val="dk1"/>
                          </a:solidFill>
                        </a:rPr>
                        <a:t>Addressed to Mastery</a:t>
                      </a:r>
                      <a:endParaRPr sz="1400" u="none" strike="noStrike" cap="none">
                        <a:solidFill>
                          <a:schemeClr val="dk1"/>
                        </a:solidFill>
                      </a:endParaRPr>
                    </a:p>
                  </a:txBody>
                  <a:tcPr marL="91450" marR="91450" marT="45725" marB="45725">
                    <a:solidFill>
                      <a:srgbClr val="CDE2BF"/>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Partially Addressed</a:t>
                      </a:r>
                      <a:endParaRPr sz="1400" u="none" strike="noStrike" cap="none">
                        <a:solidFill>
                          <a:schemeClr val="dk1"/>
                        </a:solidFill>
                      </a:endParaRPr>
                    </a:p>
                  </a:txBody>
                  <a:tcPr marL="91450" marR="91450" marT="45725" marB="45725">
                    <a:solidFill>
                      <a:srgbClr val="FFFFA6"/>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 Not Addressed</a:t>
                      </a:r>
                      <a:endParaRPr sz="1400" u="none" strike="noStrike" cap="none">
                        <a:solidFill>
                          <a:schemeClr val="dk1"/>
                        </a:solidFill>
                      </a:endParaRPr>
                    </a:p>
                  </a:txBody>
                  <a:tcPr marL="91450" marR="91450" marT="45725" marB="45725">
                    <a:solidFill>
                      <a:srgbClr val="FFA6A6"/>
                    </a:solidFill>
                  </a:tcPr>
                </a:tc>
              </a:tr>
              <a:tr h="1307200">
                <a:tc>
                  <a:txBody>
                    <a:bodyPr/>
                    <a:lstStyle/>
                    <a:p>
                      <a:pPr marL="0" marR="0" lvl="0" indent="0" algn="l" rtl="0">
                        <a:lnSpc>
                          <a:spcPct val="100000"/>
                        </a:lnSpc>
                        <a:spcBef>
                          <a:spcPts val="0"/>
                        </a:spcBef>
                        <a:spcAft>
                          <a:spcPts val="0"/>
                        </a:spcAft>
                        <a:buNone/>
                      </a:pPr>
                      <a:r>
                        <a:rPr lang="en-US" sz="1400" u="none" strike="noStrike" cap="none"/>
                        <a:t>Currently being fully addressed to mastery at the appropriate grade level and appropriate rigor.</a:t>
                      </a:r>
                      <a:endParaRPr sz="1400" u="none" strike="noStrike" cap="none"/>
                    </a:p>
                  </a:txBody>
                  <a:tcPr marL="91450" marR="91450" marT="45725" marB="45725">
                    <a:solidFill>
                      <a:srgbClr val="D2D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Addressed at the grade level, may not addressed to mastery or the appropriate rigor.</a:t>
                      </a:r>
                      <a:endParaRPr/>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Not being addressed at all at this grade level. </a:t>
                      </a:r>
                      <a:endParaRPr/>
                    </a:p>
                    <a:p>
                      <a:pPr marL="0" marR="0" lvl="0" indent="0" algn="l" rtl="0">
                        <a:lnSpc>
                          <a:spcPct val="100000"/>
                        </a:lnSpc>
                        <a:spcBef>
                          <a:spcPts val="0"/>
                        </a:spcBef>
                        <a:spcAft>
                          <a:spcPts val="0"/>
                        </a:spcAft>
                        <a:buNone/>
                      </a:pPr>
                      <a:endParaRPr sz="1400" u="none" strike="noStrike" cap="none"/>
                    </a:p>
                  </a:txBody>
                  <a:tcPr marL="91450" marR="91450" marT="45725" marB="457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body" idx="1"/>
          </p:nvPr>
        </p:nvSpPr>
        <p:spPr>
          <a:xfrm>
            <a:off x="6048364" y="1576676"/>
            <a:ext cx="2892600" cy="3841200"/>
          </a:xfrm>
          <a:prstGeom prst="rect">
            <a:avLst/>
          </a:prstGeom>
          <a:noFill/>
          <a:ln>
            <a:noFill/>
          </a:ln>
        </p:spPr>
        <p:txBody>
          <a:bodyPr spcFirstLastPara="1" wrap="square" lIns="0" tIns="0" rIns="0" bIns="0" anchor="t" anchorCtr="0">
            <a:noAutofit/>
          </a:bodyPr>
          <a:lstStyle/>
          <a:p>
            <a:pPr marL="514350" lvl="0" indent="-285750" algn="l" rtl="0">
              <a:lnSpc>
                <a:spcPct val="100000"/>
              </a:lnSpc>
              <a:spcBef>
                <a:spcPts val="1000"/>
              </a:spcBef>
              <a:spcAft>
                <a:spcPts val="0"/>
              </a:spcAft>
              <a:buSzPts val="2400"/>
              <a:buFont typeface="Arial"/>
              <a:buChar char="•"/>
            </a:pPr>
            <a:r>
              <a:rPr lang="en-US" sz="1400"/>
              <a:t>e.o. a and b: In our Social Emotional Learning Unit we assess student ability to analyze internal and external influences. </a:t>
            </a:r>
            <a:endParaRPr/>
          </a:p>
          <a:p>
            <a:pPr marL="571500" lvl="0" indent="-342900" algn="l" rtl="0">
              <a:lnSpc>
                <a:spcPct val="100000"/>
              </a:lnSpc>
              <a:spcBef>
                <a:spcPts val="1000"/>
              </a:spcBef>
              <a:spcAft>
                <a:spcPts val="0"/>
              </a:spcAft>
              <a:buSzPts val="2400"/>
              <a:buFont typeface="Arial"/>
              <a:buChar char="•"/>
            </a:pPr>
            <a:r>
              <a:rPr lang="en-US" sz="1400"/>
              <a:t>e.o. c and d: We do not describe strategies to minimize negative influence or internal factors that contribute to mental emotional health</a:t>
            </a:r>
            <a:endParaRPr/>
          </a:p>
          <a:p>
            <a:pPr marL="571500" lvl="0" indent="-342900" algn="l" rtl="0">
              <a:lnSpc>
                <a:spcPct val="100000"/>
              </a:lnSpc>
              <a:spcBef>
                <a:spcPts val="1000"/>
              </a:spcBef>
              <a:spcAft>
                <a:spcPts val="0"/>
              </a:spcAft>
              <a:buSzPts val="2400"/>
              <a:buFont typeface="Arial"/>
              <a:buChar char="•"/>
            </a:pPr>
            <a:r>
              <a:rPr lang="en-US" sz="1400"/>
              <a:t>e.o. f and g: Body image and Eating Disorders and body are not discussed</a:t>
            </a:r>
            <a:endParaRPr/>
          </a:p>
          <a:p>
            <a:pPr marL="571500" lvl="0" indent="-342900" algn="l" rtl="0">
              <a:lnSpc>
                <a:spcPct val="100000"/>
              </a:lnSpc>
              <a:spcBef>
                <a:spcPts val="1000"/>
              </a:spcBef>
              <a:spcAft>
                <a:spcPts val="0"/>
              </a:spcAft>
              <a:buSzPts val="2400"/>
              <a:buFont typeface="Arial"/>
              <a:buChar char="•"/>
            </a:pPr>
            <a:r>
              <a:rPr lang="en-US" sz="1400"/>
              <a:t>e.o. e: We do not discuss factors that influence suicide or self harming behavior. We only focus on depression.  </a:t>
            </a:r>
            <a:endParaRPr sz="1400"/>
          </a:p>
        </p:txBody>
      </p:sp>
      <p:sp>
        <p:nvSpPr>
          <p:cNvPr id="152" name="Google Shape;152;p20"/>
          <p:cNvSpPr txBox="1">
            <a:spLocks noGrp="1"/>
          </p:cNvSpPr>
          <p:nvPr>
            <p:ph type="title"/>
          </p:nvPr>
        </p:nvSpPr>
        <p:spPr>
          <a:xfrm>
            <a:off x="1464669" y="361779"/>
            <a:ext cx="7886700" cy="7101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What does it look like?  </a:t>
            </a:r>
            <a:endParaRPr/>
          </a:p>
        </p:txBody>
      </p:sp>
      <p:grpSp>
        <p:nvGrpSpPr>
          <p:cNvPr id="153" name="Google Shape;153;p20"/>
          <p:cNvGrpSpPr/>
          <p:nvPr/>
        </p:nvGrpSpPr>
        <p:grpSpPr>
          <a:xfrm>
            <a:off x="-13386" y="-47352"/>
            <a:ext cx="1433700" cy="1433700"/>
            <a:chOff x="87840" y="134578"/>
            <a:chExt cx="1433700" cy="1433700"/>
          </a:xfrm>
        </p:grpSpPr>
        <p:sp>
          <p:nvSpPr>
            <p:cNvPr id="154" name="Google Shape;154;p2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5" name="Google Shape;155;p2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56" name="Google Shape;156;p20"/>
          <p:cNvSpPr/>
          <p:nvPr/>
        </p:nvSpPr>
        <p:spPr>
          <a:xfrm>
            <a:off x="6155400" y="3038125"/>
            <a:ext cx="2785500" cy="2523000"/>
          </a:xfrm>
          <a:prstGeom prst="rect">
            <a:avLst/>
          </a:prstGeom>
          <a:solidFill>
            <a:srgbClr val="FF0000">
              <a:alpha val="34901"/>
            </a:srgb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20"/>
          <p:cNvSpPr/>
          <p:nvPr/>
        </p:nvSpPr>
        <p:spPr>
          <a:xfrm>
            <a:off x="6155400" y="1684623"/>
            <a:ext cx="2785500" cy="1433700"/>
          </a:xfrm>
          <a:prstGeom prst="rect">
            <a:avLst/>
          </a:prstGeom>
          <a:solidFill>
            <a:schemeClr val="accent6">
              <a:alpha val="34901"/>
            </a:scheme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8" name="Google Shape;158;p20"/>
          <p:cNvSpPr/>
          <p:nvPr/>
        </p:nvSpPr>
        <p:spPr>
          <a:xfrm>
            <a:off x="6155400" y="5560989"/>
            <a:ext cx="2785500" cy="1192500"/>
          </a:xfrm>
          <a:prstGeom prst="rect">
            <a:avLst/>
          </a:prstGeom>
          <a:solidFill>
            <a:srgbClr val="FFFF00">
              <a:alpha val="34901"/>
            </a:srgb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9" name="Google Shape;159;p20"/>
          <p:cNvGrpSpPr/>
          <p:nvPr/>
        </p:nvGrpSpPr>
        <p:grpSpPr>
          <a:xfrm>
            <a:off x="91956" y="1270698"/>
            <a:ext cx="5813685" cy="6534905"/>
            <a:chOff x="163318" y="1324318"/>
            <a:chExt cx="5813685" cy="6534905"/>
          </a:xfrm>
        </p:grpSpPr>
        <p:grpSp>
          <p:nvGrpSpPr>
            <p:cNvPr id="160" name="Google Shape;160;p20"/>
            <p:cNvGrpSpPr/>
            <p:nvPr/>
          </p:nvGrpSpPr>
          <p:grpSpPr>
            <a:xfrm>
              <a:off x="207674" y="1324318"/>
              <a:ext cx="5769329" cy="6534905"/>
              <a:chOff x="30969" y="736979"/>
              <a:chExt cx="5769329" cy="6534905"/>
            </a:xfrm>
          </p:grpSpPr>
          <p:grpSp>
            <p:nvGrpSpPr>
              <p:cNvPr id="161" name="Google Shape;161;p20"/>
              <p:cNvGrpSpPr/>
              <p:nvPr/>
            </p:nvGrpSpPr>
            <p:grpSpPr>
              <a:xfrm>
                <a:off x="30969" y="736979"/>
                <a:ext cx="5769329" cy="6534905"/>
                <a:chOff x="30969" y="1183587"/>
                <a:chExt cx="5864864" cy="6619875"/>
              </a:xfrm>
            </p:grpSpPr>
            <p:pic>
              <p:nvPicPr>
                <p:cNvPr id="162" name="Google Shape;162;p20"/>
                <p:cNvPicPr preferRelativeResize="0"/>
                <p:nvPr/>
              </p:nvPicPr>
              <p:blipFill rotWithShape="1">
                <a:blip r:embed="rId4">
                  <a:alphaModFix/>
                </a:blip>
                <a:srcRect/>
                <a:stretch/>
              </p:blipFill>
              <p:spPr>
                <a:xfrm>
                  <a:off x="30969" y="1183587"/>
                  <a:ext cx="5819775" cy="6619875"/>
                </a:xfrm>
                <a:prstGeom prst="rect">
                  <a:avLst/>
                </a:prstGeom>
                <a:noFill/>
                <a:ln>
                  <a:noFill/>
                </a:ln>
              </p:spPr>
            </p:pic>
            <p:sp>
              <p:nvSpPr>
                <p:cNvPr id="163" name="Google Shape;163;p20"/>
                <p:cNvSpPr/>
                <p:nvPr/>
              </p:nvSpPr>
              <p:spPr>
                <a:xfrm>
                  <a:off x="4722125" y="3220872"/>
                  <a:ext cx="1173708" cy="330275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64" name="Google Shape;164;p20"/>
              <p:cNvSpPr/>
              <p:nvPr/>
            </p:nvSpPr>
            <p:spPr>
              <a:xfrm>
                <a:off x="30969" y="3194537"/>
                <a:ext cx="4077007" cy="486683"/>
              </a:xfrm>
              <a:prstGeom prst="rect">
                <a:avLst/>
              </a:prstGeom>
              <a:solidFill>
                <a:schemeClr val="accent6">
                  <a:alpha val="3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20"/>
              <p:cNvSpPr/>
              <p:nvPr/>
            </p:nvSpPr>
            <p:spPr>
              <a:xfrm>
                <a:off x="30969" y="3673866"/>
                <a:ext cx="4077007" cy="473401"/>
              </a:xfrm>
              <a:prstGeom prst="rect">
                <a:avLst/>
              </a:prstGeom>
              <a:solidFill>
                <a:srgbClr val="FF00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20"/>
              <p:cNvSpPr/>
              <p:nvPr/>
            </p:nvSpPr>
            <p:spPr>
              <a:xfrm>
                <a:off x="41156" y="4152286"/>
                <a:ext cx="4077007" cy="306379"/>
              </a:xfrm>
              <a:prstGeom prst="rect">
                <a:avLst/>
              </a:prstGeom>
              <a:solidFill>
                <a:srgbClr val="FFFF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20"/>
              <p:cNvSpPr/>
              <p:nvPr/>
            </p:nvSpPr>
            <p:spPr>
              <a:xfrm>
                <a:off x="41156" y="4463683"/>
                <a:ext cx="4077007" cy="531825"/>
              </a:xfrm>
              <a:prstGeom prst="rect">
                <a:avLst/>
              </a:prstGeom>
              <a:solidFill>
                <a:srgbClr val="FF00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68" name="Google Shape;168;p20"/>
            <p:cNvSpPr/>
            <p:nvPr/>
          </p:nvSpPr>
          <p:spPr>
            <a:xfrm>
              <a:off x="163318" y="2997263"/>
              <a:ext cx="5399971" cy="326003"/>
            </a:xfrm>
            <a:prstGeom prst="rect">
              <a:avLst/>
            </a:prstGeom>
            <a:solidFill>
              <a:srgbClr val="FFFF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69" name="Google Shape;169;p20"/>
          <p:cNvSpPr/>
          <p:nvPr/>
        </p:nvSpPr>
        <p:spPr>
          <a:xfrm>
            <a:off x="1790053" y="4826941"/>
            <a:ext cx="1402597" cy="165443"/>
          </a:xfrm>
          <a:prstGeom prst="rect">
            <a:avLst/>
          </a:prstGeom>
          <a:solidFill>
            <a:srgbClr val="FF00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1"/>
          <p:cNvGrpSpPr/>
          <p:nvPr/>
        </p:nvGrpSpPr>
        <p:grpSpPr>
          <a:xfrm>
            <a:off x="125379" y="639357"/>
            <a:ext cx="7726929" cy="6858000"/>
            <a:chOff x="0" y="716849"/>
            <a:chExt cx="7726929" cy="6858000"/>
          </a:xfrm>
        </p:grpSpPr>
        <p:grpSp>
          <p:nvGrpSpPr>
            <p:cNvPr id="176" name="Google Shape;176;p21"/>
            <p:cNvGrpSpPr/>
            <p:nvPr/>
          </p:nvGrpSpPr>
          <p:grpSpPr>
            <a:xfrm>
              <a:off x="0" y="716849"/>
              <a:ext cx="7726929" cy="6858000"/>
              <a:chOff x="41154" y="499377"/>
              <a:chExt cx="7726929" cy="6858000"/>
            </a:xfrm>
          </p:grpSpPr>
          <p:pic>
            <p:nvPicPr>
              <p:cNvPr id="177" name="Google Shape;177;p21"/>
              <p:cNvPicPr preferRelativeResize="0"/>
              <p:nvPr/>
            </p:nvPicPr>
            <p:blipFill rotWithShape="1">
              <a:blip r:embed="rId3">
                <a:alphaModFix/>
              </a:blip>
              <a:srcRect/>
              <a:stretch/>
            </p:blipFill>
            <p:spPr>
              <a:xfrm>
                <a:off x="41154" y="499377"/>
                <a:ext cx="7726929" cy="6858000"/>
              </a:xfrm>
              <a:prstGeom prst="rect">
                <a:avLst/>
              </a:prstGeom>
              <a:noFill/>
              <a:ln>
                <a:noFill/>
              </a:ln>
            </p:spPr>
          </p:pic>
          <p:sp>
            <p:nvSpPr>
              <p:cNvPr id="178" name="Google Shape;178;p21"/>
              <p:cNvSpPr/>
              <p:nvPr/>
            </p:nvSpPr>
            <p:spPr>
              <a:xfrm>
                <a:off x="4534955" y="2831063"/>
                <a:ext cx="3233128" cy="3459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79" name="Google Shape;179;p21"/>
            <p:cNvSpPr/>
            <p:nvPr/>
          </p:nvSpPr>
          <p:spPr>
            <a:xfrm>
              <a:off x="116349" y="3991889"/>
              <a:ext cx="4208466" cy="207949"/>
            </a:xfrm>
            <a:prstGeom prst="rect">
              <a:avLst/>
            </a:prstGeom>
            <a:solidFill>
              <a:schemeClr val="accent6">
                <a:alpha val="3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21"/>
            <p:cNvSpPr/>
            <p:nvPr/>
          </p:nvSpPr>
          <p:spPr>
            <a:xfrm>
              <a:off x="100151" y="3525050"/>
              <a:ext cx="4224663" cy="457119"/>
            </a:xfrm>
            <a:prstGeom prst="rect">
              <a:avLst/>
            </a:prstGeom>
            <a:solidFill>
              <a:srgbClr val="FFFF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21"/>
            <p:cNvSpPr/>
            <p:nvPr/>
          </p:nvSpPr>
          <p:spPr>
            <a:xfrm>
              <a:off x="108250" y="4199838"/>
              <a:ext cx="4224663" cy="683806"/>
            </a:xfrm>
            <a:prstGeom prst="rect">
              <a:avLst/>
            </a:prstGeom>
            <a:solidFill>
              <a:srgbClr val="FFFF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2" name="Google Shape;182;p21"/>
            <p:cNvSpPr/>
            <p:nvPr/>
          </p:nvSpPr>
          <p:spPr>
            <a:xfrm>
              <a:off x="25648" y="2767303"/>
              <a:ext cx="7420709" cy="242145"/>
            </a:xfrm>
            <a:prstGeom prst="rect">
              <a:avLst/>
            </a:prstGeom>
            <a:solidFill>
              <a:srgbClr val="FFFF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83" name="Google Shape;183;p21"/>
          <p:cNvSpPr txBox="1">
            <a:spLocks noGrp="1"/>
          </p:cNvSpPr>
          <p:nvPr>
            <p:ph type="title"/>
          </p:nvPr>
        </p:nvSpPr>
        <p:spPr>
          <a:xfrm>
            <a:off x="1410078" y="78586"/>
            <a:ext cx="7886700" cy="7101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What does it look like?  </a:t>
            </a:r>
            <a:endParaRPr/>
          </a:p>
        </p:txBody>
      </p:sp>
      <p:grpSp>
        <p:nvGrpSpPr>
          <p:cNvPr id="184" name="Google Shape;184;p21"/>
          <p:cNvGrpSpPr/>
          <p:nvPr/>
        </p:nvGrpSpPr>
        <p:grpSpPr>
          <a:xfrm>
            <a:off x="0" y="0"/>
            <a:ext cx="1187355" cy="1101460"/>
            <a:chOff x="87840" y="134578"/>
            <a:chExt cx="1433700" cy="1433700"/>
          </a:xfrm>
        </p:grpSpPr>
        <p:sp>
          <p:nvSpPr>
            <p:cNvPr id="185" name="Google Shape;185;p2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86" name="Google Shape;186;p21"/>
            <p:cNvPicPr preferRelativeResize="0"/>
            <p:nvPr/>
          </p:nvPicPr>
          <p:blipFill rotWithShape="1">
            <a:blip r:embed="rId4">
              <a:alphaModFix/>
            </a:blip>
            <a:srcRect/>
            <a:stretch/>
          </p:blipFill>
          <p:spPr>
            <a:xfrm>
              <a:off x="118809" y="134578"/>
              <a:ext cx="1371670" cy="1371670"/>
            </a:xfrm>
            <a:prstGeom prst="rect">
              <a:avLst/>
            </a:prstGeom>
            <a:noFill/>
            <a:ln>
              <a:noFill/>
            </a:ln>
          </p:spPr>
        </p:pic>
      </p:grpSp>
      <p:grpSp>
        <p:nvGrpSpPr>
          <p:cNvPr id="187" name="Google Shape;187;p21"/>
          <p:cNvGrpSpPr/>
          <p:nvPr/>
        </p:nvGrpSpPr>
        <p:grpSpPr>
          <a:xfrm>
            <a:off x="4796640" y="3134452"/>
            <a:ext cx="3331584" cy="3563486"/>
            <a:chOff x="5115740" y="1594431"/>
            <a:chExt cx="2795422" cy="2268147"/>
          </a:xfrm>
        </p:grpSpPr>
        <p:sp>
          <p:nvSpPr>
            <p:cNvPr id="188" name="Google Shape;188;p21"/>
            <p:cNvSpPr/>
            <p:nvPr/>
          </p:nvSpPr>
          <p:spPr>
            <a:xfrm>
              <a:off x="5115740" y="2434797"/>
              <a:ext cx="2795422" cy="1427781"/>
            </a:xfrm>
            <a:prstGeom prst="rect">
              <a:avLst/>
            </a:prstGeom>
            <a:solidFill>
              <a:srgbClr val="FFFF00">
                <a:alpha val="34901"/>
              </a:srgb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21"/>
            <p:cNvSpPr/>
            <p:nvPr/>
          </p:nvSpPr>
          <p:spPr>
            <a:xfrm>
              <a:off x="5115740" y="1594431"/>
              <a:ext cx="2785435" cy="822481"/>
            </a:xfrm>
            <a:prstGeom prst="rect">
              <a:avLst/>
            </a:prstGeom>
            <a:solidFill>
              <a:schemeClr val="accent6">
                <a:alpha val="34901"/>
              </a:scheme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90" name="Google Shape;190;p21"/>
          <p:cNvSpPr txBox="1">
            <a:spLocks noGrp="1"/>
          </p:cNvSpPr>
          <p:nvPr>
            <p:ph type="body" idx="1"/>
          </p:nvPr>
        </p:nvSpPr>
        <p:spPr>
          <a:xfrm>
            <a:off x="4666400" y="3002950"/>
            <a:ext cx="3331800" cy="3855000"/>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1000"/>
              </a:spcBef>
              <a:spcAft>
                <a:spcPts val="0"/>
              </a:spcAft>
              <a:buSzPts val="2400"/>
              <a:buFont typeface="Arial"/>
              <a:buChar char="•"/>
            </a:pPr>
            <a:r>
              <a:rPr lang="en-US" sz="1400"/>
              <a:t>e.o. c: During morning meetings we describe ways to show care and concerns for others we also identify how to show respect for others</a:t>
            </a:r>
            <a:endParaRPr/>
          </a:p>
          <a:p>
            <a:pPr marL="571500" lvl="0" indent="-342900" algn="l" rtl="0">
              <a:lnSpc>
                <a:spcPct val="100000"/>
              </a:lnSpc>
              <a:spcBef>
                <a:spcPts val="1000"/>
              </a:spcBef>
              <a:spcAft>
                <a:spcPts val="0"/>
              </a:spcAft>
              <a:buSzPts val="2400"/>
              <a:buFont typeface="Arial"/>
              <a:buChar char="•"/>
            </a:pPr>
            <a:r>
              <a:rPr lang="en-US" sz="1400"/>
              <a:t>GLE: 1, e.o. a-b, e: We discuss interpersonal communication skills necessary to express emotions as well as boundaries etc.. Students do not demonstrate communication skill</a:t>
            </a:r>
            <a:endParaRPr/>
          </a:p>
          <a:p>
            <a:pPr marL="571500" lvl="0" indent="-342900" algn="l" rtl="0">
              <a:lnSpc>
                <a:spcPct val="100000"/>
              </a:lnSpc>
              <a:spcBef>
                <a:spcPts val="1000"/>
              </a:spcBef>
              <a:spcAft>
                <a:spcPts val="0"/>
              </a:spcAft>
              <a:buSzPts val="2400"/>
              <a:buFont typeface="Arial"/>
              <a:buChar char="•"/>
            </a:pPr>
            <a:r>
              <a:rPr lang="en-US" sz="1400"/>
              <a:t>e.o. d: We do not discuss strategies to resolve conflict</a:t>
            </a:r>
            <a:endParaRPr/>
          </a:p>
        </p:txBody>
      </p:sp>
      <p:sp>
        <p:nvSpPr>
          <p:cNvPr id="191" name="Google Shape;191;p21"/>
          <p:cNvSpPr/>
          <p:nvPr/>
        </p:nvSpPr>
        <p:spPr>
          <a:xfrm>
            <a:off x="357157" y="4562852"/>
            <a:ext cx="1402597" cy="165443"/>
          </a:xfrm>
          <a:prstGeom prst="rect">
            <a:avLst/>
          </a:prstGeom>
          <a:solidFill>
            <a:srgbClr val="FF00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2" name="Google Shape;192;p21"/>
          <p:cNvSpPr/>
          <p:nvPr/>
        </p:nvSpPr>
        <p:spPr>
          <a:xfrm>
            <a:off x="3643745" y="4397409"/>
            <a:ext cx="699353" cy="146625"/>
          </a:xfrm>
          <a:prstGeom prst="rect">
            <a:avLst/>
          </a:prstGeom>
          <a:solidFill>
            <a:srgbClr val="FF0000">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2404</Words>
  <Application>Microsoft Office PowerPoint</Application>
  <PresentationFormat>On-screen Show (4:3)</PresentationFormat>
  <Paragraphs>143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Trebuchet MS</vt:lpstr>
      <vt:lpstr>Calibri</vt:lpstr>
      <vt:lpstr>PT Sans Narrow</vt:lpstr>
      <vt:lpstr>Arial</vt:lpstr>
      <vt:lpstr>Light Blue to Green Theme</vt:lpstr>
      <vt:lpstr>Module: 9 Mapping the Standards  How the 2020 Colorado Academic Standards Work Together for Colorado Students! </vt:lpstr>
      <vt:lpstr>Goals and Objectives</vt:lpstr>
      <vt:lpstr> Warm-up</vt:lpstr>
      <vt:lpstr>Processing the warm up</vt:lpstr>
      <vt:lpstr>Student Mastery</vt:lpstr>
      <vt:lpstr>Level of Rigor</vt:lpstr>
      <vt:lpstr>Mapping the Standards to Current Teaching</vt:lpstr>
      <vt:lpstr>What does it look like?  </vt:lpstr>
      <vt:lpstr>What does it look like?  </vt:lpstr>
      <vt:lpstr>Mapping the Standards to Current Teaching</vt:lpstr>
      <vt:lpstr>PowerPoint Presentation</vt:lpstr>
      <vt:lpstr>PowerPoint Presentation</vt:lpstr>
      <vt:lpstr>Reflection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Mapping the Standards  How the 2020 Colorado Academic Standards Work Together for Colorado Students!</dc:title>
  <dc:creator>Bruno, Joanna</dc:creator>
  <cp:lastModifiedBy>Gillespie, Olivia</cp:lastModifiedBy>
  <cp:revision>5</cp:revision>
  <dcterms:modified xsi:type="dcterms:W3CDTF">2019-05-01T18:09:07Z</dcterms:modified>
</cp:coreProperties>
</file>